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167"/>
  </p:notesMasterIdLst>
  <p:handoutMasterIdLst>
    <p:handoutMasterId r:id="rId168"/>
  </p:handoutMasterIdLst>
  <p:sldIdLst>
    <p:sldId id="380" r:id="rId2"/>
    <p:sldId id="381" r:id="rId3"/>
    <p:sldId id="382" r:id="rId4"/>
    <p:sldId id="383" r:id="rId5"/>
    <p:sldId id="384" r:id="rId6"/>
    <p:sldId id="385" r:id="rId7"/>
    <p:sldId id="386" r:id="rId8"/>
    <p:sldId id="387" r:id="rId9"/>
    <p:sldId id="388" r:id="rId10"/>
    <p:sldId id="389" r:id="rId11"/>
    <p:sldId id="390" r:id="rId12"/>
    <p:sldId id="391" r:id="rId13"/>
    <p:sldId id="392" r:id="rId14"/>
    <p:sldId id="393" r:id="rId15"/>
    <p:sldId id="394" r:id="rId16"/>
    <p:sldId id="395" r:id="rId17"/>
    <p:sldId id="396" r:id="rId18"/>
    <p:sldId id="397" r:id="rId19"/>
    <p:sldId id="398" r:id="rId20"/>
    <p:sldId id="399" r:id="rId21"/>
    <p:sldId id="400" r:id="rId22"/>
    <p:sldId id="401" r:id="rId23"/>
    <p:sldId id="402" r:id="rId24"/>
    <p:sldId id="403" r:id="rId25"/>
    <p:sldId id="404" r:id="rId26"/>
    <p:sldId id="405" r:id="rId27"/>
    <p:sldId id="406" r:id="rId28"/>
    <p:sldId id="407" r:id="rId29"/>
    <p:sldId id="408" r:id="rId30"/>
    <p:sldId id="409" r:id="rId31"/>
    <p:sldId id="410" r:id="rId32"/>
    <p:sldId id="411" r:id="rId33"/>
    <p:sldId id="412" r:id="rId34"/>
    <p:sldId id="413" r:id="rId35"/>
    <p:sldId id="414" r:id="rId36"/>
    <p:sldId id="415" r:id="rId37"/>
    <p:sldId id="416" r:id="rId38"/>
    <p:sldId id="417" r:id="rId39"/>
    <p:sldId id="418" r:id="rId40"/>
    <p:sldId id="419" r:id="rId41"/>
    <p:sldId id="420" r:id="rId42"/>
    <p:sldId id="421" r:id="rId43"/>
    <p:sldId id="422" r:id="rId44"/>
    <p:sldId id="423" r:id="rId45"/>
    <p:sldId id="424" r:id="rId46"/>
    <p:sldId id="425" r:id="rId47"/>
    <p:sldId id="426" r:id="rId48"/>
    <p:sldId id="427" r:id="rId49"/>
    <p:sldId id="428" r:id="rId50"/>
    <p:sldId id="429" r:id="rId51"/>
    <p:sldId id="430" r:id="rId52"/>
    <p:sldId id="431" r:id="rId53"/>
    <p:sldId id="432" r:id="rId54"/>
    <p:sldId id="433" r:id="rId55"/>
    <p:sldId id="434" r:id="rId56"/>
    <p:sldId id="435" r:id="rId57"/>
    <p:sldId id="436" r:id="rId58"/>
    <p:sldId id="437" r:id="rId59"/>
    <p:sldId id="438" r:id="rId60"/>
    <p:sldId id="439" r:id="rId61"/>
    <p:sldId id="440" r:id="rId62"/>
    <p:sldId id="441" r:id="rId63"/>
    <p:sldId id="442" r:id="rId64"/>
    <p:sldId id="443" r:id="rId65"/>
    <p:sldId id="444" r:id="rId66"/>
    <p:sldId id="445" r:id="rId67"/>
    <p:sldId id="446" r:id="rId68"/>
    <p:sldId id="447" r:id="rId69"/>
    <p:sldId id="448" r:id="rId70"/>
    <p:sldId id="449" r:id="rId71"/>
    <p:sldId id="450" r:id="rId72"/>
    <p:sldId id="451" r:id="rId73"/>
    <p:sldId id="452" r:id="rId74"/>
    <p:sldId id="453" r:id="rId75"/>
    <p:sldId id="454" r:id="rId76"/>
    <p:sldId id="455" r:id="rId77"/>
    <p:sldId id="456" r:id="rId78"/>
    <p:sldId id="457" r:id="rId79"/>
    <p:sldId id="458" r:id="rId80"/>
    <p:sldId id="459" r:id="rId81"/>
    <p:sldId id="460" r:id="rId82"/>
    <p:sldId id="461" r:id="rId83"/>
    <p:sldId id="462" r:id="rId84"/>
    <p:sldId id="463" r:id="rId85"/>
    <p:sldId id="464" r:id="rId86"/>
    <p:sldId id="465" r:id="rId87"/>
    <p:sldId id="466" r:id="rId88"/>
    <p:sldId id="467" r:id="rId89"/>
    <p:sldId id="468" r:id="rId90"/>
    <p:sldId id="469" r:id="rId91"/>
    <p:sldId id="470" r:id="rId92"/>
    <p:sldId id="471" r:id="rId93"/>
    <p:sldId id="472" r:id="rId94"/>
    <p:sldId id="473" r:id="rId95"/>
    <p:sldId id="474" r:id="rId96"/>
    <p:sldId id="475" r:id="rId97"/>
    <p:sldId id="476" r:id="rId98"/>
    <p:sldId id="477" r:id="rId99"/>
    <p:sldId id="478" r:id="rId100"/>
    <p:sldId id="479" r:id="rId101"/>
    <p:sldId id="480" r:id="rId102"/>
    <p:sldId id="481" r:id="rId103"/>
    <p:sldId id="482" r:id="rId104"/>
    <p:sldId id="483" r:id="rId105"/>
    <p:sldId id="484" r:id="rId106"/>
    <p:sldId id="485" r:id="rId107"/>
    <p:sldId id="486" r:id="rId108"/>
    <p:sldId id="487" r:id="rId109"/>
    <p:sldId id="488" r:id="rId110"/>
    <p:sldId id="489" r:id="rId111"/>
    <p:sldId id="490" r:id="rId112"/>
    <p:sldId id="491" r:id="rId113"/>
    <p:sldId id="492" r:id="rId114"/>
    <p:sldId id="493" r:id="rId115"/>
    <p:sldId id="494" r:id="rId116"/>
    <p:sldId id="495" r:id="rId117"/>
    <p:sldId id="496" r:id="rId118"/>
    <p:sldId id="497" r:id="rId119"/>
    <p:sldId id="498" r:id="rId120"/>
    <p:sldId id="499" r:id="rId121"/>
    <p:sldId id="500" r:id="rId122"/>
    <p:sldId id="501" r:id="rId123"/>
    <p:sldId id="502" r:id="rId124"/>
    <p:sldId id="503" r:id="rId125"/>
    <p:sldId id="504" r:id="rId126"/>
    <p:sldId id="505" r:id="rId127"/>
    <p:sldId id="506" r:id="rId128"/>
    <p:sldId id="507" r:id="rId129"/>
    <p:sldId id="508" r:id="rId130"/>
    <p:sldId id="509" r:id="rId131"/>
    <p:sldId id="510" r:id="rId132"/>
    <p:sldId id="511" r:id="rId133"/>
    <p:sldId id="512" r:id="rId134"/>
    <p:sldId id="513" r:id="rId135"/>
    <p:sldId id="514" r:id="rId136"/>
    <p:sldId id="515" r:id="rId137"/>
    <p:sldId id="516" r:id="rId138"/>
    <p:sldId id="517" r:id="rId139"/>
    <p:sldId id="518" r:id="rId140"/>
    <p:sldId id="519" r:id="rId141"/>
    <p:sldId id="520" r:id="rId142"/>
    <p:sldId id="521" r:id="rId143"/>
    <p:sldId id="522" r:id="rId144"/>
    <p:sldId id="523" r:id="rId145"/>
    <p:sldId id="524" r:id="rId146"/>
    <p:sldId id="525" r:id="rId147"/>
    <p:sldId id="526" r:id="rId148"/>
    <p:sldId id="527" r:id="rId149"/>
    <p:sldId id="528" r:id="rId150"/>
    <p:sldId id="529" r:id="rId151"/>
    <p:sldId id="530" r:id="rId152"/>
    <p:sldId id="531" r:id="rId153"/>
    <p:sldId id="532" r:id="rId154"/>
    <p:sldId id="533" r:id="rId155"/>
    <p:sldId id="534" r:id="rId156"/>
    <p:sldId id="535" r:id="rId157"/>
    <p:sldId id="536" r:id="rId158"/>
    <p:sldId id="537" r:id="rId159"/>
    <p:sldId id="538" r:id="rId160"/>
    <p:sldId id="539" r:id="rId161"/>
    <p:sldId id="540" r:id="rId162"/>
    <p:sldId id="541" r:id="rId163"/>
    <p:sldId id="542" r:id="rId164"/>
    <p:sldId id="543" r:id="rId165"/>
    <p:sldId id="544" r:id="rId166"/>
  </p:sldIdLst>
  <p:sldSz cx="9144000" cy="6858000" type="screen4x3"/>
  <p:notesSz cx="6858000" cy="9144000"/>
  <p:defaultTextStyle>
    <a:defPPr>
      <a:defRPr lang="zh-CN"/>
    </a:defPPr>
    <a:lvl1pPr algn="l" rtl="0" eaLnBrk="0" fontAlgn="base" hangingPunct="0">
      <a:spcBef>
        <a:spcPct val="0"/>
      </a:spcBef>
      <a:spcAft>
        <a:spcPct val="0"/>
      </a:spcAft>
      <a:defRPr sz="2400" kern="1200">
        <a:solidFill>
          <a:schemeClr val="tx1"/>
        </a:solidFill>
        <a:latin typeface="Times"/>
        <a:ea typeface="宋体" pitchFamily="2" charset="-122"/>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0066FF"/>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69" autoAdjust="0"/>
  </p:normalViewPr>
  <p:slideViewPr>
    <p:cSldViewPr>
      <p:cViewPr varScale="1">
        <p:scale>
          <a:sx n="72" d="100"/>
          <a:sy n="72" d="100"/>
        </p:scale>
        <p:origin x="-1158"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6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viewProps" Target="view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theme" Target="theme/theme1.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2" Type="http://schemas.openxmlformats.org/officeDocument/2006/relationships/tableStyles" Target="tableStyles.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14.wmf"/><Relationship Id="rId1" Type="http://schemas.openxmlformats.org/officeDocument/2006/relationships/image" Target="../media/image11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15.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18.emf"/><Relationship Id="rId2" Type="http://schemas.openxmlformats.org/officeDocument/2006/relationships/image" Target="../media/image117.emf"/><Relationship Id="rId1" Type="http://schemas.openxmlformats.org/officeDocument/2006/relationships/image" Target="../media/image116.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26.emf"/><Relationship Id="rId3" Type="http://schemas.openxmlformats.org/officeDocument/2006/relationships/image" Target="../media/image121.emf"/><Relationship Id="rId7" Type="http://schemas.openxmlformats.org/officeDocument/2006/relationships/image" Target="../media/image125.emf"/><Relationship Id="rId2" Type="http://schemas.openxmlformats.org/officeDocument/2006/relationships/image" Target="../media/image120.emf"/><Relationship Id="rId1" Type="http://schemas.openxmlformats.org/officeDocument/2006/relationships/image" Target="../media/image119.wmf"/><Relationship Id="rId6" Type="http://schemas.openxmlformats.org/officeDocument/2006/relationships/image" Target="../media/image124.emf"/><Relationship Id="rId5" Type="http://schemas.openxmlformats.org/officeDocument/2006/relationships/image" Target="../media/image123.emf"/><Relationship Id="rId4" Type="http://schemas.openxmlformats.org/officeDocument/2006/relationships/image" Target="../media/image122.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image" Target="../media/image129.wmf"/><Relationship Id="rId1" Type="http://schemas.openxmlformats.org/officeDocument/2006/relationships/image" Target="../media/image12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132.emf"/><Relationship Id="rId2" Type="http://schemas.openxmlformats.org/officeDocument/2006/relationships/image" Target="../media/image131.emf"/><Relationship Id="rId1" Type="http://schemas.openxmlformats.org/officeDocument/2006/relationships/image" Target="../media/image130.emf"/><Relationship Id="rId4" Type="http://schemas.openxmlformats.org/officeDocument/2006/relationships/image" Target="../media/image133.e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136.emf"/><Relationship Id="rId2" Type="http://schemas.openxmlformats.org/officeDocument/2006/relationships/image" Target="../media/image135.emf"/><Relationship Id="rId1" Type="http://schemas.openxmlformats.org/officeDocument/2006/relationships/image" Target="../media/image134.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image" Target="../media/image138.emf"/><Relationship Id="rId1" Type="http://schemas.openxmlformats.org/officeDocument/2006/relationships/image" Target="../media/image137.emf"/><Relationship Id="rId4" Type="http://schemas.openxmlformats.org/officeDocument/2006/relationships/image" Target="../media/image140.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44.wmf"/><Relationship Id="rId2" Type="http://schemas.openxmlformats.org/officeDocument/2006/relationships/image" Target="../media/image143.wmf"/><Relationship Id="rId1" Type="http://schemas.openxmlformats.org/officeDocument/2006/relationships/image" Target="../media/image142.wmf"/><Relationship Id="rId5" Type="http://schemas.openxmlformats.org/officeDocument/2006/relationships/image" Target="../media/image146.wmf"/><Relationship Id="rId4" Type="http://schemas.openxmlformats.org/officeDocument/2006/relationships/image" Target="../media/image145.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47.wmf"/></Relationships>
</file>

<file path=ppt/drawings/_rels/vmlDrawing27.vml.rels><?xml version="1.0" encoding="UTF-8" standalone="yes"?>
<Relationships xmlns="http://schemas.openxmlformats.org/package/2006/relationships"><Relationship Id="rId8" Type="http://schemas.openxmlformats.org/officeDocument/2006/relationships/image" Target="../media/image155.emf"/><Relationship Id="rId13" Type="http://schemas.openxmlformats.org/officeDocument/2006/relationships/image" Target="../media/image160.emf"/><Relationship Id="rId3" Type="http://schemas.openxmlformats.org/officeDocument/2006/relationships/image" Target="../media/image150.emf"/><Relationship Id="rId7" Type="http://schemas.openxmlformats.org/officeDocument/2006/relationships/image" Target="../media/image154.emf"/><Relationship Id="rId12" Type="http://schemas.openxmlformats.org/officeDocument/2006/relationships/image" Target="../media/image159.jpeg"/><Relationship Id="rId2" Type="http://schemas.openxmlformats.org/officeDocument/2006/relationships/image" Target="../media/image149.emf"/><Relationship Id="rId16" Type="http://schemas.openxmlformats.org/officeDocument/2006/relationships/image" Target="../media/image163.emf"/><Relationship Id="rId1" Type="http://schemas.openxmlformats.org/officeDocument/2006/relationships/image" Target="../media/image148.emf"/><Relationship Id="rId6" Type="http://schemas.openxmlformats.org/officeDocument/2006/relationships/image" Target="../media/image153.emf"/><Relationship Id="rId11" Type="http://schemas.openxmlformats.org/officeDocument/2006/relationships/image" Target="../media/image158.emf"/><Relationship Id="rId5" Type="http://schemas.openxmlformats.org/officeDocument/2006/relationships/image" Target="../media/image152.emf"/><Relationship Id="rId15" Type="http://schemas.openxmlformats.org/officeDocument/2006/relationships/image" Target="../media/image162.emf"/><Relationship Id="rId10" Type="http://schemas.openxmlformats.org/officeDocument/2006/relationships/image" Target="../media/image157.emf"/><Relationship Id="rId4" Type="http://schemas.openxmlformats.org/officeDocument/2006/relationships/image" Target="../media/image151.emf"/><Relationship Id="rId9" Type="http://schemas.openxmlformats.org/officeDocument/2006/relationships/image" Target="../media/image156.emf"/><Relationship Id="rId14" Type="http://schemas.openxmlformats.org/officeDocument/2006/relationships/image" Target="../media/image161.emf"/></Relationships>
</file>

<file path=ppt/drawings/_rels/vmlDrawing28.vml.rels><?xml version="1.0" encoding="UTF-8" standalone="yes"?>
<Relationships xmlns="http://schemas.openxmlformats.org/package/2006/relationships"><Relationship Id="rId8" Type="http://schemas.openxmlformats.org/officeDocument/2006/relationships/image" Target="../media/image171.emf"/><Relationship Id="rId3" Type="http://schemas.openxmlformats.org/officeDocument/2006/relationships/image" Target="../media/image166.emf"/><Relationship Id="rId7" Type="http://schemas.openxmlformats.org/officeDocument/2006/relationships/image" Target="../media/image170.emf"/><Relationship Id="rId2" Type="http://schemas.openxmlformats.org/officeDocument/2006/relationships/image" Target="../media/image165.emf"/><Relationship Id="rId1" Type="http://schemas.openxmlformats.org/officeDocument/2006/relationships/image" Target="../media/image164.emf"/><Relationship Id="rId6" Type="http://schemas.openxmlformats.org/officeDocument/2006/relationships/image" Target="../media/image169.emf"/><Relationship Id="rId11" Type="http://schemas.openxmlformats.org/officeDocument/2006/relationships/image" Target="../media/image174.emf"/><Relationship Id="rId5" Type="http://schemas.openxmlformats.org/officeDocument/2006/relationships/image" Target="../media/image168.emf"/><Relationship Id="rId10" Type="http://schemas.openxmlformats.org/officeDocument/2006/relationships/image" Target="../media/image173.emf"/><Relationship Id="rId4" Type="http://schemas.openxmlformats.org/officeDocument/2006/relationships/image" Target="../media/image167.emf"/><Relationship Id="rId9" Type="http://schemas.openxmlformats.org/officeDocument/2006/relationships/image" Target="../media/image172.e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182.emf"/><Relationship Id="rId3" Type="http://schemas.openxmlformats.org/officeDocument/2006/relationships/image" Target="../media/image177.emf"/><Relationship Id="rId7" Type="http://schemas.openxmlformats.org/officeDocument/2006/relationships/image" Target="../media/image181.emf"/><Relationship Id="rId2" Type="http://schemas.openxmlformats.org/officeDocument/2006/relationships/image" Target="../media/image176.emf"/><Relationship Id="rId1" Type="http://schemas.openxmlformats.org/officeDocument/2006/relationships/image" Target="../media/image175.emf"/><Relationship Id="rId6" Type="http://schemas.openxmlformats.org/officeDocument/2006/relationships/image" Target="../media/image180.emf"/><Relationship Id="rId5" Type="http://schemas.openxmlformats.org/officeDocument/2006/relationships/image" Target="../media/image179.emf"/><Relationship Id="rId10" Type="http://schemas.openxmlformats.org/officeDocument/2006/relationships/image" Target="../media/image184.emf"/><Relationship Id="rId4" Type="http://schemas.openxmlformats.org/officeDocument/2006/relationships/image" Target="../media/image178.emf"/><Relationship Id="rId9" Type="http://schemas.openxmlformats.org/officeDocument/2006/relationships/image" Target="../media/image183.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185.emf"/><Relationship Id="rId1" Type="http://schemas.openxmlformats.org/officeDocument/2006/relationships/image" Target="../media/image159.jpeg"/></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87.emf"/><Relationship Id="rId2" Type="http://schemas.openxmlformats.org/officeDocument/2006/relationships/image" Target="../media/image186.emf"/><Relationship Id="rId1" Type="http://schemas.openxmlformats.org/officeDocument/2006/relationships/image" Target="../media/image159.jpeg"/><Relationship Id="rId6" Type="http://schemas.openxmlformats.org/officeDocument/2006/relationships/image" Target="../media/image190.emf"/><Relationship Id="rId5" Type="http://schemas.openxmlformats.org/officeDocument/2006/relationships/image" Target="../media/image189.emf"/><Relationship Id="rId4" Type="http://schemas.openxmlformats.org/officeDocument/2006/relationships/image" Target="../media/image188.e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192.wmf"/><Relationship Id="rId2" Type="http://schemas.openxmlformats.org/officeDocument/2006/relationships/image" Target="../media/image191.wmf"/><Relationship Id="rId1" Type="http://schemas.openxmlformats.org/officeDocument/2006/relationships/image" Target="../media/image159.jpeg"/><Relationship Id="rId5" Type="http://schemas.openxmlformats.org/officeDocument/2006/relationships/image" Target="../media/image194.wmf"/><Relationship Id="rId4" Type="http://schemas.openxmlformats.org/officeDocument/2006/relationships/image" Target="../media/image193.w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196.emf"/><Relationship Id="rId1" Type="http://schemas.openxmlformats.org/officeDocument/2006/relationships/image" Target="../media/image195.wmf"/></Relationships>
</file>

<file path=ppt/drawings/_rels/vmlDrawing34.vml.rels><?xml version="1.0" encoding="UTF-8" standalone="yes"?>
<Relationships xmlns="http://schemas.openxmlformats.org/package/2006/relationships"><Relationship Id="rId8" Type="http://schemas.openxmlformats.org/officeDocument/2006/relationships/image" Target="../media/image203.emf"/><Relationship Id="rId3" Type="http://schemas.openxmlformats.org/officeDocument/2006/relationships/image" Target="../media/image199.emf"/><Relationship Id="rId7" Type="http://schemas.openxmlformats.org/officeDocument/2006/relationships/image" Target="../media/image202.emf"/><Relationship Id="rId2" Type="http://schemas.openxmlformats.org/officeDocument/2006/relationships/image" Target="../media/image198.emf"/><Relationship Id="rId1" Type="http://schemas.openxmlformats.org/officeDocument/2006/relationships/image" Target="../media/image197.emf"/><Relationship Id="rId6" Type="http://schemas.openxmlformats.org/officeDocument/2006/relationships/image" Target="../media/image201.emf"/><Relationship Id="rId11" Type="http://schemas.openxmlformats.org/officeDocument/2006/relationships/image" Target="../media/image206.emf"/><Relationship Id="rId5" Type="http://schemas.openxmlformats.org/officeDocument/2006/relationships/image" Target="../media/image159.jpeg"/><Relationship Id="rId10" Type="http://schemas.openxmlformats.org/officeDocument/2006/relationships/image" Target="../media/image205.emf"/><Relationship Id="rId4" Type="http://schemas.openxmlformats.org/officeDocument/2006/relationships/image" Target="../media/image200.emf"/><Relationship Id="rId9" Type="http://schemas.openxmlformats.org/officeDocument/2006/relationships/image" Target="../media/image204.emf"/></Relationships>
</file>

<file path=ppt/drawings/_rels/vmlDrawing35.vml.rels><?xml version="1.0" encoding="UTF-8" standalone="yes"?>
<Relationships xmlns="http://schemas.openxmlformats.org/package/2006/relationships"><Relationship Id="rId8" Type="http://schemas.openxmlformats.org/officeDocument/2006/relationships/image" Target="../media/image214.emf"/><Relationship Id="rId3" Type="http://schemas.openxmlformats.org/officeDocument/2006/relationships/image" Target="../media/image209.emf"/><Relationship Id="rId7" Type="http://schemas.openxmlformats.org/officeDocument/2006/relationships/image" Target="../media/image213.emf"/><Relationship Id="rId2" Type="http://schemas.openxmlformats.org/officeDocument/2006/relationships/image" Target="../media/image208.emf"/><Relationship Id="rId1" Type="http://schemas.openxmlformats.org/officeDocument/2006/relationships/image" Target="../media/image207.emf"/><Relationship Id="rId6" Type="http://schemas.openxmlformats.org/officeDocument/2006/relationships/image" Target="../media/image212.emf"/><Relationship Id="rId5" Type="http://schemas.openxmlformats.org/officeDocument/2006/relationships/image" Target="../media/image211.emf"/><Relationship Id="rId4" Type="http://schemas.openxmlformats.org/officeDocument/2006/relationships/image" Target="../media/image210.emf"/><Relationship Id="rId9" Type="http://schemas.openxmlformats.org/officeDocument/2006/relationships/image" Target="../media/image215.emf"/></Relationships>
</file>

<file path=ppt/drawings/_rels/vmlDrawing36.vml.rels><?xml version="1.0" encoding="UTF-8" standalone="yes"?>
<Relationships xmlns="http://schemas.openxmlformats.org/package/2006/relationships"><Relationship Id="rId8" Type="http://schemas.openxmlformats.org/officeDocument/2006/relationships/image" Target="../media/image222.emf"/><Relationship Id="rId3" Type="http://schemas.openxmlformats.org/officeDocument/2006/relationships/image" Target="../media/image217.emf"/><Relationship Id="rId7" Type="http://schemas.openxmlformats.org/officeDocument/2006/relationships/image" Target="../media/image221.emf"/><Relationship Id="rId2" Type="http://schemas.openxmlformats.org/officeDocument/2006/relationships/image" Target="../media/image216.emf"/><Relationship Id="rId1" Type="http://schemas.openxmlformats.org/officeDocument/2006/relationships/image" Target="../media/image159.jpeg"/><Relationship Id="rId6" Type="http://schemas.openxmlformats.org/officeDocument/2006/relationships/image" Target="../media/image220.emf"/><Relationship Id="rId5" Type="http://schemas.openxmlformats.org/officeDocument/2006/relationships/image" Target="../media/image219.emf"/><Relationship Id="rId4" Type="http://schemas.openxmlformats.org/officeDocument/2006/relationships/image" Target="../media/image218.emf"/></Relationships>
</file>

<file path=ppt/drawings/_rels/vmlDrawing37.vml.rels><?xml version="1.0" encoding="UTF-8" standalone="yes"?>
<Relationships xmlns="http://schemas.openxmlformats.org/package/2006/relationships"><Relationship Id="rId8" Type="http://schemas.openxmlformats.org/officeDocument/2006/relationships/image" Target="../media/image229.emf"/><Relationship Id="rId3" Type="http://schemas.openxmlformats.org/officeDocument/2006/relationships/image" Target="../media/image224.emf"/><Relationship Id="rId7" Type="http://schemas.openxmlformats.org/officeDocument/2006/relationships/image" Target="../media/image228.emf"/><Relationship Id="rId2" Type="http://schemas.openxmlformats.org/officeDocument/2006/relationships/image" Target="../media/image159.jpeg"/><Relationship Id="rId1" Type="http://schemas.openxmlformats.org/officeDocument/2006/relationships/image" Target="../media/image223.emf"/><Relationship Id="rId6" Type="http://schemas.openxmlformats.org/officeDocument/2006/relationships/image" Target="../media/image227.emf"/><Relationship Id="rId5" Type="http://schemas.openxmlformats.org/officeDocument/2006/relationships/image" Target="../media/image226.emf"/><Relationship Id="rId4" Type="http://schemas.openxmlformats.org/officeDocument/2006/relationships/image" Target="../media/image225.emf"/><Relationship Id="rId9" Type="http://schemas.openxmlformats.org/officeDocument/2006/relationships/image" Target="../media/image230.emf"/></Relationships>
</file>

<file path=ppt/drawings/_rels/vmlDrawing38.vml.rels><?xml version="1.0" encoding="UTF-8" standalone="yes"?>
<Relationships xmlns="http://schemas.openxmlformats.org/package/2006/relationships"><Relationship Id="rId8" Type="http://schemas.openxmlformats.org/officeDocument/2006/relationships/image" Target="../media/image238.emf"/><Relationship Id="rId13" Type="http://schemas.openxmlformats.org/officeDocument/2006/relationships/image" Target="../media/image243.emf"/><Relationship Id="rId18" Type="http://schemas.openxmlformats.org/officeDocument/2006/relationships/image" Target="../media/image247.emf"/><Relationship Id="rId3" Type="http://schemas.openxmlformats.org/officeDocument/2006/relationships/image" Target="../media/image233.emf"/><Relationship Id="rId7" Type="http://schemas.openxmlformats.org/officeDocument/2006/relationships/image" Target="../media/image237.emf"/><Relationship Id="rId12" Type="http://schemas.openxmlformats.org/officeDocument/2006/relationships/image" Target="../media/image242.emf"/><Relationship Id="rId17" Type="http://schemas.openxmlformats.org/officeDocument/2006/relationships/image" Target="../media/image246.emf"/><Relationship Id="rId2" Type="http://schemas.openxmlformats.org/officeDocument/2006/relationships/image" Target="../media/image232.emf"/><Relationship Id="rId16" Type="http://schemas.openxmlformats.org/officeDocument/2006/relationships/image" Target="../media/image159.jpeg"/><Relationship Id="rId20" Type="http://schemas.openxmlformats.org/officeDocument/2006/relationships/image" Target="../media/image249.emf"/><Relationship Id="rId1" Type="http://schemas.openxmlformats.org/officeDocument/2006/relationships/image" Target="../media/image231.emf"/><Relationship Id="rId6" Type="http://schemas.openxmlformats.org/officeDocument/2006/relationships/image" Target="../media/image236.emf"/><Relationship Id="rId11" Type="http://schemas.openxmlformats.org/officeDocument/2006/relationships/image" Target="../media/image241.emf"/><Relationship Id="rId5" Type="http://schemas.openxmlformats.org/officeDocument/2006/relationships/image" Target="../media/image235.emf"/><Relationship Id="rId15" Type="http://schemas.openxmlformats.org/officeDocument/2006/relationships/image" Target="../media/image245.emf"/><Relationship Id="rId10" Type="http://schemas.openxmlformats.org/officeDocument/2006/relationships/image" Target="../media/image240.emf"/><Relationship Id="rId19" Type="http://schemas.openxmlformats.org/officeDocument/2006/relationships/image" Target="../media/image248.emf"/><Relationship Id="rId4" Type="http://schemas.openxmlformats.org/officeDocument/2006/relationships/image" Target="../media/image234.emf"/><Relationship Id="rId9" Type="http://schemas.openxmlformats.org/officeDocument/2006/relationships/image" Target="../media/image239.emf"/><Relationship Id="rId14" Type="http://schemas.openxmlformats.org/officeDocument/2006/relationships/image" Target="../media/image244.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5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55.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256.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25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825C1D32-6D24-423C-889A-AF3B345BDD16}" type="datetime2">
              <a:rPr lang="zh-CN" altLang="en-US"/>
              <a:pPr/>
              <a:t>2012年6月14日</a:t>
            </a:fld>
            <a:endParaRPr lang="en-US" altLang="zh-CN"/>
          </a:p>
        </p:txBody>
      </p:sp>
      <p:sp>
        <p:nvSpPr>
          <p:cNvPr id="6451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FC3A702C-8726-4E09-8F87-829E33F76D28}" type="slidenum">
              <a:rPr lang="en-US" altLang="zh-CN"/>
              <a:pPr/>
              <a:t>‹#›</a:t>
            </a:fld>
            <a:endParaRPr lang="en-US" altLang="zh-CN"/>
          </a:p>
        </p:txBody>
      </p:sp>
    </p:spTree>
    <p:extLst>
      <p:ext uri="{BB962C8B-B14F-4D97-AF65-F5344CB8AC3E}">
        <p14:creationId xmlns:p14="http://schemas.microsoft.com/office/powerpoint/2010/main" val="3997442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B6B7A4FA-CE55-4C83-93D7-5B126531D1D4}" type="datetime2">
              <a:rPr lang="zh-CN" altLang="en-US"/>
              <a:pPr/>
              <a:t>2012年6月14日</a:t>
            </a:fld>
            <a:endParaRPr lang="en-US" altLang="zh-CN"/>
          </a:p>
        </p:txBody>
      </p:sp>
      <p:sp>
        <p:nvSpPr>
          <p:cNvPr id="634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349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349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9B52D835-8CBD-4BEC-9DB0-AFD0AEB81A5C}" type="slidenum">
              <a:rPr lang="en-US" altLang="zh-CN"/>
              <a:pPr/>
              <a:t>‹#›</a:t>
            </a:fld>
            <a:endParaRPr lang="en-US" altLang="zh-CN"/>
          </a:p>
        </p:txBody>
      </p:sp>
    </p:spTree>
    <p:extLst>
      <p:ext uri="{BB962C8B-B14F-4D97-AF65-F5344CB8AC3E}">
        <p14:creationId xmlns:p14="http://schemas.microsoft.com/office/powerpoint/2010/main" val="3154364082"/>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DAF818-B8CD-4A91-AA6F-406276F0BFB4}" type="slidenum">
              <a:rPr lang="en-US" altLang="zh-CN"/>
              <a:pPr/>
              <a:t>129</a:t>
            </a:fld>
            <a:endParaRPr lang="en-US" altLang="zh-CN"/>
          </a:p>
        </p:txBody>
      </p:sp>
      <p:sp>
        <p:nvSpPr>
          <p:cNvPr id="153602" name="Rectangle 2"/>
          <p:cNvSpPr>
            <a:spLocks noGrp="1" noRot="1" noChangeAspect="1" noChangeArrowheads="1" noTextEdit="1"/>
          </p:cNvSpPr>
          <p:nvPr>
            <p:ph type="sldImg"/>
          </p:nvPr>
        </p:nvSpPr>
        <p:spPr>
          <a:ln/>
        </p:spPr>
      </p:sp>
      <p:sp>
        <p:nvSpPr>
          <p:cNvPr id="153603"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778EC6-7CAE-472E-9302-C83A2C2CD90C}" type="slidenum">
              <a:rPr lang="en-US" altLang="zh-CN"/>
              <a:pPr/>
              <a:t>138</a:t>
            </a:fld>
            <a:endParaRPr lang="en-US" altLang="zh-CN"/>
          </a:p>
        </p:txBody>
      </p:sp>
      <p:sp>
        <p:nvSpPr>
          <p:cNvPr id="178178" name="Rectangle 2"/>
          <p:cNvSpPr>
            <a:spLocks noGrp="1" noRot="1" noChangeAspect="1" noChangeArrowheads="1" noTextEdit="1"/>
          </p:cNvSpPr>
          <p:nvPr>
            <p:ph type="sldImg"/>
          </p:nvPr>
        </p:nvSpPr>
        <p:spPr>
          <a:ln/>
        </p:spPr>
      </p:sp>
      <p:sp>
        <p:nvSpPr>
          <p:cNvPr id="178179"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AB4B96-0972-4277-AA67-F25C388FFC88}" type="slidenum">
              <a:rPr lang="en-US" altLang="zh-CN"/>
              <a:pPr/>
              <a:t>139</a:t>
            </a:fld>
            <a:endParaRPr lang="en-US" altLang="zh-CN"/>
          </a:p>
        </p:txBody>
      </p:sp>
      <p:sp>
        <p:nvSpPr>
          <p:cNvPr id="180226" name="Rectangle 2"/>
          <p:cNvSpPr>
            <a:spLocks noGrp="1" noRot="1" noChangeAspect="1" noChangeArrowheads="1" noTextEdit="1"/>
          </p:cNvSpPr>
          <p:nvPr>
            <p:ph type="sldImg"/>
          </p:nvPr>
        </p:nvSpPr>
        <p:spPr>
          <a:ln/>
        </p:spPr>
      </p:sp>
      <p:sp>
        <p:nvSpPr>
          <p:cNvPr id="180227"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F3E681-C8C1-4D03-A9CF-745090B0EDA9}" type="slidenum">
              <a:rPr lang="en-US" altLang="zh-CN"/>
              <a:pPr/>
              <a:t>140</a:t>
            </a:fld>
            <a:endParaRPr lang="en-US" altLang="zh-CN"/>
          </a:p>
        </p:txBody>
      </p:sp>
      <p:sp>
        <p:nvSpPr>
          <p:cNvPr id="182274" name="Rectangle 2"/>
          <p:cNvSpPr>
            <a:spLocks noGrp="1" noRot="1" noChangeAspect="1" noChangeArrowheads="1" noTextEdit="1"/>
          </p:cNvSpPr>
          <p:nvPr>
            <p:ph type="sldImg"/>
          </p:nvPr>
        </p:nvSpPr>
        <p:spPr>
          <a:ln/>
        </p:spPr>
      </p:sp>
      <p:sp>
        <p:nvSpPr>
          <p:cNvPr id="182275"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799704-514C-4EAB-8C86-6340B59F27A3}" type="slidenum">
              <a:rPr lang="en-US" altLang="zh-CN"/>
              <a:pPr/>
              <a:t>141</a:t>
            </a:fld>
            <a:endParaRPr lang="en-US" altLang="zh-CN"/>
          </a:p>
        </p:txBody>
      </p:sp>
      <p:sp>
        <p:nvSpPr>
          <p:cNvPr id="184322" name="Rectangle 2"/>
          <p:cNvSpPr>
            <a:spLocks noGrp="1" noRot="1" noChangeAspect="1" noChangeArrowheads="1" noTextEdit="1"/>
          </p:cNvSpPr>
          <p:nvPr>
            <p:ph type="sldImg"/>
          </p:nvPr>
        </p:nvSpPr>
        <p:spPr>
          <a:ln/>
        </p:spPr>
      </p:sp>
      <p:sp>
        <p:nvSpPr>
          <p:cNvPr id="184323"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BFA0957-6786-49EB-AB61-9AFBA264008E}" type="slidenum">
              <a:rPr lang="en-US" altLang="zh-CN"/>
              <a:pPr/>
              <a:t>142</a:t>
            </a:fld>
            <a:endParaRPr lang="en-US" altLang="zh-CN"/>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384034B-3AF6-4858-8C26-624A1AE5EB45}" type="slidenum">
              <a:rPr lang="en-US" altLang="zh-CN"/>
              <a:pPr/>
              <a:t>143</a:t>
            </a:fld>
            <a:endParaRPr lang="en-US" altLang="zh-CN"/>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0D3694-61CD-4CC1-8758-D3D83D2DAC7D}" type="slidenum">
              <a:rPr lang="en-US" altLang="zh-CN"/>
              <a:pPr/>
              <a:t>144</a:t>
            </a:fld>
            <a:endParaRPr lang="en-US" altLang="zh-CN"/>
          </a:p>
        </p:txBody>
      </p:sp>
      <p:sp>
        <p:nvSpPr>
          <p:cNvPr id="190466" name="Rectangle 2"/>
          <p:cNvSpPr>
            <a:spLocks noGrp="1" noRot="1" noChangeAspect="1" noChangeArrowheads="1" noTextEdit="1"/>
          </p:cNvSpPr>
          <p:nvPr>
            <p:ph type="sldImg"/>
          </p:nvPr>
        </p:nvSpPr>
        <p:spPr>
          <a:ln/>
        </p:spPr>
      </p:sp>
      <p:sp>
        <p:nvSpPr>
          <p:cNvPr id="190467"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3A1511-2D6A-497F-99D6-716D675D2E66}" type="slidenum">
              <a:rPr lang="en-US" altLang="zh-CN"/>
              <a:pPr/>
              <a:t>130</a:t>
            </a:fld>
            <a:endParaRPr lang="en-US" altLang="zh-CN"/>
          </a:p>
        </p:txBody>
      </p:sp>
      <p:sp>
        <p:nvSpPr>
          <p:cNvPr id="159746" name="Rectangle 2"/>
          <p:cNvSpPr>
            <a:spLocks noGrp="1" noRot="1" noChangeAspect="1" noChangeArrowheads="1" noTextEdit="1"/>
          </p:cNvSpPr>
          <p:nvPr>
            <p:ph type="sldImg"/>
          </p:nvPr>
        </p:nvSpPr>
        <p:spPr>
          <a:ln/>
        </p:spPr>
      </p:sp>
      <p:sp>
        <p:nvSpPr>
          <p:cNvPr id="159747"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13D781-074C-4592-AD8E-253F85A662B2}" type="slidenum">
              <a:rPr lang="en-US" altLang="zh-CN"/>
              <a:pPr/>
              <a:t>131</a:t>
            </a:fld>
            <a:endParaRPr lang="en-US" altLang="zh-CN"/>
          </a:p>
        </p:txBody>
      </p:sp>
      <p:sp>
        <p:nvSpPr>
          <p:cNvPr id="161794" name="Rectangle 2"/>
          <p:cNvSpPr>
            <a:spLocks noGrp="1" noRot="1" noChangeAspect="1" noChangeArrowheads="1" noTextEdit="1"/>
          </p:cNvSpPr>
          <p:nvPr>
            <p:ph type="sldImg"/>
          </p:nvPr>
        </p:nvSpPr>
        <p:spPr>
          <a:ln/>
        </p:spPr>
      </p:sp>
      <p:sp>
        <p:nvSpPr>
          <p:cNvPr id="161795"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8FBAE-3FC3-42D0-8D99-0FAF5AF01F39}" type="slidenum">
              <a:rPr lang="en-US" altLang="zh-CN"/>
              <a:pPr/>
              <a:t>132</a:t>
            </a:fld>
            <a:endParaRPr lang="en-US" altLang="zh-CN"/>
          </a:p>
        </p:txBody>
      </p:sp>
      <p:sp>
        <p:nvSpPr>
          <p:cNvPr id="165890" name="Rectangle 2"/>
          <p:cNvSpPr>
            <a:spLocks noGrp="1" noRot="1" noChangeAspect="1" noChangeArrowheads="1" noTextEdit="1"/>
          </p:cNvSpPr>
          <p:nvPr>
            <p:ph type="sldImg"/>
          </p:nvPr>
        </p:nvSpPr>
        <p:spPr>
          <a:ln/>
        </p:spPr>
      </p:sp>
      <p:sp>
        <p:nvSpPr>
          <p:cNvPr id="165891"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5A242C-C567-468A-821E-D206F51CD194}" type="slidenum">
              <a:rPr lang="en-US" altLang="zh-CN"/>
              <a:pPr/>
              <a:t>133</a:t>
            </a:fld>
            <a:endParaRPr lang="en-US" altLang="zh-CN"/>
          </a:p>
        </p:txBody>
      </p:sp>
      <p:sp>
        <p:nvSpPr>
          <p:cNvPr id="167938" name="Rectangle 2"/>
          <p:cNvSpPr>
            <a:spLocks noGrp="1" noRot="1" noChangeAspect="1" noChangeArrowheads="1" noTextEdit="1"/>
          </p:cNvSpPr>
          <p:nvPr>
            <p:ph type="sldImg"/>
          </p:nvPr>
        </p:nvSpPr>
        <p:spPr>
          <a:ln/>
        </p:spPr>
      </p:sp>
      <p:sp>
        <p:nvSpPr>
          <p:cNvPr id="167939"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291183-463A-4E4A-AB8D-ED79311228B6}" type="slidenum">
              <a:rPr lang="en-US" altLang="zh-CN"/>
              <a:pPr/>
              <a:t>134</a:t>
            </a:fld>
            <a:endParaRPr lang="en-US" altLang="zh-CN"/>
          </a:p>
        </p:txBody>
      </p:sp>
      <p:sp>
        <p:nvSpPr>
          <p:cNvPr id="169986" name="Rectangle 2"/>
          <p:cNvSpPr>
            <a:spLocks noGrp="1" noRot="1" noChangeAspect="1" noChangeArrowheads="1" noTextEdit="1"/>
          </p:cNvSpPr>
          <p:nvPr>
            <p:ph type="sldImg"/>
          </p:nvPr>
        </p:nvSpPr>
        <p:spPr>
          <a:ln/>
        </p:spPr>
      </p:sp>
      <p:sp>
        <p:nvSpPr>
          <p:cNvPr id="169987"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DB37B0-5006-4068-843F-42566E59D140}" type="slidenum">
              <a:rPr lang="en-US" altLang="zh-CN"/>
              <a:pPr/>
              <a:t>135</a:t>
            </a:fld>
            <a:endParaRPr lang="en-US" altLang="zh-CN"/>
          </a:p>
        </p:txBody>
      </p:sp>
      <p:sp>
        <p:nvSpPr>
          <p:cNvPr id="172034" name="Rectangle 2"/>
          <p:cNvSpPr>
            <a:spLocks noGrp="1" noRot="1" noChangeAspect="1" noChangeArrowheads="1" noTextEdit="1"/>
          </p:cNvSpPr>
          <p:nvPr>
            <p:ph type="sldImg"/>
          </p:nvPr>
        </p:nvSpPr>
        <p:spPr>
          <a:ln/>
        </p:spPr>
      </p:sp>
      <p:sp>
        <p:nvSpPr>
          <p:cNvPr id="172035"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D04841-C325-461B-A819-052B6C828386}" type="slidenum">
              <a:rPr lang="en-US" altLang="zh-CN"/>
              <a:pPr/>
              <a:t>136</a:t>
            </a:fld>
            <a:endParaRPr lang="en-US" altLang="zh-CN"/>
          </a:p>
        </p:txBody>
      </p:sp>
      <p:sp>
        <p:nvSpPr>
          <p:cNvPr id="174082" name="Rectangle 2"/>
          <p:cNvSpPr>
            <a:spLocks noGrp="1" noRot="1" noChangeAspect="1" noChangeArrowheads="1" noTextEdit="1"/>
          </p:cNvSpPr>
          <p:nvPr>
            <p:ph type="sldImg"/>
          </p:nvPr>
        </p:nvSpPr>
        <p:spPr>
          <a:ln/>
        </p:spPr>
      </p:sp>
      <p:sp>
        <p:nvSpPr>
          <p:cNvPr id="174083"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8030691-108C-4DDD-8169-8FD35657A2D0}" type="slidenum">
              <a:rPr lang="en-US" altLang="zh-CN"/>
              <a:pPr/>
              <a:t>137</a:t>
            </a:fld>
            <a:endParaRPr lang="en-US" altLang="zh-CN"/>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a:xfrm>
            <a:off x="914400" y="4343400"/>
            <a:ext cx="5029200" cy="4114800"/>
          </a:xfrm>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gradFill rotWithShape="0">
          <a:gsLst>
            <a:gs pos="0">
              <a:srgbClr val="E2E9EE"/>
            </a:gs>
            <a:gs pos="50000">
              <a:srgbClr val="E2E9EE">
                <a:gamma/>
                <a:tint val="0"/>
                <a:invGamma/>
              </a:srgbClr>
            </a:gs>
            <a:gs pos="100000">
              <a:srgbClr val="E2E9EE"/>
            </a:gs>
          </a:gsLst>
          <a:lin ang="5400000" scaled="1"/>
        </a:gradFill>
        <a:effectLst/>
      </p:bgPr>
    </p:bg>
    <p:spTree>
      <p:nvGrpSpPr>
        <p:cNvPr id="1" name=""/>
        <p:cNvGrpSpPr/>
        <p:nvPr/>
      </p:nvGrpSpPr>
      <p:grpSpPr>
        <a:xfrm>
          <a:off x="0" y="0"/>
          <a:ext cx="0" cy="0"/>
          <a:chOff x="0" y="0"/>
          <a:chExt cx="0" cy="0"/>
        </a:xfrm>
      </p:grpSpPr>
      <p:sp>
        <p:nvSpPr>
          <p:cNvPr id="277506" name="Rectangle 2"/>
          <p:cNvSpPr>
            <a:spLocks noChangeArrowheads="1"/>
          </p:cNvSpPr>
          <p:nvPr/>
        </p:nvSpPr>
        <p:spPr bwMode="auto">
          <a:xfrm>
            <a:off x="0" y="0"/>
            <a:ext cx="9144000"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08" name="Rectangle 4"/>
          <p:cNvSpPr>
            <a:spLocks noChangeArrowheads="1"/>
          </p:cNvSpPr>
          <p:nvPr/>
        </p:nvSpPr>
        <p:spPr bwMode="ltGray">
          <a:xfrm>
            <a:off x="3281363" y="5929313"/>
            <a:ext cx="920750" cy="920750"/>
          </a:xfrm>
          <a:prstGeom prst="rect">
            <a:avLst/>
          </a:prstGeom>
          <a:noFill/>
          <a:ln w="9525">
            <a:solidFill>
              <a:srgbClr val="5D87A1"/>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09" name="Rectangle 5"/>
          <p:cNvSpPr>
            <a:spLocks noChangeArrowheads="1"/>
          </p:cNvSpPr>
          <p:nvPr/>
        </p:nvSpPr>
        <p:spPr bwMode="ltGray">
          <a:xfrm>
            <a:off x="7702550" y="4454525"/>
            <a:ext cx="920750" cy="920750"/>
          </a:xfrm>
          <a:prstGeom prst="rect">
            <a:avLst/>
          </a:prstGeom>
          <a:solidFill>
            <a:srgbClr val="C5033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0" name="Rectangle 6"/>
          <p:cNvSpPr>
            <a:spLocks noChangeArrowheads="1"/>
          </p:cNvSpPr>
          <p:nvPr/>
        </p:nvSpPr>
        <p:spPr bwMode="ltGray">
          <a:xfrm>
            <a:off x="5754688" y="6416675"/>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a:solidFill>
                  <a:srgbClr val="808080">
                    <a:alpha val="48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1" name="Rectangle 7"/>
          <p:cNvSpPr>
            <a:spLocks noChangeArrowheads="1"/>
          </p:cNvSpPr>
          <p:nvPr/>
        </p:nvSpPr>
        <p:spPr bwMode="ltGray">
          <a:xfrm>
            <a:off x="5254625" y="4943475"/>
            <a:ext cx="920750"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2" name="Rectangle 8"/>
          <p:cNvSpPr>
            <a:spLocks noChangeArrowheads="1"/>
          </p:cNvSpPr>
          <p:nvPr/>
        </p:nvSpPr>
        <p:spPr bwMode="ltGray">
          <a:xfrm>
            <a:off x="8666163" y="3473450"/>
            <a:ext cx="477837" cy="920750"/>
          </a:xfrm>
          <a:prstGeom prst="rect">
            <a:avLst/>
          </a:prstGeom>
          <a:solidFill>
            <a:srgbClr val="C9C5AB">
              <a:alpha val="50999"/>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3" name="Rectangle 9"/>
          <p:cNvSpPr>
            <a:spLocks noChangeArrowheads="1"/>
          </p:cNvSpPr>
          <p:nvPr/>
        </p:nvSpPr>
        <p:spPr bwMode="ltGray">
          <a:xfrm>
            <a:off x="8678863" y="5430838"/>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4" name="Rectangle 10"/>
          <p:cNvSpPr>
            <a:spLocks noChangeArrowheads="1"/>
          </p:cNvSpPr>
          <p:nvPr/>
        </p:nvSpPr>
        <p:spPr bwMode="ltGray">
          <a:xfrm>
            <a:off x="6230938" y="5426075"/>
            <a:ext cx="920750" cy="920750"/>
          </a:xfrm>
          <a:prstGeom prst="rect">
            <a:avLst/>
          </a:prstGeom>
          <a:solidFill>
            <a:srgbClr val="C5C1A3">
              <a:alpha val="41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5" name="Rectangle 11"/>
          <p:cNvSpPr>
            <a:spLocks noChangeArrowheads="1"/>
          </p:cNvSpPr>
          <p:nvPr/>
        </p:nvSpPr>
        <p:spPr bwMode="ltGray">
          <a:xfrm>
            <a:off x="8188325" y="5929313"/>
            <a:ext cx="920750" cy="920750"/>
          </a:xfrm>
          <a:prstGeom prst="rect">
            <a:avLst/>
          </a:prstGeom>
          <a:solidFill>
            <a:srgbClr val="46667A">
              <a:alpha val="57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6" name="Rectangle 12"/>
          <p:cNvSpPr>
            <a:spLocks noChangeArrowheads="1"/>
          </p:cNvSpPr>
          <p:nvPr/>
        </p:nvSpPr>
        <p:spPr bwMode="ltGray">
          <a:xfrm>
            <a:off x="4792663" y="4440238"/>
            <a:ext cx="920750" cy="920750"/>
          </a:xfrm>
          <a:prstGeom prst="rect">
            <a:avLst/>
          </a:prstGeom>
          <a:solidFill>
            <a:srgbClr val="808080">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7" name="Rectangle 13"/>
          <p:cNvSpPr>
            <a:spLocks noChangeArrowheads="1"/>
          </p:cNvSpPr>
          <p:nvPr/>
        </p:nvSpPr>
        <p:spPr bwMode="ltGray">
          <a:xfrm>
            <a:off x="7716838" y="3490913"/>
            <a:ext cx="896937" cy="896937"/>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18" name="Line 14"/>
          <p:cNvSpPr>
            <a:spLocks noChangeShapeType="1"/>
          </p:cNvSpPr>
          <p:nvPr/>
        </p:nvSpPr>
        <p:spPr bwMode="ltGray">
          <a:xfrm>
            <a:off x="9144000" y="5410200"/>
            <a:ext cx="0" cy="124777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77519" name="Rectangle 15"/>
          <p:cNvSpPr>
            <a:spLocks noChangeArrowheads="1"/>
          </p:cNvSpPr>
          <p:nvPr/>
        </p:nvSpPr>
        <p:spPr bwMode="ltGray">
          <a:xfrm>
            <a:off x="4268788" y="5422900"/>
            <a:ext cx="920750" cy="920750"/>
          </a:xfrm>
          <a:prstGeom prst="rect">
            <a:avLst/>
          </a:prstGeom>
          <a:solidFill>
            <a:srgbClr val="5D87A1">
              <a:alpha val="32001"/>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0" name="Rectangle 16"/>
          <p:cNvSpPr>
            <a:spLocks noChangeArrowheads="1"/>
          </p:cNvSpPr>
          <p:nvPr/>
        </p:nvSpPr>
        <p:spPr bwMode="ltGray">
          <a:xfrm>
            <a:off x="7689850" y="5437188"/>
            <a:ext cx="920750" cy="920750"/>
          </a:xfrm>
          <a:prstGeom prst="rect">
            <a:avLst/>
          </a:prstGeom>
          <a:solidFill>
            <a:srgbClr val="C9C5AB">
              <a:alpha val="56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1" name="Rectangle 17"/>
          <p:cNvSpPr>
            <a:spLocks noChangeArrowheads="1"/>
          </p:cNvSpPr>
          <p:nvPr/>
        </p:nvSpPr>
        <p:spPr bwMode="ltGray">
          <a:xfrm>
            <a:off x="4273550" y="6413500"/>
            <a:ext cx="920750" cy="454025"/>
          </a:xfrm>
          <a:prstGeom prst="rect">
            <a:avLst/>
          </a:prstGeom>
          <a:solidFill>
            <a:srgbClr val="C5033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2" name="Rectangle 18"/>
          <p:cNvSpPr>
            <a:spLocks noGrp="1" noChangeArrowheads="1"/>
          </p:cNvSpPr>
          <p:nvPr>
            <p:ph type="ctrTitle" sz="quarter"/>
          </p:nvPr>
        </p:nvSpPr>
        <p:spPr>
          <a:xfrm>
            <a:off x="560388" y="2251075"/>
            <a:ext cx="7056437" cy="1125538"/>
          </a:xfrm>
          <a:extLst>
            <a:ext uri="{AF507438-7753-43E0-B8FC-AC1667EBCBE1}">
              <a14:hiddenEffects xmlns:a14="http://schemas.microsoft.com/office/drawing/2010/main">
                <a:effectLst>
                  <a:outerShdw dist="17961" dir="2700000" algn="ctr" rotWithShape="0">
                    <a:schemeClr val="bg2"/>
                  </a:outerShdw>
                </a:effectLst>
              </a14:hiddenEffects>
            </a:ext>
          </a:extLst>
        </p:spPr>
        <p:txBody>
          <a:bodyPr tIns="45720" bIns="45720" anchor="t"/>
          <a:lstStyle>
            <a:lvl1pPr>
              <a:defRPr sz="3200"/>
            </a:lvl1pPr>
          </a:lstStyle>
          <a:p>
            <a:pPr lvl="0"/>
            <a:r>
              <a:rPr lang="zh-CN" altLang="en-US" noProof="0" smtClean="0"/>
              <a:t>单击此处编辑母版标题样式</a:t>
            </a:r>
            <a:endParaRPr lang="zh-CN" altLang="en-US" noProof="0" dirty="0" smtClean="0"/>
          </a:p>
        </p:txBody>
      </p:sp>
      <p:sp>
        <p:nvSpPr>
          <p:cNvPr id="277523" name="Rectangle 19"/>
          <p:cNvSpPr>
            <a:spLocks noGrp="1" noChangeArrowheads="1"/>
          </p:cNvSpPr>
          <p:nvPr>
            <p:ph type="subTitle" sz="quarter" idx="1"/>
          </p:nvPr>
        </p:nvSpPr>
        <p:spPr>
          <a:xfrm>
            <a:off x="850900" y="3482975"/>
            <a:ext cx="6759575" cy="1752600"/>
          </a:xfrm>
        </p:spPr>
        <p:txBody>
          <a:bodyPr/>
          <a:lstStyle>
            <a:lvl1pPr marL="0" indent="0">
              <a:lnSpc>
                <a:spcPct val="105000"/>
              </a:lnSpc>
              <a:spcBef>
                <a:spcPct val="0"/>
              </a:spcBef>
              <a:buFont typeface="Wingdings" pitchFamily="2" charset="2"/>
              <a:buNone/>
              <a:defRPr sz="2000" b="1">
                <a:solidFill>
                  <a:srgbClr val="55637D"/>
                </a:solidFill>
              </a:defRPr>
            </a:lvl1pPr>
          </a:lstStyle>
          <a:p>
            <a:pPr lvl="0"/>
            <a:r>
              <a:rPr lang="zh-CN" altLang="en-US" noProof="0" smtClean="0"/>
              <a:t>单击此处编辑母版副标题样式</a:t>
            </a:r>
          </a:p>
        </p:txBody>
      </p:sp>
      <p:sp>
        <p:nvSpPr>
          <p:cNvPr id="277524" name="Rectangle 20"/>
          <p:cNvSpPr>
            <a:spLocks noChangeArrowheads="1"/>
          </p:cNvSpPr>
          <p:nvPr/>
        </p:nvSpPr>
        <p:spPr bwMode="ltGray">
          <a:xfrm>
            <a:off x="5257800" y="5937250"/>
            <a:ext cx="920750" cy="920750"/>
          </a:xfrm>
          <a:prstGeom prst="rect">
            <a:avLst/>
          </a:prstGeom>
          <a:solidFill>
            <a:srgbClr val="808080">
              <a:alpha val="50999"/>
            </a:srgbClr>
          </a:solidFill>
          <a:ln>
            <a:noFill/>
          </a:ln>
          <a:effectLst/>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5" name="Rectangle 21"/>
          <p:cNvSpPr>
            <a:spLocks noChangeArrowheads="1"/>
          </p:cNvSpPr>
          <p:nvPr/>
        </p:nvSpPr>
        <p:spPr bwMode="ltGray">
          <a:xfrm>
            <a:off x="7216775" y="4941888"/>
            <a:ext cx="920750" cy="920750"/>
          </a:xfrm>
          <a:prstGeom prst="rect">
            <a:avLst/>
          </a:prstGeom>
          <a:noFill/>
          <a:ln w="9525">
            <a:solidFill>
              <a:srgbClr val="5F5F5F"/>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6" name="Rectangle 22"/>
          <p:cNvSpPr>
            <a:spLocks noChangeArrowheads="1"/>
          </p:cNvSpPr>
          <p:nvPr/>
        </p:nvSpPr>
        <p:spPr bwMode="ltGray">
          <a:xfrm>
            <a:off x="7213600" y="5929313"/>
            <a:ext cx="920750" cy="920750"/>
          </a:xfrm>
          <a:prstGeom prst="rect">
            <a:avLst/>
          </a:prstGeom>
          <a:solidFill>
            <a:srgbClr val="969696">
              <a:alpha val="4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7" name="Rectangle 23"/>
          <p:cNvSpPr>
            <a:spLocks noChangeArrowheads="1"/>
          </p:cNvSpPr>
          <p:nvPr/>
        </p:nvSpPr>
        <p:spPr bwMode="ltGray">
          <a:xfrm>
            <a:off x="6734175" y="6413500"/>
            <a:ext cx="920750" cy="454025"/>
          </a:xfrm>
          <a:prstGeom prst="rect">
            <a:avLst/>
          </a:prstGeom>
          <a:solidFill>
            <a:srgbClr val="C5033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8" name="Rectangle 24"/>
          <p:cNvSpPr>
            <a:spLocks noChangeArrowheads="1"/>
          </p:cNvSpPr>
          <p:nvPr/>
        </p:nvSpPr>
        <p:spPr bwMode="ltGray">
          <a:xfrm>
            <a:off x="8199438" y="2998788"/>
            <a:ext cx="896937" cy="896937"/>
          </a:xfrm>
          <a:prstGeom prst="rect">
            <a:avLst/>
          </a:prstGeom>
          <a:solidFill>
            <a:srgbClr val="4C6F84">
              <a:alpha val="23000"/>
            </a:srgbClr>
          </a:solidFill>
          <a:ln>
            <a:noFill/>
          </a:ln>
          <a:effectLst/>
          <a:extLst>
            <a:ext uri="{91240B29-F687-4F45-9708-019B960494DF}">
              <a14:hiddenLine xmlns:a14="http://schemas.microsoft.com/office/drawing/2010/main" w="9525">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29" name="Rectangle 25"/>
          <p:cNvSpPr>
            <a:spLocks noChangeArrowheads="1"/>
          </p:cNvSpPr>
          <p:nvPr/>
        </p:nvSpPr>
        <p:spPr bwMode="ltGray">
          <a:xfrm>
            <a:off x="1866900" y="6407150"/>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a:solidFill>
                  <a:srgbClr val="808080">
                    <a:alpha val="48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7530" name="Rectangle 26"/>
          <p:cNvSpPr>
            <a:spLocks noChangeArrowheads="1"/>
          </p:cNvSpPr>
          <p:nvPr/>
        </p:nvSpPr>
        <p:spPr bwMode="ltGray">
          <a:xfrm>
            <a:off x="8675688" y="2493963"/>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extLst>
      <p:ext uri="{BB962C8B-B14F-4D97-AF65-F5344CB8AC3E}">
        <p14:creationId xmlns:p14="http://schemas.microsoft.com/office/powerpoint/2010/main" val="3735845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602192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228600"/>
            <a:ext cx="8540750" cy="5870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289175" cy="476250"/>
          </a:xfrm>
        </p:spPr>
        <p:txBody>
          <a:bodyPr/>
          <a:lstStyle>
            <a:lvl1pPr>
              <a:defRPr/>
            </a:lvl1pPr>
          </a:lstStyle>
          <a:p>
            <a:fld id="{268BAC25-FC8B-42B3-846E-1B9FA706AE60}" type="slidenum">
              <a:rPr lang="en-US" altLang="zh-CN"/>
              <a:pPr/>
              <a:t>‹#›</a:t>
            </a:fld>
            <a:endParaRPr lang="en-US" altLang="zh-CN"/>
          </a:p>
        </p:txBody>
      </p:sp>
    </p:spTree>
    <p:extLst>
      <p:ext uri="{BB962C8B-B14F-4D97-AF65-F5344CB8AC3E}">
        <p14:creationId xmlns:p14="http://schemas.microsoft.com/office/powerpoint/2010/main" val="1613010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289175" cy="476250"/>
          </a:xfrm>
        </p:spPr>
        <p:txBody>
          <a:bodyPr/>
          <a:lstStyle>
            <a:lvl1pPr>
              <a:defRPr/>
            </a:lvl1pPr>
          </a:lstStyle>
          <a:p>
            <a:fld id="{5E3C815D-026A-4048-B4E6-42D090E76A90}" type="slidenum">
              <a:rPr lang="en-US" altLang="zh-CN"/>
              <a:pPr/>
              <a:t>‹#›</a:t>
            </a:fld>
            <a:endParaRPr lang="en-US" altLang="zh-CN"/>
          </a:p>
        </p:txBody>
      </p:sp>
    </p:spTree>
    <p:extLst>
      <p:ext uri="{BB962C8B-B14F-4D97-AF65-F5344CB8AC3E}">
        <p14:creationId xmlns:p14="http://schemas.microsoft.com/office/powerpoint/2010/main" val="3584661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AC3E3B-1749-4ADA-8B23-DCECDD51F9E4}" type="slidenum">
              <a:rPr lang="en-US" altLang="zh-CN"/>
              <a:pPr/>
              <a:t>‹#›</a:t>
            </a:fld>
            <a:endParaRPr lang="en-US" altLang="zh-CN"/>
          </a:p>
        </p:txBody>
      </p:sp>
    </p:spTree>
    <p:extLst>
      <p:ext uri="{BB962C8B-B14F-4D97-AF65-F5344CB8AC3E}">
        <p14:creationId xmlns:p14="http://schemas.microsoft.com/office/powerpoint/2010/main" val="8317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194175" cy="2173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25888"/>
            <a:ext cx="4194175" cy="21732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289175" cy="476250"/>
          </a:xfrm>
        </p:spPr>
        <p:txBody>
          <a:bodyPr/>
          <a:lstStyle>
            <a:lvl1pPr>
              <a:defRPr/>
            </a:lvl1pPr>
          </a:lstStyle>
          <a:p>
            <a:fld id="{41FB9316-76CE-48AF-8B89-38FDB4E0DF68}" type="slidenum">
              <a:rPr lang="en-US" altLang="zh-CN"/>
              <a:pPr/>
              <a:t>‹#›</a:t>
            </a:fld>
            <a:endParaRPr lang="en-US" altLang="zh-CN"/>
          </a:p>
        </p:txBody>
      </p:sp>
    </p:spTree>
    <p:extLst>
      <p:ext uri="{BB962C8B-B14F-4D97-AF65-F5344CB8AC3E}">
        <p14:creationId xmlns:p14="http://schemas.microsoft.com/office/powerpoint/2010/main" val="3921316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301625" y="1600200"/>
            <a:ext cx="8540750" cy="4498975"/>
          </a:xfrm>
        </p:spPr>
        <p:txBody>
          <a:bodyPr/>
          <a:lstStyle/>
          <a:p>
            <a:endParaRPr lang="zh-CN" altLang="en-US"/>
          </a:p>
        </p:txBody>
      </p:sp>
      <p:sp>
        <p:nvSpPr>
          <p:cNvPr id="4" name="日期占位符 3"/>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6" name="灯片编号占位符 5"/>
          <p:cNvSpPr>
            <a:spLocks noGrp="1"/>
          </p:cNvSpPr>
          <p:nvPr>
            <p:ph type="sldNum" sz="quarter" idx="12"/>
          </p:nvPr>
        </p:nvSpPr>
        <p:spPr>
          <a:xfrm>
            <a:off x="6553200" y="6245225"/>
            <a:ext cx="2289175" cy="476250"/>
          </a:xfrm>
        </p:spPr>
        <p:txBody>
          <a:bodyPr/>
          <a:lstStyle>
            <a:lvl1pPr>
              <a:defRPr/>
            </a:lvl1pPr>
          </a:lstStyle>
          <a:p>
            <a:fld id="{35B06DC3-B333-49C5-9EAA-E557D45BA3D5}" type="slidenum">
              <a:rPr lang="en-US" altLang="zh-CN"/>
              <a:pPr/>
              <a:t>‹#›</a:t>
            </a:fld>
            <a:endParaRPr lang="en-US" altLang="zh-CN"/>
          </a:p>
        </p:txBody>
      </p:sp>
    </p:spTree>
    <p:extLst>
      <p:ext uri="{BB962C8B-B14F-4D97-AF65-F5344CB8AC3E}">
        <p14:creationId xmlns:p14="http://schemas.microsoft.com/office/powerpoint/2010/main" val="3191914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6675" y="233363"/>
            <a:ext cx="8039100" cy="9271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69888" y="1220788"/>
            <a:ext cx="3857625" cy="49704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379913" y="1220788"/>
            <a:ext cx="3857625" cy="240823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379913" y="3781425"/>
            <a:ext cx="3857625" cy="24098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3733800" y="6583363"/>
            <a:ext cx="1905000" cy="227012"/>
          </a:xfrm>
        </p:spPr>
        <p:txBody>
          <a:bodyPr/>
          <a:lstStyle>
            <a:lvl1pPr>
              <a:defRPr/>
            </a:lvl1pPr>
          </a:lstStyle>
          <a:p>
            <a:endParaRPr lang="en-US" altLang="zh-CN"/>
          </a:p>
        </p:txBody>
      </p:sp>
      <p:sp>
        <p:nvSpPr>
          <p:cNvPr id="7" name="页脚占位符 6"/>
          <p:cNvSpPr>
            <a:spLocks noGrp="1"/>
          </p:cNvSpPr>
          <p:nvPr>
            <p:ph type="ftr" sz="quarter" idx="11"/>
          </p:nvPr>
        </p:nvSpPr>
        <p:spPr>
          <a:xfrm>
            <a:off x="26988" y="6570663"/>
            <a:ext cx="2895600" cy="239712"/>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7208838" y="6561138"/>
            <a:ext cx="1905000" cy="249237"/>
          </a:xfrm>
        </p:spPr>
        <p:txBody>
          <a:bodyPr/>
          <a:lstStyle>
            <a:lvl1pPr>
              <a:defRPr/>
            </a:lvl1pPr>
          </a:lstStyle>
          <a:p>
            <a:fld id="{AA6E2DA9-2998-4C4E-A9C8-EE3B57FA6B6D}" type="slidenum">
              <a:rPr lang="en-US" altLang="zh-CN"/>
              <a:pPr/>
              <a:t>‹#›</a:t>
            </a:fld>
            <a:endParaRPr lang="en-US" altLang="zh-CN"/>
          </a:p>
        </p:txBody>
      </p:sp>
    </p:spTree>
    <p:extLst>
      <p:ext uri="{BB962C8B-B14F-4D97-AF65-F5344CB8AC3E}">
        <p14:creationId xmlns:p14="http://schemas.microsoft.com/office/powerpoint/2010/main" val="245026430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276482" name="Rectangle 2"/>
          <p:cNvSpPr>
            <a:spLocks noChangeArrowheads="1"/>
          </p:cNvSpPr>
          <p:nvPr/>
        </p:nvSpPr>
        <p:spPr bwMode="auto">
          <a:xfrm>
            <a:off x="-4763" y="-4763"/>
            <a:ext cx="9144001"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83" name="Rectangle 3"/>
          <p:cNvSpPr>
            <a:spLocks noChangeArrowheads="1"/>
          </p:cNvSpPr>
          <p:nvPr/>
        </p:nvSpPr>
        <p:spPr bwMode="auto">
          <a:xfrm>
            <a:off x="0" y="0"/>
            <a:ext cx="9144000" cy="1020763"/>
          </a:xfrm>
          <a:prstGeom prst="rect">
            <a:avLst/>
          </a:prstGeom>
          <a:gradFill rotWithShape="1">
            <a:gsLst>
              <a:gs pos="0">
                <a:srgbClr val="9BB3BF"/>
              </a:gs>
              <a:gs pos="100000">
                <a:schemeClr val="bg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86" name="Rectangle 6"/>
          <p:cNvSpPr>
            <a:spLocks noChangeArrowheads="1"/>
          </p:cNvSpPr>
          <p:nvPr/>
        </p:nvSpPr>
        <p:spPr bwMode="ltGray">
          <a:xfrm>
            <a:off x="8242300" y="5919788"/>
            <a:ext cx="920750" cy="920750"/>
          </a:xfrm>
          <a:prstGeom prst="rect">
            <a:avLst/>
          </a:prstGeom>
          <a:solidFill>
            <a:srgbClr val="808080">
              <a:alpha val="25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88" name="Rectangle 8"/>
          <p:cNvSpPr>
            <a:spLocks noChangeArrowheads="1"/>
          </p:cNvSpPr>
          <p:nvPr/>
        </p:nvSpPr>
        <p:spPr bwMode="ltGray">
          <a:xfrm>
            <a:off x="8728075" y="4933950"/>
            <a:ext cx="415925"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90" name="Rectangle 10"/>
          <p:cNvSpPr>
            <a:spLocks noChangeArrowheads="1"/>
          </p:cNvSpPr>
          <p:nvPr/>
        </p:nvSpPr>
        <p:spPr bwMode="white">
          <a:xfrm>
            <a:off x="7739063" y="5418138"/>
            <a:ext cx="920750" cy="920750"/>
          </a:xfrm>
          <a:prstGeom prst="rect">
            <a:avLst/>
          </a:prstGeom>
          <a:noFill/>
          <a:ln w="9525">
            <a:solidFill>
              <a:srgbClr val="FFFFFF">
                <a:alpha val="75999"/>
              </a:srgbClr>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91" name="Rectangle 11"/>
          <p:cNvSpPr>
            <a:spLocks noChangeArrowheads="1"/>
          </p:cNvSpPr>
          <p:nvPr/>
        </p:nvSpPr>
        <p:spPr bwMode="ltGray">
          <a:xfrm>
            <a:off x="8728075" y="3954463"/>
            <a:ext cx="415925" cy="920750"/>
          </a:xfrm>
          <a:prstGeom prst="rect">
            <a:avLst/>
          </a:prstGeom>
          <a:solidFill>
            <a:srgbClr val="46667A">
              <a:alpha val="28000"/>
            </a:srgbClr>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76494" name="Rectangle 14"/>
          <p:cNvSpPr>
            <a:spLocks noGrp="1" noChangeArrowheads="1"/>
          </p:cNvSpPr>
          <p:nvPr>
            <p:ph type="title"/>
          </p:nvPr>
        </p:nvSpPr>
        <p:spPr bwMode="auto">
          <a:xfrm>
            <a:off x="66675" y="233363"/>
            <a:ext cx="8039100" cy="927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0" rIns="91440" bIns="0" numCol="1" anchor="ctr" anchorCtr="0" compatLnSpc="1">
            <a:prstTxWarp prst="textNoShape">
              <a:avLst/>
            </a:prstTxWarp>
          </a:bodyPr>
          <a:lstStyle/>
          <a:p>
            <a:pPr lvl="0"/>
            <a:r>
              <a:rPr lang="zh-CN" altLang="en-US" smtClean="0"/>
              <a:t>单击此处编辑母版标题样式</a:t>
            </a:r>
          </a:p>
        </p:txBody>
      </p:sp>
      <p:sp>
        <p:nvSpPr>
          <p:cNvPr id="276496" name="Rectangle 16"/>
          <p:cNvSpPr>
            <a:spLocks noGrp="1" noChangeArrowheads="1"/>
          </p:cNvSpPr>
          <p:nvPr>
            <p:ph type="body" idx="1"/>
          </p:nvPr>
        </p:nvSpPr>
        <p:spPr bwMode="auto">
          <a:xfrm>
            <a:off x="369888" y="1220788"/>
            <a:ext cx="786765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276497" name="Rectangle 17"/>
          <p:cNvSpPr>
            <a:spLocks noChangeArrowheads="1"/>
          </p:cNvSpPr>
          <p:nvPr/>
        </p:nvSpPr>
        <p:spPr bwMode="ltGray">
          <a:xfrm>
            <a:off x="7258050" y="5935663"/>
            <a:ext cx="920750" cy="922337"/>
          </a:xfrm>
          <a:prstGeom prst="rect">
            <a:avLst/>
          </a:prstGeom>
          <a:noFill/>
          <a:ln w="9525">
            <a:solidFill>
              <a:srgbClr val="7297AE"/>
            </a:solidFill>
            <a:miter lim="800000"/>
            <a:headEnd/>
            <a:tailEnd/>
          </a:ln>
          <a:effectLst/>
          <a:extLst>
            <a:ext uri="{909E8E84-426E-40DD-AFC4-6F175D3DCCD1}">
              <a14:hiddenFill xmlns:a14="http://schemas.microsoft.com/office/drawing/2010/main">
                <a:solidFill>
                  <a:srgbClr val="5D87A1">
                    <a:alpha val="50000"/>
                  </a:srgbClr>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9" name="Rectangle 13"/>
          <p:cNvSpPr>
            <a:spLocks noGrp="1" noChangeArrowheads="1"/>
          </p:cNvSpPr>
          <p:nvPr>
            <p:ph type="ftr" sz="quarter" idx="3"/>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20" name="Rectangle 15"/>
          <p:cNvSpPr>
            <a:spLocks noGrp="1" noChangeArrowheads="1"/>
          </p:cNvSpPr>
          <p:nvPr>
            <p:ph type="sldNum" sz="quarter" idx="4"/>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83" r:id="rId3"/>
    <p:sldLayoutId id="2147483884" r:id="rId4"/>
    <p:sldLayoutId id="2147483885" r:id="rId5"/>
    <p:sldLayoutId id="2147483886" r:id="rId6"/>
    <p:sldLayoutId id="2147483887" r:id="rId7"/>
    <p:sldLayoutId id="2147483888" r:id="rId8"/>
    <p:sldLayoutId id="2147483889" r:id="rId9"/>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76496">
                                            <p:txEl>
                                              <p:pRg st="0" end="0"/>
                                            </p:txEl>
                                          </p:spTgt>
                                        </p:tgtEl>
                                        <p:attrNameLst>
                                          <p:attrName>style.visibility</p:attrName>
                                        </p:attrNameLst>
                                      </p:cBhvr>
                                      <p:to>
                                        <p:strVal val="visible"/>
                                      </p:to>
                                    </p:set>
                                    <p:animEffect transition="in" filter="dissolve">
                                      <p:cBhvr>
                                        <p:cTn id="7" dur="500"/>
                                        <p:tgtEl>
                                          <p:spTgt spid="27649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6496">
                                            <p:txEl>
                                              <p:pRg st="1" end="1"/>
                                            </p:txEl>
                                          </p:spTgt>
                                        </p:tgtEl>
                                        <p:attrNameLst>
                                          <p:attrName>style.visibility</p:attrName>
                                        </p:attrNameLst>
                                      </p:cBhvr>
                                      <p:to>
                                        <p:strVal val="visible"/>
                                      </p:to>
                                    </p:set>
                                    <p:animEffect transition="in" filter="dissolve">
                                      <p:cBhvr>
                                        <p:cTn id="10" dur="500"/>
                                        <p:tgtEl>
                                          <p:spTgt spid="27649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6496">
                                            <p:txEl>
                                              <p:pRg st="2" end="2"/>
                                            </p:txEl>
                                          </p:spTgt>
                                        </p:tgtEl>
                                        <p:attrNameLst>
                                          <p:attrName>style.visibility</p:attrName>
                                        </p:attrNameLst>
                                      </p:cBhvr>
                                      <p:to>
                                        <p:strVal val="visible"/>
                                      </p:to>
                                    </p:set>
                                    <p:animEffect transition="in" filter="dissolve">
                                      <p:cBhvr>
                                        <p:cTn id="13" dur="500"/>
                                        <p:tgtEl>
                                          <p:spTgt spid="276496">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76496">
                                            <p:txEl>
                                              <p:pRg st="3" end="3"/>
                                            </p:txEl>
                                          </p:spTgt>
                                        </p:tgtEl>
                                        <p:attrNameLst>
                                          <p:attrName>style.visibility</p:attrName>
                                        </p:attrNameLst>
                                      </p:cBhvr>
                                      <p:to>
                                        <p:strVal val="visible"/>
                                      </p:to>
                                    </p:set>
                                    <p:animEffect transition="in" filter="dissolve">
                                      <p:cBhvr>
                                        <p:cTn id="16" dur="500"/>
                                        <p:tgtEl>
                                          <p:spTgt spid="276496">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76496">
                                            <p:txEl>
                                              <p:pRg st="4" end="4"/>
                                            </p:txEl>
                                          </p:spTgt>
                                        </p:tgtEl>
                                        <p:attrNameLst>
                                          <p:attrName>style.visibility</p:attrName>
                                        </p:attrNameLst>
                                      </p:cBhvr>
                                      <p:to>
                                        <p:strVal val="visible"/>
                                      </p:to>
                                    </p:set>
                                    <p:animEffect transition="in" filter="dissolve">
                                      <p:cBhvr>
                                        <p:cTn id="19" dur="500"/>
                                        <p:tgtEl>
                                          <p:spTgt spid="2764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6" grpId="0" build="p" autoUpdateAnimBg="0" advAuto="0"/>
    </p:bldLst>
  </p:timing>
  <p:hf hdr="0" dt="0"/>
  <p:txStyles>
    <p:titleStyle>
      <a:lvl1pPr marL="290513" indent="-290513" algn="l" rtl="0" eaLnBrk="1" fontAlgn="base" hangingPunct="1">
        <a:lnSpc>
          <a:spcPct val="88000"/>
        </a:lnSpc>
        <a:spcBef>
          <a:spcPct val="0"/>
        </a:spcBef>
        <a:spcAft>
          <a:spcPct val="0"/>
        </a:spcAft>
        <a:buSzPct val="130000"/>
        <a:buBlip>
          <a:blip r:embed="rId11"/>
        </a:buBlip>
        <a:defRPr sz="3000" b="1">
          <a:solidFill>
            <a:schemeClr val="tx1"/>
          </a:solidFill>
          <a:latin typeface="+mj-lt"/>
          <a:ea typeface="+mj-ea"/>
          <a:cs typeface="+mj-cs"/>
        </a:defRPr>
      </a:lvl1pPr>
      <a:lvl2pPr marL="2905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2pPr>
      <a:lvl3pPr marL="2905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3pPr>
      <a:lvl4pPr marL="2905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4pPr>
      <a:lvl5pPr marL="2905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5pPr>
      <a:lvl6pPr marL="7477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6pPr>
      <a:lvl7pPr marL="12049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7pPr>
      <a:lvl8pPr marL="16621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8pPr>
      <a:lvl9pPr marL="2119313" indent="-290513" algn="l" rtl="0" eaLnBrk="1" fontAlgn="base" hangingPunct="1">
        <a:lnSpc>
          <a:spcPct val="88000"/>
        </a:lnSpc>
        <a:spcBef>
          <a:spcPct val="0"/>
        </a:spcBef>
        <a:spcAft>
          <a:spcPct val="0"/>
        </a:spcAft>
        <a:buSzPct val="130000"/>
        <a:buBlip>
          <a:blip r:embed="rId11"/>
        </a:buBlip>
        <a:defRPr sz="3000" b="1">
          <a:solidFill>
            <a:schemeClr val="tx1"/>
          </a:solidFill>
          <a:latin typeface="Arial" charset="0"/>
          <a:ea typeface="宋体" pitchFamily="2" charset="-122"/>
        </a:defRPr>
      </a:lvl9pPr>
    </p:titleStyle>
    <p:bodyStyle>
      <a:lvl1pPr marL="225425" indent="-225425" algn="l" rtl="0" eaLnBrk="1" fontAlgn="base" hangingPunct="1">
        <a:spcBef>
          <a:spcPct val="50000"/>
        </a:spcBef>
        <a:spcAft>
          <a:spcPct val="0"/>
        </a:spcAft>
        <a:buClr>
          <a:srgbClr val="E41712"/>
        </a:buClr>
        <a:buSzPct val="80000"/>
        <a:buFont typeface="Wingdings" pitchFamily="2" charset="2"/>
        <a:buChar char="§"/>
        <a:defRPr sz="2800">
          <a:solidFill>
            <a:schemeClr val="bg2"/>
          </a:solidFill>
          <a:latin typeface="+mn-lt"/>
          <a:ea typeface="+mn-ea"/>
          <a:cs typeface="+mn-cs"/>
        </a:defRPr>
      </a:lvl1pPr>
      <a:lvl2pPr marL="565150" indent="-225425" algn="l" rtl="0" eaLnBrk="1" fontAlgn="base" hangingPunct="1">
        <a:spcBef>
          <a:spcPct val="0"/>
        </a:spcBef>
        <a:spcAft>
          <a:spcPct val="0"/>
        </a:spcAft>
        <a:buClr>
          <a:schemeClr val="bg2"/>
        </a:buClr>
        <a:buSzPct val="80000"/>
        <a:buFont typeface="Wingdings" pitchFamily="2" charset="2"/>
        <a:buChar char="§"/>
        <a:defRPr sz="2400">
          <a:solidFill>
            <a:schemeClr val="bg2"/>
          </a:solidFill>
          <a:latin typeface="+mn-lt"/>
          <a:ea typeface="+mn-ea"/>
        </a:defRPr>
      </a:lvl2pPr>
      <a:lvl3pPr marL="914400" indent="-233363" algn="l" rtl="0" eaLnBrk="1" fontAlgn="base" hangingPunct="1">
        <a:spcBef>
          <a:spcPct val="0"/>
        </a:spcBef>
        <a:spcAft>
          <a:spcPct val="0"/>
        </a:spcAft>
        <a:buClr>
          <a:srgbClr val="4D7085"/>
        </a:buClr>
        <a:buSzPct val="80000"/>
        <a:buFont typeface="Wingdings" pitchFamily="2" charset="2"/>
        <a:buChar char="§"/>
        <a:defRPr sz="2000">
          <a:solidFill>
            <a:schemeClr val="bg2"/>
          </a:solidFill>
          <a:latin typeface="+mn-lt"/>
          <a:ea typeface="+mn-ea"/>
        </a:defRPr>
      </a:lvl3pPr>
      <a:lvl4pPr marL="1254125" indent="-225425" algn="l" rtl="0" eaLnBrk="1" fontAlgn="base" hangingPunct="1">
        <a:spcBef>
          <a:spcPct val="0"/>
        </a:spcBef>
        <a:spcAft>
          <a:spcPct val="0"/>
        </a:spcAft>
        <a:buClr>
          <a:srgbClr val="E41712"/>
        </a:buClr>
        <a:buSzPct val="80000"/>
        <a:buFont typeface="Wingdings" pitchFamily="2" charset="2"/>
        <a:buChar char="§"/>
        <a:defRPr sz="1600">
          <a:solidFill>
            <a:schemeClr val="bg2"/>
          </a:solidFill>
          <a:latin typeface="+mn-lt"/>
          <a:ea typeface="+mn-ea"/>
        </a:defRPr>
      </a:lvl4pPr>
      <a:lvl5pPr marL="15414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5pPr>
      <a:lvl6pPr marL="19986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6pPr>
      <a:lvl7pPr marL="24558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7pPr>
      <a:lvl8pPr marL="29130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8pPr>
      <a:lvl9pPr marL="33702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oleObject" Target="../embeddings/oleObject25.bin"/><Relationship Id="rId7" Type="http://schemas.openxmlformats.org/officeDocument/2006/relationships/image" Target="../media/image114.wmf"/><Relationship Id="rId2" Type="http://schemas.openxmlformats.org/officeDocument/2006/relationships/slideLayout" Target="../slideLayouts/slideLayout6.xml"/><Relationship Id="rId1" Type="http://schemas.openxmlformats.org/officeDocument/2006/relationships/vmlDrawing" Target="../drawings/vmlDrawing17.vml"/><Relationship Id="rId6" Type="http://schemas.openxmlformats.org/officeDocument/2006/relationships/oleObject" Target="../embeddings/oleObject27.bin"/><Relationship Id="rId5" Type="http://schemas.openxmlformats.org/officeDocument/2006/relationships/oleObject" Target="../embeddings/oleObject26.bin"/><Relationship Id="rId4" Type="http://schemas.openxmlformats.org/officeDocument/2006/relationships/image" Target="../media/image113.wmf"/><Relationship Id="rId9" Type="http://schemas.openxmlformats.org/officeDocument/2006/relationships/oleObject" Target="../embeddings/oleObject29.bin"/></Relationships>
</file>

<file path=ppt/slides/_rels/slide104.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5.xml"/><Relationship Id="rId1" Type="http://schemas.openxmlformats.org/officeDocument/2006/relationships/vmlDrawing" Target="../drawings/vmlDrawing18.vml"/><Relationship Id="rId4" Type="http://schemas.openxmlformats.org/officeDocument/2006/relationships/image" Target="../media/image115.wmf"/></Relationships>
</file>

<file path=ppt/slides/_rels/slide105.xml.rels><?xml version="1.0" encoding="UTF-8" standalone="yes"?>
<Relationships xmlns="http://schemas.openxmlformats.org/package/2006/relationships"><Relationship Id="rId8" Type="http://schemas.openxmlformats.org/officeDocument/2006/relationships/image" Target="../media/image118.e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117.emf"/><Relationship Id="rId5" Type="http://schemas.openxmlformats.org/officeDocument/2006/relationships/oleObject" Target="../embeddings/oleObject32.bin"/><Relationship Id="rId4" Type="http://schemas.openxmlformats.org/officeDocument/2006/relationships/image" Target="../media/image116.emf"/></Relationships>
</file>

<file path=ppt/slides/_rels/slide106.xml.rels><?xml version="1.0" encoding="UTF-8" standalone="yes"?>
<Relationships xmlns="http://schemas.openxmlformats.org/package/2006/relationships"><Relationship Id="rId8" Type="http://schemas.openxmlformats.org/officeDocument/2006/relationships/image" Target="../media/image121.emf"/><Relationship Id="rId13" Type="http://schemas.openxmlformats.org/officeDocument/2006/relationships/oleObject" Target="../embeddings/oleObject39.bin"/><Relationship Id="rId18" Type="http://schemas.openxmlformats.org/officeDocument/2006/relationships/image" Target="../media/image126.emf"/><Relationship Id="rId3" Type="http://schemas.openxmlformats.org/officeDocument/2006/relationships/oleObject" Target="../embeddings/oleObject34.bin"/><Relationship Id="rId7" Type="http://schemas.openxmlformats.org/officeDocument/2006/relationships/oleObject" Target="../embeddings/oleObject36.bin"/><Relationship Id="rId12" Type="http://schemas.openxmlformats.org/officeDocument/2006/relationships/image" Target="../media/image123.emf"/><Relationship Id="rId17" Type="http://schemas.openxmlformats.org/officeDocument/2006/relationships/oleObject" Target="../embeddings/oleObject41.bin"/><Relationship Id="rId2" Type="http://schemas.openxmlformats.org/officeDocument/2006/relationships/slideLayout" Target="../slideLayouts/slideLayout5.xml"/><Relationship Id="rId16" Type="http://schemas.openxmlformats.org/officeDocument/2006/relationships/image" Target="../media/image125.emf"/><Relationship Id="rId1" Type="http://schemas.openxmlformats.org/officeDocument/2006/relationships/vmlDrawing" Target="../drawings/vmlDrawing20.vml"/><Relationship Id="rId6" Type="http://schemas.openxmlformats.org/officeDocument/2006/relationships/image" Target="../media/image120.emf"/><Relationship Id="rId11" Type="http://schemas.openxmlformats.org/officeDocument/2006/relationships/oleObject" Target="../embeddings/oleObject38.bin"/><Relationship Id="rId5" Type="http://schemas.openxmlformats.org/officeDocument/2006/relationships/oleObject" Target="../embeddings/oleObject35.bin"/><Relationship Id="rId15" Type="http://schemas.openxmlformats.org/officeDocument/2006/relationships/oleObject" Target="../embeddings/oleObject40.bin"/><Relationship Id="rId10" Type="http://schemas.openxmlformats.org/officeDocument/2006/relationships/image" Target="../media/image122.emf"/><Relationship Id="rId4" Type="http://schemas.openxmlformats.org/officeDocument/2006/relationships/image" Target="../media/image119.wmf"/><Relationship Id="rId9" Type="http://schemas.openxmlformats.org/officeDocument/2006/relationships/oleObject" Target="../embeddings/oleObject37.bin"/><Relationship Id="rId14" Type="http://schemas.openxmlformats.org/officeDocument/2006/relationships/image" Target="../media/image124.emf"/></Relationships>
</file>

<file path=ppt/slides/_rels/slide107.xml.rels><?xml version="1.0" encoding="UTF-8" standalone="yes"?>
<Relationships xmlns="http://schemas.openxmlformats.org/package/2006/relationships"><Relationship Id="rId2" Type="http://schemas.openxmlformats.org/officeDocument/2006/relationships/image" Target="../media/image127.e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8" Type="http://schemas.openxmlformats.org/officeDocument/2006/relationships/image" Target="../media/image113.w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image" Target="../media/image129.wmf"/><Relationship Id="rId5" Type="http://schemas.openxmlformats.org/officeDocument/2006/relationships/oleObject" Target="../embeddings/oleObject43.bin"/><Relationship Id="rId4" Type="http://schemas.openxmlformats.org/officeDocument/2006/relationships/image" Target="../media/image128.wmf"/></Relationships>
</file>

<file path=ppt/slides/_rels/slide109.xml.rels><?xml version="1.0" encoding="UTF-8" standalone="yes"?>
<Relationships xmlns="http://schemas.openxmlformats.org/package/2006/relationships"><Relationship Id="rId8" Type="http://schemas.openxmlformats.org/officeDocument/2006/relationships/image" Target="../media/image132.e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31.emf"/><Relationship Id="rId5" Type="http://schemas.openxmlformats.org/officeDocument/2006/relationships/oleObject" Target="../embeddings/oleObject46.bin"/><Relationship Id="rId10" Type="http://schemas.openxmlformats.org/officeDocument/2006/relationships/image" Target="../media/image133.emf"/><Relationship Id="rId4" Type="http://schemas.openxmlformats.org/officeDocument/2006/relationships/image" Target="../media/image130.emf"/><Relationship Id="rId9" Type="http://schemas.openxmlformats.org/officeDocument/2006/relationships/oleObject" Target="../embeddings/oleObject48.bin"/></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image" Target="../media/image136.emf"/><Relationship Id="rId3" Type="http://schemas.openxmlformats.org/officeDocument/2006/relationships/oleObject" Target="../embeddings/oleObject49.bin"/><Relationship Id="rId7"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135.emf"/><Relationship Id="rId5" Type="http://schemas.openxmlformats.org/officeDocument/2006/relationships/oleObject" Target="../embeddings/oleObject50.bin"/><Relationship Id="rId4" Type="http://schemas.openxmlformats.org/officeDocument/2006/relationships/image" Target="../media/image134.emf"/></Relationships>
</file>

<file path=ppt/slides/_rels/slide111.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image" Target="../media/image141.emf"/><Relationship Id="rId7" Type="http://schemas.openxmlformats.org/officeDocument/2006/relationships/image" Target="../media/image138.emf"/><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53.bin"/><Relationship Id="rId11" Type="http://schemas.openxmlformats.org/officeDocument/2006/relationships/image" Target="../media/image140.emf"/><Relationship Id="rId5" Type="http://schemas.openxmlformats.org/officeDocument/2006/relationships/image" Target="../media/image137.e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139.emf"/></Relationships>
</file>

<file path=ppt/slides/_rels/slide112.xml.rels><?xml version="1.0" encoding="UTF-8" standalone="yes"?>
<Relationships xmlns="http://schemas.openxmlformats.org/package/2006/relationships"><Relationship Id="rId8" Type="http://schemas.openxmlformats.org/officeDocument/2006/relationships/image" Target="../media/image144.wmf"/><Relationship Id="rId3" Type="http://schemas.openxmlformats.org/officeDocument/2006/relationships/oleObject" Target="../embeddings/oleObject56.bin"/><Relationship Id="rId7" Type="http://schemas.openxmlformats.org/officeDocument/2006/relationships/oleObject" Target="../embeddings/oleObject58.bin"/><Relationship Id="rId12" Type="http://schemas.openxmlformats.org/officeDocument/2006/relationships/image" Target="../media/image146.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143.wmf"/><Relationship Id="rId11" Type="http://schemas.openxmlformats.org/officeDocument/2006/relationships/oleObject" Target="../embeddings/oleObject60.bin"/><Relationship Id="rId5" Type="http://schemas.openxmlformats.org/officeDocument/2006/relationships/oleObject" Target="../embeddings/oleObject57.bin"/><Relationship Id="rId10" Type="http://schemas.openxmlformats.org/officeDocument/2006/relationships/image" Target="../media/image145.wmf"/><Relationship Id="rId4" Type="http://schemas.openxmlformats.org/officeDocument/2006/relationships/image" Target="../media/image142.wmf"/><Relationship Id="rId9" Type="http://schemas.openxmlformats.org/officeDocument/2006/relationships/oleObject" Target="../embeddings/oleObject59.bin"/></Relationships>
</file>

<file path=ppt/slides/_rels/slide113.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image" Target="../media/image147.wmf"/></Relationships>
</file>

<file path=ppt/slides/_rels/slide114.xml.rels><?xml version="1.0" encoding="UTF-8" standalone="yes"?>
<Relationships xmlns="http://schemas.openxmlformats.org/package/2006/relationships"><Relationship Id="rId13" Type="http://schemas.openxmlformats.org/officeDocument/2006/relationships/oleObject" Target="../embeddings/oleObject67.bin"/><Relationship Id="rId18" Type="http://schemas.openxmlformats.org/officeDocument/2006/relationships/oleObject" Target="../embeddings/oleObject69.bin"/><Relationship Id="rId26" Type="http://schemas.openxmlformats.org/officeDocument/2006/relationships/oleObject" Target="../embeddings/oleObject73.bin"/><Relationship Id="rId3" Type="http://schemas.openxmlformats.org/officeDocument/2006/relationships/oleObject" Target="../embeddings/oleObject62.bin"/><Relationship Id="rId21" Type="http://schemas.openxmlformats.org/officeDocument/2006/relationships/image" Target="../media/image156.emf"/><Relationship Id="rId7" Type="http://schemas.openxmlformats.org/officeDocument/2006/relationships/oleObject" Target="../embeddings/oleObject64.bin"/><Relationship Id="rId12" Type="http://schemas.openxmlformats.org/officeDocument/2006/relationships/image" Target="../media/image152.emf"/><Relationship Id="rId17" Type="http://schemas.openxmlformats.org/officeDocument/2006/relationships/image" Target="../media/image159.jpeg"/><Relationship Id="rId25" Type="http://schemas.openxmlformats.org/officeDocument/2006/relationships/image" Target="../media/image158.emf"/><Relationship Id="rId33" Type="http://schemas.openxmlformats.org/officeDocument/2006/relationships/image" Target="../media/image163.emf"/><Relationship Id="rId2" Type="http://schemas.openxmlformats.org/officeDocument/2006/relationships/slideLayout" Target="../slideLayouts/slideLayout2.xml"/><Relationship Id="rId16" Type="http://schemas.openxmlformats.org/officeDocument/2006/relationships/image" Target="../media/image154.emf"/><Relationship Id="rId20" Type="http://schemas.openxmlformats.org/officeDocument/2006/relationships/oleObject" Target="../embeddings/oleObject70.bin"/><Relationship Id="rId29" Type="http://schemas.openxmlformats.org/officeDocument/2006/relationships/image" Target="../media/image161.emf"/><Relationship Id="rId1" Type="http://schemas.openxmlformats.org/officeDocument/2006/relationships/vmlDrawing" Target="../drawings/vmlDrawing27.vml"/><Relationship Id="rId6" Type="http://schemas.openxmlformats.org/officeDocument/2006/relationships/image" Target="../media/image149.emf"/><Relationship Id="rId11" Type="http://schemas.openxmlformats.org/officeDocument/2006/relationships/oleObject" Target="../embeddings/oleObject66.bin"/><Relationship Id="rId24" Type="http://schemas.openxmlformats.org/officeDocument/2006/relationships/oleObject" Target="../embeddings/oleObject72.bin"/><Relationship Id="rId32" Type="http://schemas.openxmlformats.org/officeDocument/2006/relationships/oleObject" Target="../embeddings/oleObject76.bin"/><Relationship Id="rId5" Type="http://schemas.openxmlformats.org/officeDocument/2006/relationships/oleObject" Target="../embeddings/oleObject63.bin"/><Relationship Id="rId15" Type="http://schemas.openxmlformats.org/officeDocument/2006/relationships/oleObject" Target="../embeddings/oleObject68.bin"/><Relationship Id="rId23" Type="http://schemas.openxmlformats.org/officeDocument/2006/relationships/image" Target="../media/image157.emf"/><Relationship Id="rId28" Type="http://schemas.openxmlformats.org/officeDocument/2006/relationships/oleObject" Target="../embeddings/oleObject74.bin"/><Relationship Id="rId10" Type="http://schemas.openxmlformats.org/officeDocument/2006/relationships/image" Target="../media/image151.emf"/><Relationship Id="rId19" Type="http://schemas.openxmlformats.org/officeDocument/2006/relationships/image" Target="../media/image155.emf"/><Relationship Id="rId31" Type="http://schemas.openxmlformats.org/officeDocument/2006/relationships/image" Target="../media/image162.emf"/><Relationship Id="rId4" Type="http://schemas.openxmlformats.org/officeDocument/2006/relationships/image" Target="../media/image148.emf"/><Relationship Id="rId9" Type="http://schemas.openxmlformats.org/officeDocument/2006/relationships/oleObject" Target="../embeddings/oleObject65.bin"/><Relationship Id="rId14" Type="http://schemas.openxmlformats.org/officeDocument/2006/relationships/image" Target="../media/image153.emf"/><Relationship Id="rId22" Type="http://schemas.openxmlformats.org/officeDocument/2006/relationships/oleObject" Target="../embeddings/oleObject71.bin"/><Relationship Id="rId27" Type="http://schemas.openxmlformats.org/officeDocument/2006/relationships/image" Target="../media/image160.emf"/><Relationship Id="rId30" Type="http://schemas.openxmlformats.org/officeDocument/2006/relationships/oleObject" Target="../embeddings/oleObject75.bin"/><Relationship Id="rId8" Type="http://schemas.openxmlformats.org/officeDocument/2006/relationships/image" Target="../media/image150.emf"/></Relationships>
</file>

<file path=ppt/slides/_rels/slide115.xml.rels><?xml version="1.0" encoding="UTF-8" standalone="yes"?>
<Relationships xmlns="http://schemas.openxmlformats.org/package/2006/relationships"><Relationship Id="rId8" Type="http://schemas.openxmlformats.org/officeDocument/2006/relationships/image" Target="../media/image166.emf"/><Relationship Id="rId13" Type="http://schemas.openxmlformats.org/officeDocument/2006/relationships/oleObject" Target="../embeddings/oleObject82.bin"/><Relationship Id="rId18" Type="http://schemas.openxmlformats.org/officeDocument/2006/relationships/image" Target="../media/image171.emf"/><Relationship Id="rId3" Type="http://schemas.openxmlformats.org/officeDocument/2006/relationships/oleObject" Target="../embeddings/oleObject77.bin"/><Relationship Id="rId21" Type="http://schemas.openxmlformats.org/officeDocument/2006/relationships/oleObject" Target="../embeddings/oleObject86.bin"/><Relationship Id="rId7" Type="http://schemas.openxmlformats.org/officeDocument/2006/relationships/oleObject" Target="../embeddings/oleObject79.bin"/><Relationship Id="rId12" Type="http://schemas.openxmlformats.org/officeDocument/2006/relationships/image" Target="../media/image168.emf"/><Relationship Id="rId17" Type="http://schemas.openxmlformats.org/officeDocument/2006/relationships/oleObject" Target="../embeddings/oleObject84.bin"/><Relationship Id="rId2" Type="http://schemas.openxmlformats.org/officeDocument/2006/relationships/slideLayout" Target="../slideLayouts/slideLayout2.xml"/><Relationship Id="rId16" Type="http://schemas.openxmlformats.org/officeDocument/2006/relationships/image" Target="../media/image170.emf"/><Relationship Id="rId20" Type="http://schemas.openxmlformats.org/officeDocument/2006/relationships/image" Target="../media/image172.emf"/><Relationship Id="rId1" Type="http://schemas.openxmlformats.org/officeDocument/2006/relationships/vmlDrawing" Target="../drawings/vmlDrawing28.vml"/><Relationship Id="rId6" Type="http://schemas.openxmlformats.org/officeDocument/2006/relationships/image" Target="../media/image165.emf"/><Relationship Id="rId11" Type="http://schemas.openxmlformats.org/officeDocument/2006/relationships/oleObject" Target="../embeddings/oleObject81.bin"/><Relationship Id="rId24" Type="http://schemas.openxmlformats.org/officeDocument/2006/relationships/image" Target="../media/image174.emf"/><Relationship Id="rId5" Type="http://schemas.openxmlformats.org/officeDocument/2006/relationships/oleObject" Target="../embeddings/oleObject78.bin"/><Relationship Id="rId15" Type="http://schemas.openxmlformats.org/officeDocument/2006/relationships/oleObject" Target="../embeddings/oleObject83.bin"/><Relationship Id="rId23" Type="http://schemas.openxmlformats.org/officeDocument/2006/relationships/oleObject" Target="../embeddings/oleObject87.bin"/><Relationship Id="rId10" Type="http://schemas.openxmlformats.org/officeDocument/2006/relationships/image" Target="../media/image167.emf"/><Relationship Id="rId19" Type="http://schemas.openxmlformats.org/officeDocument/2006/relationships/oleObject" Target="../embeddings/oleObject85.bin"/><Relationship Id="rId4" Type="http://schemas.openxmlformats.org/officeDocument/2006/relationships/image" Target="../media/image164.emf"/><Relationship Id="rId9" Type="http://schemas.openxmlformats.org/officeDocument/2006/relationships/oleObject" Target="../embeddings/oleObject80.bin"/><Relationship Id="rId14" Type="http://schemas.openxmlformats.org/officeDocument/2006/relationships/image" Target="../media/image169.emf"/><Relationship Id="rId22" Type="http://schemas.openxmlformats.org/officeDocument/2006/relationships/image" Target="../media/image173.emf"/></Relationships>
</file>

<file path=ppt/slides/_rels/slide116.xml.rels><?xml version="1.0" encoding="UTF-8" standalone="yes"?>
<Relationships xmlns="http://schemas.openxmlformats.org/package/2006/relationships"><Relationship Id="rId8" Type="http://schemas.openxmlformats.org/officeDocument/2006/relationships/image" Target="../media/image177.emf"/><Relationship Id="rId13" Type="http://schemas.openxmlformats.org/officeDocument/2006/relationships/oleObject" Target="../embeddings/oleObject93.bin"/><Relationship Id="rId18" Type="http://schemas.openxmlformats.org/officeDocument/2006/relationships/image" Target="../media/image182.emf"/><Relationship Id="rId3" Type="http://schemas.openxmlformats.org/officeDocument/2006/relationships/oleObject" Target="../embeddings/oleObject88.bin"/><Relationship Id="rId21" Type="http://schemas.openxmlformats.org/officeDocument/2006/relationships/oleObject" Target="../embeddings/oleObject97.bin"/><Relationship Id="rId7" Type="http://schemas.openxmlformats.org/officeDocument/2006/relationships/oleObject" Target="../embeddings/oleObject90.bin"/><Relationship Id="rId12" Type="http://schemas.openxmlformats.org/officeDocument/2006/relationships/image" Target="../media/image179.emf"/><Relationship Id="rId17" Type="http://schemas.openxmlformats.org/officeDocument/2006/relationships/oleObject" Target="../embeddings/oleObject95.bin"/><Relationship Id="rId2" Type="http://schemas.openxmlformats.org/officeDocument/2006/relationships/slideLayout" Target="../slideLayouts/slideLayout2.xml"/><Relationship Id="rId16" Type="http://schemas.openxmlformats.org/officeDocument/2006/relationships/image" Target="../media/image181.emf"/><Relationship Id="rId20" Type="http://schemas.openxmlformats.org/officeDocument/2006/relationships/image" Target="../media/image183.emf"/><Relationship Id="rId1" Type="http://schemas.openxmlformats.org/officeDocument/2006/relationships/vmlDrawing" Target="../drawings/vmlDrawing29.vml"/><Relationship Id="rId6" Type="http://schemas.openxmlformats.org/officeDocument/2006/relationships/image" Target="../media/image176.emf"/><Relationship Id="rId11" Type="http://schemas.openxmlformats.org/officeDocument/2006/relationships/oleObject" Target="../embeddings/oleObject92.bin"/><Relationship Id="rId5" Type="http://schemas.openxmlformats.org/officeDocument/2006/relationships/oleObject" Target="../embeddings/oleObject89.bin"/><Relationship Id="rId15" Type="http://schemas.openxmlformats.org/officeDocument/2006/relationships/oleObject" Target="../embeddings/oleObject94.bin"/><Relationship Id="rId10" Type="http://schemas.openxmlformats.org/officeDocument/2006/relationships/image" Target="../media/image178.emf"/><Relationship Id="rId19" Type="http://schemas.openxmlformats.org/officeDocument/2006/relationships/oleObject" Target="../embeddings/oleObject96.bin"/><Relationship Id="rId4" Type="http://schemas.openxmlformats.org/officeDocument/2006/relationships/image" Target="../media/image175.emf"/><Relationship Id="rId9" Type="http://schemas.openxmlformats.org/officeDocument/2006/relationships/oleObject" Target="../embeddings/oleObject91.bin"/><Relationship Id="rId14" Type="http://schemas.openxmlformats.org/officeDocument/2006/relationships/image" Target="../media/image180.emf"/><Relationship Id="rId22" Type="http://schemas.openxmlformats.org/officeDocument/2006/relationships/image" Target="../media/image184.emf"/></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8.xml.rels><?xml version="1.0" encoding="UTF-8" standalone="yes"?>
<Relationships xmlns="http://schemas.openxmlformats.org/package/2006/relationships"><Relationship Id="rId3" Type="http://schemas.openxmlformats.org/officeDocument/2006/relationships/oleObject" Target="../embeddings/oleObject98.bin"/><Relationship Id="rId2" Type="http://schemas.openxmlformats.org/officeDocument/2006/relationships/slideLayout" Target="../slideLayouts/slideLayout4.xml"/><Relationship Id="rId1" Type="http://schemas.openxmlformats.org/officeDocument/2006/relationships/vmlDrawing" Target="../drawings/vmlDrawing30.vml"/><Relationship Id="rId5" Type="http://schemas.openxmlformats.org/officeDocument/2006/relationships/image" Target="../media/image159.jpeg"/><Relationship Id="rId4" Type="http://schemas.openxmlformats.org/officeDocument/2006/relationships/image" Target="../media/image185.emf"/></Relationships>
</file>

<file path=ppt/slides/_rels/slide119.xml.rels><?xml version="1.0" encoding="UTF-8" standalone="yes"?>
<Relationships xmlns="http://schemas.openxmlformats.org/package/2006/relationships"><Relationship Id="rId8" Type="http://schemas.openxmlformats.org/officeDocument/2006/relationships/oleObject" Target="../embeddings/oleObject101.bin"/><Relationship Id="rId13" Type="http://schemas.openxmlformats.org/officeDocument/2006/relationships/image" Target="../media/image190.emf"/><Relationship Id="rId3" Type="http://schemas.openxmlformats.org/officeDocument/2006/relationships/oleObject" Target="../embeddings/oleObject99.bin"/><Relationship Id="rId7" Type="http://schemas.openxmlformats.org/officeDocument/2006/relationships/image" Target="../media/image187.emf"/><Relationship Id="rId12" Type="http://schemas.openxmlformats.org/officeDocument/2006/relationships/oleObject" Target="../embeddings/oleObject103.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100.bin"/><Relationship Id="rId11" Type="http://schemas.openxmlformats.org/officeDocument/2006/relationships/image" Target="../media/image189.emf"/><Relationship Id="rId5" Type="http://schemas.openxmlformats.org/officeDocument/2006/relationships/image" Target="../media/image159.jpeg"/><Relationship Id="rId10" Type="http://schemas.openxmlformats.org/officeDocument/2006/relationships/oleObject" Target="../embeddings/oleObject102.bin"/><Relationship Id="rId4" Type="http://schemas.openxmlformats.org/officeDocument/2006/relationships/image" Target="../media/image186.emf"/><Relationship Id="rId9" Type="http://schemas.openxmlformats.org/officeDocument/2006/relationships/image" Target="../media/image188.emf"/></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8" Type="http://schemas.openxmlformats.org/officeDocument/2006/relationships/oleObject" Target="../embeddings/oleObject106.bin"/><Relationship Id="rId3" Type="http://schemas.openxmlformats.org/officeDocument/2006/relationships/image" Target="../media/image159.jpeg"/><Relationship Id="rId7" Type="http://schemas.openxmlformats.org/officeDocument/2006/relationships/image" Target="../media/image192.wmf"/><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105.bin"/><Relationship Id="rId11" Type="http://schemas.openxmlformats.org/officeDocument/2006/relationships/image" Target="../media/image194.wmf"/><Relationship Id="rId5" Type="http://schemas.openxmlformats.org/officeDocument/2006/relationships/image" Target="../media/image191.wmf"/><Relationship Id="rId10" Type="http://schemas.openxmlformats.org/officeDocument/2006/relationships/oleObject" Target="../embeddings/oleObject107.bin"/><Relationship Id="rId4" Type="http://schemas.openxmlformats.org/officeDocument/2006/relationships/oleObject" Target="../embeddings/oleObject104.bin"/><Relationship Id="rId9" Type="http://schemas.openxmlformats.org/officeDocument/2006/relationships/image" Target="../media/image193.wmf"/></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108.bin"/><Relationship Id="rId2" Type="http://schemas.openxmlformats.org/officeDocument/2006/relationships/slideLayout" Target="../slideLayouts/slideLayout6.xml"/><Relationship Id="rId1" Type="http://schemas.openxmlformats.org/officeDocument/2006/relationships/vmlDrawing" Target="../drawings/vmlDrawing33.vml"/><Relationship Id="rId6" Type="http://schemas.openxmlformats.org/officeDocument/2006/relationships/image" Target="../media/image196.emf"/><Relationship Id="rId5" Type="http://schemas.openxmlformats.org/officeDocument/2006/relationships/oleObject" Target="../embeddings/oleObject109.bin"/><Relationship Id="rId4" Type="http://schemas.openxmlformats.org/officeDocument/2006/relationships/image" Target="../media/image195.wmf"/></Relationships>
</file>

<file path=ppt/slides/_rels/slide123.xml.rels><?xml version="1.0" encoding="UTF-8" standalone="yes"?>
<Relationships xmlns="http://schemas.openxmlformats.org/package/2006/relationships"><Relationship Id="rId8" Type="http://schemas.openxmlformats.org/officeDocument/2006/relationships/image" Target="../media/image199.emf"/><Relationship Id="rId13" Type="http://schemas.openxmlformats.org/officeDocument/2006/relationships/image" Target="../media/image201.emf"/><Relationship Id="rId18" Type="http://schemas.openxmlformats.org/officeDocument/2006/relationships/oleObject" Target="../embeddings/oleObject117.bin"/><Relationship Id="rId3" Type="http://schemas.openxmlformats.org/officeDocument/2006/relationships/oleObject" Target="../embeddings/oleObject110.bin"/><Relationship Id="rId21" Type="http://schemas.openxmlformats.org/officeDocument/2006/relationships/image" Target="../media/image205.emf"/><Relationship Id="rId7" Type="http://schemas.openxmlformats.org/officeDocument/2006/relationships/oleObject" Target="../embeddings/oleObject112.bin"/><Relationship Id="rId12" Type="http://schemas.openxmlformats.org/officeDocument/2006/relationships/oleObject" Target="../embeddings/oleObject114.bin"/><Relationship Id="rId17" Type="http://schemas.openxmlformats.org/officeDocument/2006/relationships/image" Target="../media/image203.emf"/><Relationship Id="rId2" Type="http://schemas.openxmlformats.org/officeDocument/2006/relationships/slideLayout" Target="../slideLayouts/slideLayout2.xml"/><Relationship Id="rId16" Type="http://schemas.openxmlformats.org/officeDocument/2006/relationships/oleObject" Target="../embeddings/oleObject116.bin"/><Relationship Id="rId20" Type="http://schemas.openxmlformats.org/officeDocument/2006/relationships/oleObject" Target="../embeddings/oleObject118.bin"/><Relationship Id="rId1" Type="http://schemas.openxmlformats.org/officeDocument/2006/relationships/vmlDrawing" Target="../drawings/vmlDrawing34.vml"/><Relationship Id="rId6" Type="http://schemas.openxmlformats.org/officeDocument/2006/relationships/image" Target="../media/image198.emf"/><Relationship Id="rId11" Type="http://schemas.openxmlformats.org/officeDocument/2006/relationships/image" Target="../media/image200.emf"/><Relationship Id="rId5" Type="http://schemas.openxmlformats.org/officeDocument/2006/relationships/oleObject" Target="../embeddings/oleObject111.bin"/><Relationship Id="rId15" Type="http://schemas.openxmlformats.org/officeDocument/2006/relationships/image" Target="../media/image202.emf"/><Relationship Id="rId23" Type="http://schemas.openxmlformats.org/officeDocument/2006/relationships/image" Target="../media/image206.emf"/><Relationship Id="rId10" Type="http://schemas.openxmlformats.org/officeDocument/2006/relationships/oleObject" Target="../embeddings/oleObject113.bin"/><Relationship Id="rId19" Type="http://schemas.openxmlformats.org/officeDocument/2006/relationships/image" Target="../media/image204.emf"/><Relationship Id="rId4" Type="http://schemas.openxmlformats.org/officeDocument/2006/relationships/image" Target="../media/image197.emf"/><Relationship Id="rId9" Type="http://schemas.openxmlformats.org/officeDocument/2006/relationships/image" Target="../media/image159.jpeg"/><Relationship Id="rId14" Type="http://schemas.openxmlformats.org/officeDocument/2006/relationships/oleObject" Target="../embeddings/oleObject115.bin"/><Relationship Id="rId22" Type="http://schemas.openxmlformats.org/officeDocument/2006/relationships/oleObject" Target="../embeddings/oleObject119.bin"/></Relationships>
</file>

<file path=ppt/slides/_rels/slide124.xml.rels><?xml version="1.0" encoding="UTF-8" standalone="yes"?>
<Relationships xmlns="http://schemas.openxmlformats.org/package/2006/relationships"><Relationship Id="rId8" Type="http://schemas.openxmlformats.org/officeDocument/2006/relationships/image" Target="../media/image209.emf"/><Relationship Id="rId13" Type="http://schemas.openxmlformats.org/officeDocument/2006/relationships/oleObject" Target="../embeddings/oleObject125.bin"/><Relationship Id="rId18" Type="http://schemas.openxmlformats.org/officeDocument/2006/relationships/image" Target="../media/image214.emf"/><Relationship Id="rId3" Type="http://schemas.openxmlformats.org/officeDocument/2006/relationships/oleObject" Target="../embeddings/oleObject120.bin"/><Relationship Id="rId7" Type="http://schemas.openxmlformats.org/officeDocument/2006/relationships/oleObject" Target="../embeddings/oleObject122.bin"/><Relationship Id="rId12" Type="http://schemas.openxmlformats.org/officeDocument/2006/relationships/image" Target="../media/image211.emf"/><Relationship Id="rId17" Type="http://schemas.openxmlformats.org/officeDocument/2006/relationships/oleObject" Target="../embeddings/oleObject127.bin"/><Relationship Id="rId2" Type="http://schemas.openxmlformats.org/officeDocument/2006/relationships/slideLayout" Target="../slideLayouts/slideLayout2.xml"/><Relationship Id="rId16" Type="http://schemas.openxmlformats.org/officeDocument/2006/relationships/image" Target="../media/image213.emf"/><Relationship Id="rId20" Type="http://schemas.openxmlformats.org/officeDocument/2006/relationships/image" Target="../media/image215.emf"/><Relationship Id="rId1" Type="http://schemas.openxmlformats.org/officeDocument/2006/relationships/vmlDrawing" Target="../drawings/vmlDrawing35.vml"/><Relationship Id="rId6" Type="http://schemas.openxmlformats.org/officeDocument/2006/relationships/image" Target="../media/image208.emf"/><Relationship Id="rId11" Type="http://schemas.openxmlformats.org/officeDocument/2006/relationships/oleObject" Target="../embeddings/oleObject124.bin"/><Relationship Id="rId5" Type="http://schemas.openxmlformats.org/officeDocument/2006/relationships/oleObject" Target="../embeddings/oleObject121.bin"/><Relationship Id="rId15" Type="http://schemas.openxmlformats.org/officeDocument/2006/relationships/oleObject" Target="../embeddings/oleObject126.bin"/><Relationship Id="rId10" Type="http://schemas.openxmlformats.org/officeDocument/2006/relationships/image" Target="../media/image210.emf"/><Relationship Id="rId19" Type="http://schemas.openxmlformats.org/officeDocument/2006/relationships/oleObject" Target="../embeddings/oleObject128.bin"/><Relationship Id="rId4" Type="http://schemas.openxmlformats.org/officeDocument/2006/relationships/image" Target="../media/image207.emf"/><Relationship Id="rId9" Type="http://schemas.openxmlformats.org/officeDocument/2006/relationships/oleObject" Target="../embeddings/oleObject123.bin"/><Relationship Id="rId14" Type="http://schemas.openxmlformats.org/officeDocument/2006/relationships/image" Target="../media/image212.emf"/></Relationships>
</file>

<file path=ppt/slides/_rels/slide125.xml.rels><?xml version="1.0" encoding="UTF-8" standalone="yes"?>
<Relationships xmlns="http://schemas.openxmlformats.org/package/2006/relationships"><Relationship Id="rId8" Type="http://schemas.openxmlformats.org/officeDocument/2006/relationships/oleObject" Target="../embeddings/oleObject131.bin"/><Relationship Id="rId13" Type="http://schemas.openxmlformats.org/officeDocument/2006/relationships/image" Target="../media/image220.emf"/><Relationship Id="rId3" Type="http://schemas.openxmlformats.org/officeDocument/2006/relationships/oleObject" Target="../embeddings/oleObject129.bin"/><Relationship Id="rId7" Type="http://schemas.openxmlformats.org/officeDocument/2006/relationships/image" Target="../media/image217.emf"/><Relationship Id="rId12" Type="http://schemas.openxmlformats.org/officeDocument/2006/relationships/oleObject" Target="../embeddings/oleObject133.bin"/><Relationship Id="rId17" Type="http://schemas.openxmlformats.org/officeDocument/2006/relationships/image" Target="../media/image222.emf"/><Relationship Id="rId2" Type="http://schemas.openxmlformats.org/officeDocument/2006/relationships/slideLayout" Target="../slideLayouts/slideLayout2.xml"/><Relationship Id="rId16" Type="http://schemas.openxmlformats.org/officeDocument/2006/relationships/oleObject" Target="../embeddings/oleObject135.bin"/><Relationship Id="rId1" Type="http://schemas.openxmlformats.org/officeDocument/2006/relationships/vmlDrawing" Target="../drawings/vmlDrawing36.vml"/><Relationship Id="rId6" Type="http://schemas.openxmlformats.org/officeDocument/2006/relationships/oleObject" Target="../embeddings/oleObject130.bin"/><Relationship Id="rId11" Type="http://schemas.openxmlformats.org/officeDocument/2006/relationships/image" Target="../media/image219.emf"/><Relationship Id="rId5" Type="http://schemas.openxmlformats.org/officeDocument/2006/relationships/image" Target="../media/image159.jpeg"/><Relationship Id="rId15" Type="http://schemas.openxmlformats.org/officeDocument/2006/relationships/image" Target="../media/image221.emf"/><Relationship Id="rId10" Type="http://schemas.openxmlformats.org/officeDocument/2006/relationships/oleObject" Target="../embeddings/oleObject132.bin"/><Relationship Id="rId4" Type="http://schemas.openxmlformats.org/officeDocument/2006/relationships/image" Target="../media/image216.emf"/><Relationship Id="rId9" Type="http://schemas.openxmlformats.org/officeDocument/2006/relationships/image" Target="../media/image218.emf"/><Relationship Id="rId14" Type="http://schemas.openxmlformats.org/officeDocument/2006/relationships/oleObject" Target="../embeddings/oleObject134.bin"/></Relationships>
</file>

<file path=ppt/slides/_rels/slide126.xml.rels><?xml version="1.0" encoding="UTF-8" standalone="yes"?>
<Relationships xmlns="http://schemas.openxmlformats.org/package/2006/relationships"><Relationship Id="rId8" Type="http://schemas.openxmlformats.org/officeDocument/2006/relationships/oleObject" Target="../embeddings/oleObject138.bin"/><Relationship Id="rId13" Type="http://schemas.openxmlformats.org/officeDocument/2006/relationships/image" Target="../media/image227.emf"/><Relationship Id="rId18" Type="http://schemas.openxmlformats.org/officeDocument/2006/relationships/oleObject" Target="../embeddings/oleObject143.bin"/><Relationship Id="rId3" Type="http://schemas.openxmlformats.org/officeDocument/2006/relationships/image" Target="../media/image159.jpeg"/><Relationship Id="rId7" Type="http://schemas.openxmlformats.org/officeDocument/2006/relationships/image" Target="../media/image224.emf"/><Relationship Id="rId12" Type="http://schemas.openxmlformats.org/officeDocument/2006/relationships/oleObject" Target="../embeddings/oleObject140.bin"/><Relationship Id="rId17" Type="http://schemas.openxmlformats.org/officeDocument/2006/relationships/image" Target="../media/image229.emf"/><Relationship Id="rId2" Type="http://schemas.openxmlformats.org/officeDocument/2006/relationships/slideLayout" Target="../slideLayouts/slideLayout2.xml"/><Relationship Id="rId16" Type="http://schemas.openxmlformats.org/officeDocument/2006/relationships/oleObject" Target="../embeddings/oleObject142.bin"/><Relationship Id="rId1" Type="http://schemas.openxmlformats.org/officeDocument/2006/relationships/vmlDrawing" Target="../drawings/vmlDrawing37.vml"/><Relationship Id="rId6" Type="http://schemas.openxmlformats.org/officeDocument/2006/relationships/oleObject" Target="../embeddings/oleObject137.bin"/><Relationship Id="rId11" Type="http://schemas.openxmlformats.org/officeDocument/2006/relationships/image" Target="../media/image226.emf"/><Relationship Id="rId5" Type="http://schemas.openxmlformats.org/officeDocument/2006/relationships/image" Target="../media/image223.emf"/><Relationship Id="rId15" Type="http://schemas.openxmlformats.org/officeDocument/2006/relationships/image" Target="../media/image228.emf"/><Relationship Id="rId10" Type="http://schemas.openxmlformats.org/officeDocument/2006/relationships/oleObject" Target="../embeddings/oleObject139.bin"/><Relationship Id="rId19" Type="http://schemas.openxmlformats.org/officeDocument/2006/relationships/image" Target="../media/image230.emf"/><Relationship Id="rId4" Type="http://schemas.openxmlformats.org/officeDocument/2006/relationships/oleObject" Target="../embeddings/oleObject136.bin"/><Relationship Id="rId9" Type="http://schemas.openxmlformats.org/officeDocument/2006/relationships/image" Target="../media/image225.emf"/><Relationship Id="rId14" Type="http://schemas.openxmlformats.org/officeDocument/2006/relationships/oleObject" Target="../embeddings/oleObject141.bin"/></Relationships>
</file>

<file path=ppt/slides/_rels/slide127.xml.rels><?xml version="1.0" encoding="UTF-8" standalone="yes"?>
<Relationships xmlns="http://schemas.openxmlformats.org/package/2006/relationships"><Relationship Id="rId13" Type="http://schemas.openxmlformats.org/officeDocument/2006/relationships/image" Target="../media/image235.emf"/><Relationship Id="rId18" Type="http://schemas.openxmlformats.org/officeDocument/2006/relationships/oleObject" Target="../embeddings/oleObject151.bin"/><Relationship Id="rId26" Type="http://schemas.openxmlformats.org/officeDocument/2006/relationships/oleObject" Target="../embeddings/oleObject155.bin"/><Relationship Id="rId39" Type="http://schemas.openxmlformats.org/officeDocument/2006/relationships/image" Target="../media/image248.emf"/><Relationship Id="rId21" Type="http://schemas.openxmlformats.org/officeDocument/2006/relationships/image" Target="../media/image239.emf"/><Relationship Id="rId34" Type="http://schemas.openxmlformats.org/officeDocument/2006/relationships/oleObject" Target="../embeddings/oleObject159.bin"/><Relationship Id="rId7" Type="http://schemas.openxmlformats.org/officeDocument/2006/relationships/image" Target="../media/image232.emf"/><Relationship Id="rId2" Type="http://schemas.openxmlformats.org/officeDocument/2006/relationships/slideLayout" Target="../slideLayouts/slideLayout2.xml"/><Relationship Id="rId16" Type="http://schemas.openxmlformats.org/officeDocument/2006/relationships/oleObject" Target="../embeddings/oleObject150.bin"/><Relationship Id="rId20" Type="http://schemas.openxmlformats.org/officeDocument/2006/relationships/oleObject" Target="../embeddings/oleObject152.bin"/><Relationship Id="rId29" Type="http://schemas.openxmlformats.org/officeDocument/2006/relationships/image" Target="../media/image243.emf"/><Relationship Id="rId41" Type="http://schemas.openxmlformats.org/officeDocument/2006/relationships/image" Target="../media/image249.emf"/><Relationship Id="rId1" Type="http://schemas.openxmlformats.org/officeDocument/2006/relationships/vmlDrawing" Target="../drawings/vmlDrawing38.vml"/><Relationship Id="rId6" Type="http://schemas.openxmlformats.org/officeDocument/2006/relationships/oleObject" Target="../embeddings/oleObject145.bin"/><Relationship Id="rId11" Type="http://schemas.openxmlformats.org/officeDocument/2006/relationships/image" Target="../media/image234.emf"/><Relationship Id="rId24" Type="http://schemas.openxmlformats.org/officeDocument/2006/relationships/oleObject" Target="../embeddings/oleObject154.bin"/><Relationship Id="rId32" Type="http://schemas.openxmlformats.org/officeDocument/2006/relationships/oleObject" Target="../embeddings/oleObject158.bin"/><Relationship Id="rId37" Type="http://schemas.openxmlformats.org/officeDocument/2006/relationships/image" Target="../media/image247.emf"/><Relationship Id="rId40" Type="http://schemas.openxmlformats.org/officeDocument/2006/relationships/oleObject" Target="../embeddings/oleObject162.bin"/><Relationship Id="rId5" Type="http://schemas.openxmlformats.org/officeDocument/2006/relationships/image" Target="../media/image231.emf"/><Relationship Id="rId15" Type="http://schemas.openxmlformats.org/officeDocument/2006/relationships/image" Target="../media/image236.emf"/><Relationship Id="rId23" Type="http://schemas.openxmlformats.org/officeDocument/2006/relationships/image" Target="../media/image240.emf"/><Relationship Id="rId28" Type="http://schemas.openxmlformats.org/officeDocument/2006/relationships/oleObject" Target="../embeddings/oleObject156.bin"/><Relationship Id="rId36" Type="http://schemas.openxmlformats.org/officeDocument/2006/relationships/oleObject" Target="../embeddings/oleObject160.bin"/><Relationship Id="rId10" Type="http://schemas.openxmlformats.org/officeDocument/2006/relationships/oleObject" Target="../embeddings/oleObject147.bin"/><Relationship Id="rId19" Type="http://schemas.openxmlformats.org/officeDocument/2006/relationships/image" Target="../media/image238.emf"/><Relationship Id="rId31" Type="http://schemas.openxmlformats.org/officeDocument/2006/relationships/image" Target="../media/image244.emf"/><Relationship Id="rId4" Type="http://schemas.openxmlformats.org/officeDocument/2006/relationships/oleObject" Target="../embeddings/oleObject144.bin"/><Relationship Id="rId9" Type="http://schemas.openxmlformats.org/officeDocument/2006/relationships/image" Target="../media/image233.emf"/><Relationship Id="rId14" Type="http://schemas.openxmlformats.org/officeDocument/2006/relationships/oleObject" Target="../embeddings/oleObject149.bin"/><Relationship Id="rId22" Type="http://schemas.openxmlformats.org/officeDocument/2006/relationships/oleObject" Target="../embeddings/oleObject153.bin"/><Relationship Id="rId27" Type="http://schemas.openxmlformats.org/officeDocument/2006/relationships/image" Target="../media/image242.emf"/><Relationship Id="rId30" Type="http://schemas.openxmlformats.org/officeDocument/2006/relationships/oleObject" Target="../embeddings/oleObject157.bin"/><Relationship Id="rId35" Type="http://schemas.openxmlformats.org/officeDocument/2006/relationships/image" Target="../media/image246.emf"/><Relationship Id="rId8" Type="http://schemas.openxmlformats.org/officeDocument/2006/relationships/oleObject" Target="../embeddings/oleObject146.bin"/><Relationship Id="rId3" Type="http://schemas.openxmlformats.org/officeDocument/2006/relationships/image" Target="../media/image159.jpeg"/><Relationship Id="rId12" Type="http://schemas.openxmlformats.org/officeDocument/2006/relationships/oleObject" Target="../embeddings/oleObject148.bin"/><Relationship Id="rId17" Type="http://schemas.openxmlformats.org/officeDocument/2006/relationships/image" Target="../media/image237.emf"/><Relationship Id="rId25" Type="http://schemas.openxmlformats.org/officeDocument/2006/relationships/image" Target="../media/image241.emf"/><Relationship Id="rId33" Type="http://schemas.openxmlformats.org/officeDocument/2006/relationships/image" Target="../media/image245.emf"/><Relationship Id="rId38" Type="http://schemas.openxmlformats.org/officeDocument/2006/relationships/oleObject" Target="../embeddings/oleObject161.bin"/></Relationships>
</file>

<file path=ppt/slides/_rels/slide128.xml.rels><?xml version="1.0" encoding="UTF-8" standalone="yes"?>
<Relationships xmlns="http://schemas.openxmlformats.org/package/2006/relationships"><Relationship Id="rId2" Type="http://schemas.openxmlformats.org/officeDocument/2006/relationships/image" Target="../media/image159.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vmlDrawing" Target="../drawings/vmlDrawing39.vml"/><Relationship Id="rId5" Type="http://schemas.openxmlformats.org/officeDocument/2006/relationships/image" Target="../media/image250.wmf"/><Relationship Id="rId4" Type="http://schemas.openxmlformats.org/officeDocument/2006/relationships/oleObject" Target="../embeddings/oleObject163.bin"/></Relationships>
</file>

<file path=ppt/slides/_rels/slide132.xml.rels><?xml version="1.0" encoding="UTF-8" standalone="yes"?>
<Relationships xmlns="http://schemas.openxmlformats.org/package/2006/relationships"><Relationship Id="rId3" Type="http://schemas.openxmlformats.org/officeDocument/2006/relationships/image" Target="../media/image25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53.png"/></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254.wmf"/><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40.vml"/><Relationship Id="rId5" Type="http://schemas.openxmlformats.org/officeDocument/2006/relationships/image" Target="../media/image255.emf"/><Relationship Id="rId4" Type="http://schemas.openxmlformats.org/officeDocument/2006/relationships/oleObject" Target="../embeddings/oleObject164.bin"/></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41.vml"/><Relationship Id="rId5" Type="http://schemas.openxmlformats.org/officeDocument/2006/relationships/image" Target="../media/image256.emf"/><Relationship Id="rId4" Type="http://schemas.openxmlformats.org/officeDocument/2006/relationships/oleObject" Target="../embeddings/oleObject165.bin"/></Relationships>
</file>

<file path=ppt/slides/_rels/slide14.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20.wmf"/><Relationship Id="rId5" Type="http://schemas.openxmlformats.org/officeDocument/2006/relationships/oleObject" Target="../embeddings/oleObject3.bin"/><Relationship Id="rId4" Type="http://schemas.openxmlformats.org/officeDocument/2006/relationships/image" Target="../media/image19.wmf"/></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42.vml"/><Relationship Id="rId5" Type="http://schemas.openxmlformats.org/officeDocument/2006/relationships/image" Target="../media/image257.emf"/><Relationship Id="rId4" Type="http://schemas.openxmlformats.org/officeDocument/2006/relationships/oleObject" Target="../embeddings/oleObject166.bin"/></Relationships>
</file>

<file path=ppt/slides/_rels/slide141.xml.rels><?xml version="1.0" encoding="UTF-8" standalone="yes"?>
<Relationships xmlns="http://schemas.openxmlformats.org/package/2006/relationships"><Relationship Id="rId3" Type="http://schemas.openxmlformats.org/officeDocument/2006/relationships/image" Target="../media/image258.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259.emf"/><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260.emf"/></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261.emf"/><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image" Target="../media/image262.emf"/><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3.wmf"/><Relationship Id="rId5" Type="http://schemas.openxmlformats.org/officeDocument/2006/relationships/oleObject" Target="../embeddings/oleObject6.bin"/><Relationship Id="rId4" Type="http://schemas.openxmlformats.org/officeDocument/2006/relationships/image" Target="../media/image22.wmf"/></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image" Target="../media/image24.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25.w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6.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28.wmf"/><Relationship Id="rId5" Type="http://schemas.openxmlformats.org/officeDocument/2006/relationships/oleObject" Target="../embeddings/oleObject11.bin"/><Relationship Id="rId4" Type="http://schemas.openxmlformats.org/officeDocument/2006/relationships/image" Target="../media/image27.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29.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wmf"/><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44.w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45.wmf"/></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47.wmf"/><Relationship Id="rId5" Type="http://schemas.openxmlformats.org/officeDocument/2006/relationships/oleObject" Target="../embeddings/oleObject16.bin"/><Relationship Id="rId4" Type="http://schemas.openxmlformats.org/officeDocument/2006/relationships/image" Target="../media/image46.wmf"/></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49.wmf"/><Relationship Id="rId5" Type="http://schemas.openxmlformats.org/officeDocument/2006/relationships/oleObject" Target="../embeddings/oleObject18.bin"/><Relationship Id="rId4" Type="http://schemas.openxmlformats.org/officeDocument/2006/relationships/image" Target="../media/image48.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51.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4.xml"/><Relationship Id="rId1" Type="http://schemas.openxmlformats.org/officeDocument/2006/relationships/vmlDrawing" Target="../drawings/vmlDrawing14.vml"/><Relationship Id="rId4" Type="http://schemas.openxmlformats.org/officeDocument/2006/relationships/image" Target="../media/image52.w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54.wmf"/><Relationship Id="rId5" Type="http://schemas.openxmlformats.org/officeDocument/2006/relationships/oleObject" Target="../embeddings/oleObject22.bin"/><Relationship Id="rId4" Type="http://schemas.openxmlformats.org/officeDocument/2006/relationships/image" Target="../media/image53.w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57.emf"/><Relationship Id="rId7" Type="http://schemas.openxmlformats.org/officeDocument/2006/relationships/image" Target="../media/image56.wmf"/><Relationship Id="rId2" Type="http://schemas.openxmlformats.org/officeDocument/2006/relationships/slideLayout" Target="../slideLayouts/slideLayout6.xml"/><Relationship Id="rId1" Type="http://schemas.openxmlformats.org/officeDocument/2006/relationships/vmlDrawing" Target="../drawings/vmlDrawing16.vml"/><Relationship Id="rId6" Type="http://schemas.openxmlformats.org/officeDocument/2006/relationships/oleObject" Target="../embeddings/oleObject24.bin"/><Relationship Id="rId5" Type="http://schemas.openxmlformats.org/officeDocument/2006/relationships/image" Target="../media/image55.wmf"/><Relationship Id="rId4" Type="http://schemas.openxmlformats.org/officeDocument/2006/relationships/oleObject" Target="../embeddings/oleObject23.bin"/></Relationships>
</file>

<file path=ppt/slides/_rels/slide53.x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wmf"/><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w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75.png"/><Relationship Id="rId4" Type="http://schemas.openxmlformats.org/officeDocument/2006/relationships/image" Target="../media/image74.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8.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w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8.w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90.w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0.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rrowheads="1"/>
          </p:cNvSpPr>
          <p:nvPr>
            <p:ph type="title"/>
          </p:nvPr>
        </p:nvSpPr>
        <p:spPr/>
        <p:txBody>
          <a:bodyPr/>
          <a:lstStyle/>
          <a:p>
            <a:r>
              <a:rPr lang="zh-CN" altLang="en-US" smtClean="0"/>
              <a:t>第</a:t>
            </a:r>
            <a:r>
              <a:rPr lang="en-US" altLang="zh-CN" smtClean="0"/>
              <a:t>4</a:t>
            </a:r>
            <a:r>
              <a:rPr lang="zh-CN" altLang="en-US" smtClean="0"/>
              <a:t>章 连续性变量的统计描述与参数估计</a:t>
            </a:r>
            <a:endParaRPr lang="zh-CN" altLang="en-US"/>
          </a:p>
        </p:txBody>
      </p:sp>
      <p:sp>
        <p:nvSpPr>
          <p:cNvPr id="73731" name="Rectangle 3"/>
          <p:cNvSpPr>
            <a:spLocks noGrp="1" noRot="1" noChangeArrowheads="1"/>
          </p:cNvSpPr>
          <p:nvPr>
            <p:ph type="body" idx="1"/>
          </p:nvPr>
        </p:nvSpPr>
        <p:spPr/>
        <p:txBody>
          <a:bodyPr/>
          <a:lstStyle/>
          <a:p>
            <a:r>
              <a:rPr lang="en-US" altLang="zh-CN" smtClean="0"/>
              <a:t>4.1 </a:t>
            </a:r>
            <a:r>
              <a:rPr lang="zh-CN" altLang="en-US" smtClean="0"/>
              <a:t>连续变量的统计描述概述</a:t>
            </a:r>
          </a:p>
          <a:p>
            <a:r>
              <a:rPr lang="en-US" altLang="zh-CN" smtClean="0"/>
              <a:t>4.1.1 </a:t>
            </a:r>
            <a:r>
              <a:rPr lang="zh-CN" altLang="en-US" smtClean="0"/>
              <a:t>统计描述中的可用工具</a:t>
            </a:r>
          </a:p>
          <a:p>
            <a:r>
              <a:rPr lang="zh-CN" altLang="en-US" smtClean="0"/>
              <a:t>（</a:t>
            </a:r>
            <a:r>
              <a:rPr lang="en-US" altLang="zh-CN" smtClean="0"/>
              <a:t>1</a:t>
            </a:r>
            <a:r>
              <a:rPr lang="zh-CN" altLang="en-US" smtClean="0"/>
              <a:t>）各种初步汇总描述方法</a:t>
            </a:r>
          </a:p>
          <a:p>
            <a:r>
              <a:rPr lang="zh-CN" altLang="en-US" smtClean="0"/>
              <a:t>频数、百分位数。</a:t>
            </a:r>
          </a:p>
          <a:p>
            <a:r>
              <a:rPr lang="zh-CN" altLang="en-US" smtClean="0"/>
              <a:t>（</a:t>
            </a:r>
            <a:r>
              <a:rPr lang="en-US" altLang="zh-CN" smtClean="0"/>
              <a:t>2</a:t>
            </a:r>
            <a:r>
              <a:rPr lang="zh-CN" altLang="en-US" smtClean="0"/>
              <a:t>）各种统计描述指标</a:t>
            </a:r>
          </a:p>
          <a:p>
            <a:r>
              <a:rPr lang="zh-CN" altLang="en-US" smtClean="0"/>
              <a:t>均值、标准差、四分位数间距。</a:t>
            </a:r>
          </a:p>
          <a:p>
            <a:r>
              <a:rPr lang="zh-CN" altLang="en-US" smtClean="0"/>
              <a:t>（</a:t>
            </a:r>
            <a:r>
              <a:rPr lang="en-US" altLang="zh-CN" smtClean="0"/>
              <a:t>3</a:t>
            </a:r>
            <a:r>
              <a:rPr lang="zh-CN" altLang="en-US" smtClean="0"/>
              <a:t>）统计表</a:t>
            </a:r>
          </a:p>
          <a:p>
            <a:r>
              <a:rPr lang="zh-CN" altLang="en-US" smtClean="0"/>
              <a:t>（</a:t>
            </a:r>
            <a:r>
              <a:rPr lang="en-US" altLang="zh-CN" smtClean="0"/>
              <a:t>4</a:t>
            </a:r>
            <a:r>
              <a:rPr lang="zh-CN" altLang="en-US" smtClean="0"/>
              <a:t>）统计图</a:t>
            </a:r>
          </a:p>
          <a:p>
            <a:endParaRPr lang="en-US" altLang="zh-CN"/>
          </a:p>
        </p:txBody>
      </p:sp>
    </p:spTree>
    <p:extLst>
      <p:ext uri="{BB962C8B-B14F-4D97-AF65-F5344CB8AC3E}">
        <p14:creationId xmlns:p14="http://schemas.microsoft.com/office/powerpoint/2010/main" val="750240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0" name="Rectangle 2"/>
          <p:cNvSpPr>
            <a:spLocks noGrp="1" noRot="1" noChangeArrowheads="1"/>
          </p:cNvSpPr>
          <p:nvPr>
            <p:ph type="title"/>
          </p:nvPr>
        </p:nvSpPr>
        <p:spPr>
          <a:xfrm>
            <a:off x="301625" y="228600"/>
            <a:ext cx="8540750" cy="823913"/>
          </a:xfrm>
        </p:spPr>
        <p:txBody>
          <a:bodyPr/>
          <a:lstStyle/>
          <a:p>
            <a:r>
              <a:rPr lang="zh-CN" altLang="en-US"/>
              <a:t>（</a:t>
            </a:r>
            <a:r>
              <a:rPr lang="en-US" altLang="zh-CN"/>
              <a:t>4</a:t>
            </a:r>
            <a:r>
              <a:rPr lang="zh-CN" altLang="en-US"/>
              <a:t>）</a:t>
            </a:r>
            <a:r>
              <a:rPr lang="en-US" altLang="zh-CN"/>
              <a:t>Ratio </a:t>
            </a:r>
            <a:r>
              <a:rPr lang="zh-CN" altLang="en-US"/>
              <a:t>过程</a:t>
            </a:r>
          </a:p>
        </p:txBody>
      </p:sp>
      <p:sp>
        <p:nvSpPr>
          <p:cNvPr id="386051" name="Rectangle 3"/>
          <p:cNvSpPr>
            <a:spLocks noGrp="1" noRot="1" noChangeArrowheads="1"/>
          </p:cNvSpPr>
          <p:nvPr>
            <p:ph type="body" idx="1"/>
          </p:nvPr>
        </p:nvSpPr>
        <p:spPr>
          <a:xfrm>
            <a:off x="250825" y="1268413"/>
            <a:ext cx="8540750" cy="4498975"/>
          </a:xfrm>
        </p:spPr>
        <p:txBody>
          <a:bodyPr/>
          <a:lstStyle/>
          <a:p>
            <a:r>
              <a:rPr lang="zh-CN" altLang="en-US"/>
              <a:t>用于对两个连续性变量计算相对比指标。</a:t>
            </a:r>
          </a:p>
        </p:txBody>
      </p:sp>
      <p:pic>
        <p:nvPicPr>
          <p:cNvPr id="386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2060575"/>
            <a:ext cx="5183188" cy="3771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8962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rrowheads="1"/>
          </p:cNvSpPr>
          <p:nvPr>
            <p:ph type="title"/>
          </p:nvPr>
        </p:nvSpPr>
        <p:spPr/>
        <p:txBody>
          <a:bodyPr/>
          <a:lstStyle/>
          <a:p>
            <a:pPr algn="l"/>
            <a:r>
              <a:rPr lang="zh-CN" altLang="en-US"/>
              <a:t>（</a:t>
            </a:r>
            <a:r>
              <a:rPr lang="en-US" altLang="zh-CN"/>
              <a:t>3</a:t>
            </a:r>
            <a:r>
              <a:rPr lang="zh-CN" altLang="en-US"/>
              <a:t>）</a:t>
            </a:r>
            <a:r>
              <a:rPr lang="en-US" altLang="zh-CN"/>
              <a:t>Cell Formats</a:t>
            </a:r>
            <a:r>
              <a:rPr lang="zh-CN" altLang="en-US"/>
              <a:t>选项卡</a:t>
            </a:r>
          </a:p>
        </p:txBody>
      </p:sp>
      <p:pic>
        <p:nvPicPr>
          <p:cNvPr id="16282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1412875"/>
            <a:ext cx="7632700" cy="5094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200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Rot="1" noChangeArrowheads="1"/>
          </p:cNvSpPr>
          <p:nvPr>
            <p:ph type="title"/>
          </p:nvPr>
        </p:nvSpPr>
        <p:spPr/>
        <p:txBody>
          <a:bodyPr/>
          <a:lstStyle/>
          <a:p>
            <a:pPr algn="l"/>
            <a:r>
              <a:rPr lang="zh-CN" altLang="en-US"/>
              <a:t>（</a:t>
            </a:r>
            <a:r>
              <a:rPr lang="en-US" altLang="zh-CN"/>
              <a:t>4</a:t>
            </a:r>
            <a:r>
              <a:rPr lang="zh-CN" altLang="en-US"/>
              <a:t>）</a:t>
            </a:r>
            <a:r>
              <a:rPr lang="en-US" altLang="zh-CN"/>
              <a:t>Borders</a:t>
            </a:r>
            <a:r>
              <a:rPr lang="zh-CN" altLang="en-US"/>
              <a:t>选项卡</a:t>
            </a:r>
          </a:p>
        </p:txBody>
      </p:sp>
      <p:sp>
        <p:nvSpPr>
          <p:cNvPr id="163843" name="Rectangle 3"/>
          <p:cNvSpPr>
            <a:spLocks noGrp="1" noRot="1" noChangeArrowheads="1"/>
          </p:cNvSpPr>
          <p:nvPr>
            <p:ph type="body" idx="1"/>
          </p:nvPr>
        </p:nvSpPr>
        <p:spPr/>
        <p:txBody>
          <a:bodyPr/>
          <a:lstStyle/>
          <a:p>
            <a:endParaRPr lang="zh-CN" altLang="zh-CN"/>
          </a:p>
        </p:txBody>
      </p:sp>
      <p:pic>
        <p:nvPicPr>
          <p:cNvPr id="163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412875"/>
            <a:ext cx="7921625" cy="5330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70852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Rot="1" noChangeArrowheads="1"/>
          </p:cNvSpPr>
          <p:nvPr>
            <p:ph type="ctrTitle"/>
          </p:nvPr>
        </p:nvSpPr>
        <p:spPr/>
        <p:txBody>
          <a:bodyPr/>
          <a:lstStyle/>
          <a:p>
            <a:r>
              <a:rPr lang="en-US" altLang="zh-CN" sz="5400" b="1"/>
              <a:t>6.6</a:t>
            </a:r>
            <a:r>
              <a:rPr lang="zh-CN" altLang="en-US" sz="5400" b="1"/>
              <a:t>参数估计</a:t>
            </a:r>
          </a:p>
        </p:txBody>
      </p:sp>
    </p:spTree>
    <p:extLst>
      <p:ext uri="{BB962C8B-B14F-4D97-AF65-F5344CB8AC3E}">
        <p14:creationId xmlns:p14="http://schemas.microsoft.com/office/powerpoint/2010/main" val="28295027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Rectangle 2"/>
          <p:cNvSpPr>
            <a:spLocks noGrp="1" noRot="1" noChangeArrowheads="1"/>
          </p:cNvSpPr>
          <p:nvPr>
            <p:ph type="title"/>
          </p:nvPr>
        </p:nvSpPr>
        <p:spPr/>
        <p:txBody>
          <a:bodyPr/>
          <a:lstStyle/>
          <a:p>
            <a:r>
              <a:rPr lang="en-US" altLang="zh-CN"/>
              <a:t>6.6 .1</a:t>
            </a:r>
            <a:r>
              <a:rPr lang="zh-CN" altLang="en-US"/>
              <a:t>参数估计的一般问题</a:t>
            </a:r>
          </a:p>
        </p:txBody>
      </p:sp>
      <p:sp>
        <p:nvSpPr>
          <p:cNvPr id="504835" name="Rectangle 3"/>
          <p:cNvSpPr>
            <a:spLocks noGrp="1" noRot="1" noChangeArrowheads="1"/>
          </p:cNvSpPr>
          <p:nvPr>
            <p:ph type="body" sz="half" idx="4294967295"/>
          </p:nvPr>
        </p:nvSpPr>
        <p:spPr>
          <a:xfrm>
            <a:off x="852488" y="1981200"/>
            <a:ext cx="7896225" cy="4114800"/>
          </a:xfrm>
        </p:spPr>
        <p:txBody>
          <a:bodyPr/>
          <a:lstStyle/>
          <a:p>
            <a:pPr>
              <a:buFont typeface="Wingdings 2" pitchFamily="18" charset="2"/>
              <a:buNone/>
            </a:pPr>
            <a:r>
              <a:rPr lang="zh-CN" altLang="en-US" sz="2000"/>
              <a:t>一、估计量与估计值</a:t>
            </a:r>
          </a:p>
          <a:p>
            <a:pPr>
              <a:buFont typeface="Wingdings 2" pitchFamily="18" charset="2"/>
              <a:buNone/>
            </a:pPr>
            <a:r>
              <a:rPr lang="zh-CN" altLang="en-US" sz="2000">
                <a:solidFill>
                  <a:srgbClr val="FF3300"/>
                </a:solidFill>
              </a:rPr>
              <a:t>所谓参数估计（</a:t>
            </a:r>
            <a:r>
              <a:rPr lang="en-US" altLang="zh-CN" sz="2000">
                <a:solidFill>
                  <a:srgbClr val="FF3300"/>
                </a:solidFill>
              </a:rPr>
              <a:t>Parameter estimation</a:t>
            </a:r>
            <a:r>
              <a:rPr lang="zh-CN" altLang="en-US" sz="2000">
                <a:solidFill>
                  <a:srgbClr val="FF3300"/>
                </a:solidFill>
              </a:rPr>
              <a:t>）</a:t>
            </a:r>
            <a:r>
              <a:rPr lang="zh-CN" altLang="en-US" sz="2000"/>
              <a:t>就是用样本统计量去估计总体的参数。</a:t>
            </a:r>
          </a:p>
          <a:p>
            <a:pPr>
              <a:buFont typeface="Wingdings 2" pitchFamily="18" charset="2"/>
              <a:buNone/>
            </a:pPr>
            <a:r>
              <a:rPr lang="zh-CN" altLang="en-US" sz="2000"/>
              <a:t>如果我们将总体参数笼统地用一个符号     来表示，参数估计也就是如何用样本统计量来估计总体参数       。</a:t>
            </a:r>
          </a:p>
          <a:p>
            <a:pPr>
              <a:buFont typeface="Wingdings 2" pitchFamily="18" charset="2"/>
              <a:buNone/>
            </a:pPr>
            <a:r>
              <a:rPr lang="zh-CN" altLang="en-US" sz="2000"/>
              <a:t>用于估计     的样本统计量用符号     表示，我们把     称为</a:t>
            </a:r>
            <a:r>
              <a:rPr lang="zh-CN" altLang="en-US" sz="2000">
                <a:solidFill>
                  <a:srgbClr val="FF3300"/>
                </a:solidFill>
              </a:rPr>
              <a:t>统计量（</a:t>
            </a:r>
            <a:r>
              <a:rPr lang="en-US" altLang="zh-CN" sz="2000">
                <a:solidFill>
                  <a:srgbClr val="FF3300"/>
                </a:solidFill>
              </a:rPr>
              <a:t>estimator</a:t>
            </a:r>
            <a:r>
              <a:rPr lang="zh-CN" altLang="en-US" sz="2000">
                <a:solidFill>
                  <a:srgbClr val="FF3300"/>
                </a:solidFill>
              </a:rPr>
              <a:t>）。</a:t>
            </a:r>
          </a:p>
          <a:p>
            <a:pPr>
              <a:buFont typeface="Wingdings 2" pitchFamily="18" charset="2"/>
              <a:buNone/>
            </a:pPr>
            <a:r>
              <a:rPr lang="zh-CN" altLang="en-US" sz="2000">
                <a:solidFill>
                  <a:srgbClr val="FF3300"/>
                </a:solidFill>
              </a:rPr>
              <a:t>估计值（</a:t>
            </a:r>
            <a:r>
              <a:rPr lang="en-US" altLang="zh-CN" sz="2000">
                <a:solidFill>
                  <a:srgbClr val="FF3300"/>
                </a:solidFill>
              </a:rPr>
              <a:t>estimated value</a:t>
            </a:r>
            <a:r>
              <a:rPr lang="zh-CN" altLang="en-US" sz="2000">
                <a:solidFill>
                  <a:srgbClr val="FF3300"/>
                </a:solidFill>
              </a:rPr>
              <a:t>）</a:t>
            </a:r>
            <a:r>
              <a:rPr lang="zh-CN" altLang="en-US" sz="2000"/>
              <a:t>就是用来估计总体参数时计算出来的估计量的具体数值。</a:t>
            </a:r>
          </a:p>
        </p:txBody>
      </p:sp>
      <p:graphicFrame>
        <p:nvGraphicFramePr>
          <p:cNvPr id="504836" name="Object 4"/>
          <p:cNvGraphicFramePr>
            <a:graphicFrameLocks noChangeAspect="1"/>
          </p:cNvGraphicFramePr>
          <p:nvPr/>
        </p:nvGraphicFramePr>
        <p:xfrm>
          <a:off x="5364163" y="2997200"/>
          <a:ext cx="257175" cy="360363"/>
        </p:xfrm>
        <a:graphic>
          <a:graphicData uri="http://schemas.openxmlformats.org/presentationml/2006/ole">
            <mc:AlternateContent xmlns:mc="http://schemas.openxmlformats.org/markup-compatibility/2006">
              <mc:Choice xmlns:v="urn:schemas-microsoft-com:vml" Requires="v">
                <p:oleObj spid="_x0000_s17435" name="公式" r:id="rId3" imgW="126725" imgH="177415" progId="Equation.3">
                  <p:embed/>
                </p:oleObj>
              </mc:Choice>
              <mc:Fallback>
                <p:oleObj name="公式" r:id="rId3" imgW="126725" imgH="17741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3" y="2997200"/>
                        <a:ext cx="2571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4837" name="Object 5"/>
          <p:cNvGraphicFramePr>
            <a:graphicFrameLocks noChangeAspect="1"/>
          </p:cNvGraphicFramePr>
          <p:nvPr/>
        </p:nvGraphicFramePr>
        <p:xfrm>
          <a:off x="2051050" y="3716338"/>
          <a:ext cx="257175" cy="360362"/>
        </p:xfrm>
        <a:graphic>
          <a:graphicData uri="http://schemas.openxmlformats.org/presentationml/2006/ole">
            <mc:AlternateContent xmlns:mc="http://schemas.openxmlformats.org/markup-compatibility/2006">
              <mc:Choice xmlns:v="urn:schemas-microsoft-com:vml" Requires="v">
                <p:oleObj spid="_x0000_s17436" name="公式" r:id="rId5" imgW="126725" imgH="177415" progId="Equation.3">
                  <p:embed/>
                </p:oleObj>
              </mc:Choice>
              <mc:Fallback>
                <p:oleObj name="公式" r:id="rId5" imgW="126725" imgH="17741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3716338"/>
                        <a:ext cx="2571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4838" name="Object 6"/>
          <p:cNvGraphicFramePr>
            <a:graphicFrameLocks noGrp="1" noChangeAspect="1"/>
          </p:cNvGraphicFramePr>
          <p:nvPr>
            <p:ph sz="half" idx="2"/>
          </p:nvPr>
        </p:nvGraphicFramePr>
        <p:xfrm>
          <a:off x="4721225" y="3489325"/>
          <a:ext cx="238125" cy="550863"/>
        </p:xfrm>
        <a:graphic>
          <a:graphicData uri="http://schemas.openxmlformats.org/presentationml/2006/ole">
            <mc:AlternateContent xmlns:mc="http://schemas.openxmlformats.org/markup-compatibility/2006">
              <mc:Choice xmlns:v="urn:schemas-microsoft-com:vml" Requires="v">
                <p:oleObj spid="_x0000_s17437" name="公式" r:id="rId6" imgW="126890" imgH="279158" progId="Equation.3">
                  <p:embed/>
                </p:oleObj>
              </mc:Choice>
              <mc:Fallback>
                <p:oleObj name="公式" r:id="rId6" imgW="126890" imgH="279158"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1225" y="3489325"/>
                        <a:ext cx="238125"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4839" name="Object 7"/>
          <p:cNvGraphicFramePr>
            <a:graphicFrameLocks noChangeAspect="1"/>
          </p:cNvGraphicFramePr>
          <p:nvPr/>
        </p:nvGraphicFramePr>
        <p:xfrm>
          <a:off x="5292725" y="3357563"/>
          <a:ext cx="257175" cy="360362"/>
        </p:xfrm>
        <a:graphic>
          <a:graphicData uri="http://schemas.openxmlformats.org/presentationml/2006/ole">
            <mc:AlternateContent xmlns:mc="http://schemas.openxmlformats.org/markup-compatibility/2006">
              <mc:Choice xmlns:v="urn:schemas-microsoft-com:vml" Requires="v">
                <p:oleObj spid="_x0000_s17438" name="公式" r:id="rId8" imgW="126725" imgH="177415" progId="Equation.3">
                  <p:embed/>
                </p:oleObj>
              </mc:Choice>
              <mc:Fallback>
                <p:oleObj name="公式" r:id="rId8" imgW="126725" imgH="177415"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725" y="3357563"/>
                        <a:ext cx="25717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04840" name="Object 8"/>
          <p:cNvGraphicFramePr>
            <a:graphicFrameLocks noChangeAspect="1"/>
          </p:cNvGraphicFramePr>
          <p:nvPr/>
        </p:nvGraphicFramePr>
        <p:xfrm>
          <a:off x="6659563" y="3644900"/>
          <a:ext cx="228600" cy="503238"/>
        </p:xfrm>
        <a:graphic>
          <a:graphicData uri="http://schemas.openxmlformats.org/presentationml/2006/ole">
            <mc:AlternateContent xmlns:mc="http://schemas.openxmlformats.org/markup-compatibility/2006">
              <mc:Choice xmlns:v="urn:schemas-microsoft-com:vml" Requires="v">
                <p:oleObj spid="_x0000_s17439" name="公式" r:id="rId9" imgW="126890" imgH="279158" progId="Equation.3">
                  <p:embed/>
                </p:oleObj>
              </mc:Choice>
              <mc:Fallback>
                <p:oleObj name="公式" r:id="rId9" imgW="126890" imgH="279158"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9563" y="3644900"/>
                        <a:ext cx="2286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4237567"/>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Rot="1" noChangeArrowheads="1"/>
          </p:cNvSpPr>
          <p:nvPr>
            <p:ph type="title"/>
          </p:nvPr>
        </p:nvSpPr>
        <p:spPr/>
        <p:txBody>
          <a:bodyPr/>
          <a:lstStyle/>
          <a:p>
            <a:r>
              <a:rPr lang="zh-CN" altLang="en-US"/>
              <a:t>二、点估计与区间估计</a:t>
            </a:r>
          </a:p>
        </p:txBody>
      </p:sp>
      <p:sp>
        <p:nvSpPr>
          <p:cNvPr id="505859" name="Rectangle 3"/>
          <p:cNvSpPr>
            <a:spLocks noGrp="1" noRot="1" noChangeArrowheads="1"/>
          </p:cNvSpPr>
          <p:nvPr>
            <p:ph type="body" sz="half" idx="1"/>
          </p:nvPr>
        </p:nvSpPr>
        <p:spPr>
          <a:xfrm>
            <a:off x="301625" y="1600200"/>
            <a:ext cx="8305800" cy="4498975"/>
          </a:xfrm>
        </p:spPr>
        <p:txBody>
          <a:bodyPr/>
          <a:lstStyle/>
          <a:p>
            <a:r>
              <a:rPr lang="zh-CN" altLang="en-US" sz="1800"/>
              <a:t>参数的估计方法有</a:t>
            </a:r>
            <a:r>
              <a:rPr lang="zh-CN" altLang="en-US" sz="1800">
                <a:solidFill>
                  <a:srgbClr val="FF3300"/>
                </a:solidFill>
              </a:rPr>
              <a:t>点估计（</a:t>
            </a:r>
            <a:r>
              <a:rPr lang="en-US" altLang="zh-CN" sz="1800">
                <a:solidFill>
                  <a:srgbClr val="FF3300"/>
                </a:solidFill>
              </a:rPr>
              <a:t>point estimate</a:t>
            </a:r>
            <a:r>
              <a:rPr lang="zh-CN" altLang="en-US" sz="1800">
                <a:solidFill>
                  <a:srgbClr val="FF3300"/>
                </a:solidFill>
              </a:rPr>
              <a:t>）</a:t>
            </a:r>
            <a:r>
              <a:rPr lang="zh-CN" altLang="en-US" sz="1800"/>
              <a:t>和</a:t>
            </a:r>
            <a:r>
              <a:rPr lang="zh-CN" altLang="en-US" sz="1800">
                <a:solidFill>
                  <a:srgbClr val="FF3300"/>
                </a:solidFill>
              </a:rPr>
              <a:t>区间估计（</a:t>
            </a:r>
            <a:r>
              <a:rPr lang="en-US" altLang="zh-CN" sz="1800">
                <a:solidFill>
                  <a:srgbClr val="FF3300"/>
                </a:solidFill>
              </a:rPr>
              <a:t>interval estimate</a:t>
            </a:r>
            <a:r>
              <a:rPr lang="zh-CN" altLang="en-US" sz="1800">
                <a:solidFill>
                  <a:srgbClr val="FF3300"/>
                </a:solidFill>
              </a:rPr>
              <a:t>）</a:t>
            </a:r>
            <a:r>
              <a:rPr lang="zh-CN" altLang="en-US" sz="1800"/>
              <a:t>两种。</a:t>
            </a:r>
          </a:p>
          <a:p>
            <a:pPr>
              <a:buFont typeface="Wingdings 2" pitchFamily="18" charset="2"/>
              <a:buNone/>
            </a:pPr>
            <a:r>
              <a:rPr lang="zh-CN" altLang="en-US" sz="1800"/>
              <a:t>（一）点估计</a:t>
            </a:r>
          </a:p>
        </p:txBody>
      </p:sp>
      <p:sp>
        <p:nvSpPr>
          <p:cNvPr id="505860" name="Rectangle 4"/>
          <p:cNvSpPr>
            <a:spLocks noChangeArrowheads="1"/>
          </p:cNvSpPr>
          <p:nvPr/>
        </p:nvSpPr>
        <p:spPr bwMode="auto">
          <a:xfrm>
            <a:off x="755650" y="3213100"/>
            <a:ext cx="8137525" cy="255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5000"/>
              </a:lnSpc>
            </a:pPr>
            <a:r>
              <a:rPr kumimoji="1" lang="zh-CN" altLang="en-US" sz="2000">
                <a:latin typeface="Tahoma" pitchFamily="34" charset="0"/>
              </a:rPr>
              <a:t>所谓点估计就是由样本</a:t>
            </a:r>
            <a:r>
              <a:rPr kumimoji="1" lang="en-US" altLang="zh-CN" sz="2000">
                <a:latin typeface="Tahoma" pitchFamily="34" charset="0"/>
              </a:rPr>
              <a:t>x</a:t>
            </a:r>
            <a:r>
              <a:rPr kumimoji="1" lang="en-US" altLang="zh-CN" sz="2000" baseline="-25000">
                <a:latin typeface="Tahoma" pitchFamily="34" charset="0"/>
              </a:rPr>
              <a:t>1</a:t>
            </a:r>
            <a:r>
              <a:rPr kumimoji="1" lang="en-US" altLang="zh-CN" sz="2000">
                <a:latin typeface="Tahoma" pitchFamily="34" charset="0"/>
              </a:rPr>
              <a:t>,x</a:t>
            </a:r>
            <a:r>
              <a:rPr kumimoji="1" lang="en-US" altLang="zh-CN" sz="2000" baseline="-25000">
                <a:latin typeface="Tahoma" pitchFamily="34" charset="0"/>
              </a:rPr>
              <a:t>2</a:t>
            </a:r>
            <a:r>
              <a:rPr kumimoji="1" lang="en-US" altLang="zh-CN" sz="2000">
                <a:latin typeface="Tahoma" pitchFamily="34" charset="0"/>
              </a:rPr>
              <a:t>,</a:t>
            </a:r>
            <a:r>
              <a:rPr kumimoji="1" lang="en-US" altLang="zh-CN" sz="2000">
                <a:latin typeface="Arial"/>
              </a:rPr>
              <a:t>…</a:t>
            </a:r>
            <a:r>
              <a:rPr kumimoji="1" lang="en-US" altLang="zh-CN" sz="2000">
                <a:latin typeface="Tahoma" pitchFamily="34" charset="0"/>
              </a:rPr>
              <a:t>x</a:t>
            </a:r>
            <a:r>
              <a:rPr kumimoji="1" lang="en-US" altLang="zh-CN" sz="2000" baseline="-25000">
                <a:latin typeface="Tahoma" pitchFamily="34" charset="0"/>
              </a:rPr>
              <a:t>n</a:t>
            </a:r>
            <a:r>
              <a:rPr kumimoji="1" lang="zh-CN" altLang="en-US" sz="2000">
                <a:latin typeface="Tahoma" pitchFamily="34" charset="0"/>
              </a:rPr>
              <a:t>确定一个统计量        </a:t>
            </a:r>
          </a:p>
          <a:p>
            <a:pPr>
              <a:lnSpc>
                <a:spcPct val="135000"/>
              </a:lnSpc>
            </a:pPr>
            <a:r>
              <a:rPr kumimoji="1" lang="zh-CN" altLang="en-US" sz="2000">
                <a:latin typeface="Tahoma" pitchFamily="34" charset="0"/>
              </a:rPr>
              <a:t>	</a:t>
            </a:r>
          </a:p>
          <a:p>
            <a:pPr>
              <a:lnSpc>
                <a:spcPct val="135000"/>
              </a:lnSpc>
            </a:pPr>
            <a:r>
              <a:rPr kumimoji="1" lang="zh-CN" altLang="en-US" sz="2000">
                <a:latin typeface="Tahoma" pitchFamily="34" charset="0"/>
              </a:rPr>
              <a:t>	</a:t>
            </a:r>
          </a:p>
          <a:p>
            <a:pPr>
              <a:lnSpc>
                <a:spcPct val="135000"/>
              </a:lnSpc>
            </a:pPr>
            <a:r>
              <a:rPr kumimoji="1" lang="zh-CN" altLang="en-US" sz="2000">
                <a:latin typeface="Tahoma" pitchFamily="34" charset="0"/>
              </a:rPr>
              <a:t>		用它来估计总体的未知参数，称为总体参数的估计量。当具体的样本抽出后，可求出样本统计量的值。用它作为总体参数的估计值，称作总体参数的点估计。</a:t>
            </a:r>
          </a:p>
        </p:txBody>
      </p:sp>
      <p:graphicFrame>
        <p:nvGraphicFramePr>
          <p:cNvPr id="505861" name="Object 5"/>
          <p:cNvGraphicFramePr>
            <a:graphicFrameLocks noGrp="1" noChangeAspect="1"/>
          </p:cNvGraphicFramePr>
          <p:nvPr>
            <p:ph sz="half" idx="2"/>
          </p:nvPr>
        </p:nvGraphicFramePr>
        <p:xfrm>
          <a:off x="3302000" y="3703638"/>
          <a:ext cx="2465388" cy="696912"/>
        </p:xfrm>
        <a:graphic>
          <a:graphicData uri="http://schemas.openxmlformats.org/presentationml/2006/ole">
            <mc:AlternateContent xmlns:mc="http://schemas.openxmlformats.org/markup-compatibility/2006">
              <mc:Choice xmlns:v="urn:schemas-microsoft-com:vml" Requires="v">
                <p:oleObj spid="_x0000_s18439" name="公式" r:id="rId3" imgW="1180800" imgH="317160" progId="Equation.3">
                  <p:embed/>
                </p:oleObj>
              </mc:Choice>
              <mc:Fallback>
                <p:oleObj name="公式" r:id="rId3" imgW="1180800" imgH="317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2000" y="3703638"/>
                        <a:ext cx="2465388" cy="696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6688461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6882" name="Text Box 2"/>
          <p:cNvSpPr txBox="1">
            <a:spLocks noChangeArrowheads="1"/>
          </p:cNvSpPr>
          <p:nvPr/>
        </p:nvSpPr>
        <p:spPr bwMode="auto">
          <a:xfrm>
            <a:off x="539750" y="404813"/>
            <a:ext cx="8208963" cy="19208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3500000" algn="ctr" rotWithShape="0">
                    <a:srgbClr val="808080"/>
                  </a:outerShdw>
                </a:effectLst>
              </a14:hiddenEffects>
            </a:ext>
          </a:extLst>
        </p:spPr>
        <p:txBody>
          <a:bodyPr>
            <a:spAutoFit/>
          </a:bodyPr>
          <a:lstStyle/>
          <a:p>
            <a:pPr>
              <a:lnSpc>
                <a:spcPct val="150000"/>
              </a:lnSpc>
              <a:spcBef>
                <a:spcPct val="50000"/>
              </a:spcBef>
            </a:pPr>
            <a:r>
              <a:rPr kumimoji="1" lang="en-US" altLang="zh-CN" sz="2000">
                <a:latin typeface="Tahoma" pitchFamily="34" charset="0"/>
              </a:rPr>
              <a:t>      </a:t>
            </a:r>
            <a:r>
              <a:rPr kumimoji="1" lang="zh-CN" altLang="en-US" sz="2000">
                <a:latin typeface="Tahoma" pitchFamily="34" charset="0"/>
              </a:rPr>
              <a:t>某连续生产线上生产的灯泡的使用寿命</a:t>
            </a:r>
            <a:r>
              <a:rPr kumimoji="1" lang="en-US" altLang="zh-CN" sz="2000">
                <a:latin typeface="Tahoma" pitchFamily="34" charset="0"/>
              </a:rPr>
              <a:t>X</a:t>
            </a:r>
            <a:r>
              <a:rPr kumimoji="1" lang="zh-CN" altLang="en-US" sz="2000">
                <a:latin typeface="Tahoma" pitchFamily="34" charset="0"/>
              </a:rPr>
              <a:t>服从正态分布</a:t>
            </a:r>
            <a:r>
              <a:rPr kumimoji="1" lang="en-US" altLang="zh-CN" sz="2000">
                <a:latin typeface="Tahoma" pitchFamily="34" charset="0"/>
              </a:rPr>
              <a:t>N</a:t>
            </a:r>
            <a:r>
              <a:rPr kumimoji="1" lang="zh-CN" altLang="en-US" sz="2000">
                <a:latin typeface="Tahoma" pitchFamily="34" charset="0"/>
              </a:rPr>
              <a:t>（</a:t>
            </a:r>
            <a:r>
              <a:rPr kumimoji="1" lang="en-US" altLang="zh-CN" sz="2000">
                <a:latin typeface="Tahoma" pitchFamily="34" charset="0"/>
              </a:rPr>
              <a:t>μ</a:t>
            </a:r>
            <a:r>
              <a:rPr kumimoji="1" lang="zh-CN" altLang="en-US" sz="2000">
                <a:latin typeface="Tahoma" pitchFamily="34" charset="0"/>
              </a:rPr>
              <a:t>，</a:t>
            </a:r>
            <a:r>
              <a:rPr kumimoji="1" lang="en-US" altLang="zh-CN" sz="2000">
                <a:latin typeface="Tahoma" pitchFamily="34" charset="0"/>
              </a:rPr>
              <a:t>δ</a:t>
            </a:r>
            <a:r>
              <a:rPr kumimoji="1" lang="en-US" altLang="zh-CN" sz="2000" baseline="50000">
                <a:latin typeface="Tahoma" pitchFamily="34" charset="0"/>
              </a:rPr>
              <a:t>2</a:t>
            </a:r>
            <a:r>
              <a:rPr kumimoji="1" lang="zh-CN" altLang="en-US" sz="2000">
                <a:latin typeface="Tahoma" pitchFamily="34" charset="0"/>
              </a:rPr>
              <a:t>），其中</a:t>
            </a:r>
            <a:r>
              <a:rPr kumimoji="1" lang="en-US" altLang="zh-CN" sz="2000">
                <a:latin typeface="Tahoma" pitchFamily="34" charset="0"/>
              </a:rPr>
              <a:t>μ</a:t>
            </a:r>
            <a:r>
              <a:rPr kumimoji="1" lang="zh-CN" altLang="en-US" sz="2000">
                <a:latin typeface="Tahoma" pitchFamily="34" charset="0"/>
              </a:rPr>
              <a:t>和</a:t>
            </a:r>
            <a:r>
              <a:rPr kumimoji="1" lang="en-US" altLang="zh-CN" sz="2000">
                <a:latin typeface="Tahoma" pitchFamily="34" charset="0"/>
              </a:rPr>
              <a:t>δ</a:t>
            </a:r>
            <a:r>
              <a:rPr kumimoji="1" lang="en-US" altLang="zh-CN" sz="2000" baseline="50000">
                <a:latin typeface="Tahoma" pitchFamily="34" charset="0"/>
              </a:rPr>
              <a:t>2</a:t>
            </a:r>
            <a:r>
              <a:rPr kumimoji="1" lang="zh-CN" altLang="en-US" sz="2000">
                <a:latin typeface="Tahoma" pitchFamily="34" charset="0"/>
              </a:rPr>
              <a:t>是未知总体参数。从中随机抽取</a:t>
            </a:r>
            <a:r>
              <a:rPr kumimoji="1" lang="en-US" altLang="zh-CN" sz="2000">
                <a:latin typeface="Tahoma" pitchFamily="34" charset="0"/>
              </a:rPr>
              <a:t>5</a:t>
            </a:r>
            <a:r>
              <a:rPr kumimoji="1" lang="zh-CN" altLang="en-US" sz="2000">
                <a:latin typeface="Tahoma" pitchFamily="34" charset="0"/>
              </a:rPr>
              <a:t>只灯泡，测得使用寿命分别为</a:t>
            </a:r>
            <a:r>
              <a:rPr kumimoji="1" lang="en-US" altLang="zh-CN" sz="2000">
                <a:latin typeface="Tahoma" pitchFamily="34" charset="0"/>
              </a:rPr>
              <a:t>1529</a:t>
            </a:r>
            <a:r>
              <a:rPr kumimoji="1" lang="zh-CN" altLang="en-US" sz="2000">
                <a:latin typeface="Tahoma" pitchFamily="34" charset="0"/>
              </a:rPr>
              <a:t>小时、</a:t>
            </a:r>
            <a:r>
              <a:rPr kumimoji="1" lang="en-US" altLang="zh-CN" sz="2000">
                <a:latin typeface="Tahoma" pitchFamily="34" charset="0"/>
              </a:rPr>
              <a:t>1513</a:t>
            </a:r>
            <a:r>
              <a:rPr kumimoji="1" lang="zh-CN" altLang="en-US" sz="2000">
                <a:latin typeface="Tahoma" pitchFamily="34" charset="0"/>
              </a:rPr>
              <a:t>小时、</a:t>
            </a:r>
            <a:r>
              <a:rPr kumimoji="1" lang="en-US" altLang="zh-CN" sz="2000">
                <a:latin typeface="Tahoma" pitchFamily="34" charset="0"/>
              </a:rPr>
              <a:t>1600</a:t>
            </a:r>
            <a:r>
              <a:rPr kumimoji="1" lang="zh-CN" altLang="en-US" sz="2000">
                <a:latin typeface="Tahoma" pitchFamily="34" charset="0"/>
              </a:rPr>
              <a:t>小时、</a:t>
            </a:r>
            <a:r>
              <a:rPr kumimoji="1" lang="en-US" altLang="zh-CN" sz="2000">
                <a:latin typeface="Tahoma" pitchFamily="34" charset="0"/>
              </a:rPr>
              <a:t>1527</a:t>
            </a:r>
            <a:r>
              <a:rPr kumimoji="1" lang="zh-CN" altLang="en-US" sz="2000">
                <a:latin typeface="Tahoma" pitchFamily="34" charset="0"/>
              </a:rPr>
              <a:t>小时、</a:t>
            </a:r>
            <a:r>
              <a:rPr kumimoji="1" lang="en-US" altLang="zh-CN" sz="2000">
                <a:latin typeface="Tahoma" pitchFamily="34" charset="0"/>
              </a:rPr>
              <a:t>1111</a:t>
            </a:r>
            <a:r>
              <a:rPr kumimoji="1" lang="zh-CN" altLang="en-US" sz="2000">
                <a:latin typeface="Tahoma" pitchFamily="34" charset="0"/>
              </a:rPr>
              <a:t>小时。试估计</a:t>
            </a:r>
            <a:r>
              <a:rPr kumimoji="1" lang="en-US" altLang="zh-CN" sz="2000">
                <a:latin typeface="Tahoma" pitchFamily="34" charset="0"/>
              </a:rPr>
              <a:t>μ</a:t>
            </a:r>
            <a:r>
              <a:rPr kumimoji="1" lang="zh-CN" altLang="en-US" sz="2000">
                <a:latin typeface="Tahoma" pitchFamily="34" charset="0"/>
              </a:rPr>
              <a:t>和</a:t>
            </a:r>
            <a:r>
              <a:rPr kumimoji="1" lang="en-US" altLang="zh-CN" sz="2000">
                <a:latin typeface="Tahoma" pitchFamily="34" charset="0"/>
              </a:rPr>
              <a:t>δ</a:t>
            </a:r>
            <a:r>
              <a:rPr kumimoji="1" lang="en-US" altLang="zh-CN" sz="2000" baseline="50000">
                <a:latin typeface="Tahoma" pitchFamily="34" charset="0"/>
              </a:rPr>
              <a:t>2</a:t>
            </a:r>
            <a:r>
              <a:rPr kumimoji="1" lang="zh-CN" altLang="en-US" sz="2000">
                <a:latin typeface="Tahoma" pitchFamily="34" charset="0"/>
              </a:rPr>
              <a:t>。</a:t>
            </a:r>
          </a:p>
        </p:txBody>
      </p:sp>
      <p:graphicFrame>
        <p:nvGraphicFramePr>
          <p:cNvPr id="506883" name="Object 3"/>
          <p:cNvGraphicFramePr>
            <a:graphicFrameLocks noChangeAspect="1"/>
          </p:cNvGraphicFramePr>
          <p:nvPr/>
        </p:nvGraphicFramePr>
        <p:xfrm>
          <a:off x="1403350" y="2924175"/>
          <a:ext cx="5976938" cy="1952625"/>
        </p:xfrm>
        <a:graphic>
          <a:graphicData uri="http://schemas.openxmlformats.org/presentationml/2006/ole">
            <mc:AlternateContent xmlns:mc="http://schemas.openxmlformats.org/markup-compatibility/2006">
              <mc:Choice xmlns:v="urn:schemas-microsoft-com:vml" Requires="v">
                <p:oleObj spid="_x0000_s19473" name="公式" r:id="rId3" imgW="3974760" imgH="1320480" progId="Equation.3">
                  <p:embed/>
                </p:oleObj>
              </mc:Choice>
              <mc:Fallback>
                <p:oleObj name="公式" r:id="rId3" imgW="3974760" imgH="1320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2924175"/>
                        <a:ext cx="5976938" cy="195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6884" name="Text Box 4"/>
          <p:cNvSpPr txBox="1">
            <a:spLocks noChangeArrowheads="1"/>
          </p:cNvSpPr>
          <p:nvPr/>
        </p:nvSpPr>
        <p:spPr bwMode="auto">
          <a:xfrm>
            <a:off x="611188" y="5157788"/>
            <a:ext cx="7559675" cy="10064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3500000" algn="ctr" rotWithShape="0">
                    <a:srgbClr val="808080"/>
                  </a:outerShdw>
                </a:effectLst>
              </a14:hiddenEffects>
            </a:ext>
          </a:extLst>
        </p:spPr>
        <p:txBody>
          <a:bodyPr>
            <a:spAutoFit/>
          </a:bodyPr>
          <a:lstStyle/>
          <a:p>
            <a:pPr>
              <a:lnSpc>
                <a:spcPct val="150000"/>
              </a:lnSpc>
              <a:spcBef>
                <a:spcPct val="50000"/>
              </a:spcBef>
            </a:pPr>
            <a:r>
              <a:rPr kumimoji="1" lang="zh-CN" altLang="en-US" sz="2000">
                <a:latin typeface="Tahoma" pitchFamily="34" charset="0"/>
              </a:rPr>
              <a:t>从总体中抽取一个样本，构造适当的统计量     ，来估计对应的总体参数     。</a:t>
            </a:r>
          </a:p>
        </p:txBody>
      </p:sp>
      <p:graphicFrame>
        <p:nvGraphicFramePr>
          <p:cNvPr id="506885" name="Object 5"/>
          <p:cNvGraphicFramePr>
            <a:graphicFrameLocks noChangeAspect="1"/>
          </p:cNvGraphicFramePr>
          <p:nvPr/>
        </p:nvGraphicFramePr>
        <p:xfrm>
          <a:off x="5580063" y="5300663"/>
          <a:ext cx="258762" cy="398462"/>
        </p:xfrm>
        <a:graphic>
          <a:graphicData uri="http://schemas.openxmlformats.org/presentationml/2006/ole">
            <mc:AlternateContent xmlns:mc="http://schemas.openxmlformats.org/markup-compatibility/2006">
              <mc:Choice xmlns:v="urn:schemas-microsoft-com:vml" Requires="v">
                <p:oleObj spid="_x0000_s19474" name="Equation" r:id="rId5" imgW="126720" imgH="279360" progId="Equation.3">
                  <p:embed/>
                </p:oleObj>
              </mc:Choice>
              <mc:Fallback>
                <p:oleObj name="Equation" r:id="rId5" imgW="12672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5300663"/>
                        <a:ext cx="258762" cy="398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6886" name="Object 6"/>
          <p:cNvGraphicFramePr>
            <a:graphicFrameLocks noChangeAspect="1"/>
          </p:cNvGraphicFramePr>
          <p:nvPr/>
        </p:nvGraphicFramePr>
        <p:xfrm>
          <a:off x="1547813" y="5876925"/>
          <a:ext cx="258762" cy="254000"/>
        </p:xfrm>
        <a:graphic>
          <a:graphicData uri="http://schemas.openxmlformats.org/presentationml/2006/ole">
            <mc:AlternateContent xmlns:mc="http://schemas.openxmlformats.org/markup-compatibility/2006">
              <mc:Choice xmlns:v="urn:schemas-microsoft-com:vml" Requires="v">
                <p:oleObj spid="_x0000_s19475" name="Equation" r:id="rId7" imgW="126720" imgH="177480" progId="Equation.3">
                  <p:embed/>
                </p:oleObj>
              </mc:Choice>
              <mc:Fallback>
                <p:oleObj name="Equation" r:id="rId7" imgW="12672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813" y="5876925"/>
                        <a:ext cx="258762" cy="25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350454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688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0688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68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6882" grpId="0"/>
      <p:bldP spid="506884"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6" name="Rectangle 2"/>
          <p:cNvSpPr>
            <a:spLocks noGrp="1" noRot="1" noChangeArrowheads="1"/>
          </p:cNvSpPr>
          <p:nvPr>
            <p:ph type="body" sz="half" idx="1"/>
          </p:nvPr>
        </p:nvSpPr>
        <p:spPr>
          <a:xfrm>
            <a:off x="468313" y="620713"/>
            <a:ext cx="7931150" cy="4114800"/>
          </a:xfrm>
        </p:spPr>
        <p:txBody>
          <a:bodyPr/>
          <a:lstStyle/>
          <a:p>
            <a:pPr>
              <a:lnSpc>
                <a:spcPct val="120000"/>
              </a:lnSpc>
              <a:buFont typeface="Wingdings 2" pitchFamily="18" charset="2"/>
              <a:buNone/>
            </a:pPr>
            <a:r>
              <a:rPr lang="zh-CN" altLang="en-US" sz="1800"/>
              <a:t>评价点估计量优劣的标准 ：</a:t>
            </a:r>
          </a:p>
          <a:p>
            <a:pPr>
              <a:lnSpc>
                <a:spcPct val="120000"/>
              </a:lnSpc>
              <a:buFont typeface="Wingdings 2" pitchFamily="18" charset="2"/>
              <a:buNone/>
            </a:pPr>
            <a:r>
              <a:rPr lang="en-US" altLang="zh-CN" sz="1800"/>
              <a:t>1</a:t>
            </a:r>
            <a:r>
              <a:rPr lang="zh-CN" altLang="en-US" sz="1800"/>
              <a:t>、无偏性（</a:t>
            </a:r>
            <a:r>
              <a:rPr lang="en-US" altLang="zh-CN" sz="1800"/>
              <a:t>unbiasedness</a:t>
            </a:r>
            <a:r>
              <a:rPr lang="zh-CN" altLang="en-US" sz="1800"/>
              <a:t>）</a:t>
            </a:r>
          </a:p>
          <a:p>
            <a:pPr>
              <a:lnSpc>
                <a:spcPct val="120000"/>
              </a:lnSpc>
              <a:buFont typeface="Wingdings 2" pitchFamily="18" charset="2"/>
              <a:buNone/>
            </a:pPr>
            <a:r>
              <a:rPr lang="zh-CN" altLang="en-US" sz="1800"/>
              <a:t>无偏性是指估计量的抽样分布的数学期望等于被估计的总体参数。</a:t>
            </a:r>
          </a:p>
          <a:p>
            <a:pPr>
              <a:lnSpc>
                <a:spcPct val="120000"/>
              </a:lnSpc>
              <a:buFont typeface="Wingdings 2" pitchFamily="18" charset="2"/>
              <a:buNone/>
            </a:pPr>
            <a:endParaRPr lang="zh-CN" altLang="en-US" sz="1800"/>
          </a:p>
          <a:p>
            <a:pPr>
              <a:lnSpc>
                <a:spcPct val="120000"/>
              </a:lnSpc>
              <a:buFont typeface="Wingdings 2" pitchFamily="18" charset="2"/>
              <a:buNone/>
            </a:pPr>
            <a:endParaRPr lang="zh-CN" altLang="en-US" sz="1800"/>
          </a:p>
          <a:p>
            <a:pPr>
              <a:lnSpc>
                <a:spcPct val="120000"/>
              </a:lnSpc>
              <a:buFont typeface="Wingdings 2" pitchFamily="18" charset="2"/>
              <a:buNone/>
            </a:pPr>
            <a:endParaRPr lang="zh-CN" altLang="en-US" sz="1800"/>
          </a:p>
          <a:p>
            <a:pPr>
              <a:lnSpc>
                <a:spcPct val="120000"/>
              </a:lnSpc>
              <a:buFont typeface="Wingdings 2" pitchFamily="18" charset="2"/>
              <a:buNone/>
            </a:pPr>
            <a:endParaRPr lang="en-US" altLang="zh-CN" sz="1800"/>
          </a:p>
        </p:txBody>
      </p:sp>
      <p:graphicFrame>
        <p:nvGraphicFramePr>
          <p:cNvPr id="507907" name="Object 3"/>
          <p:cNvGraphicFramePr>
            <a:graphicFrameLocks noGrp="1" noChangeAspect="1"/>
          </p:cNvGraphicFramePr>
          <p:nvPr>
            <p:ph sz="half" idx="2"/>
          </p:nvPr>
        </p:nvGraphicFramePr>
        <p:xfrm>
          <a:off x="2554288" y="1914525"/>
          <a:ext cx="1868487" cy="912813"/>
        </p:xfrm>
        <a:graphic>
          <a:graphicData uri="http://schemas.openxmlformats.org/presentationml/2006/ole">
            <mc:AlternateContent xmlns:mc="http://schemas.openxmlformats.org/markup-compatibility/2006">
              <mc:Choice xmlns:v="urn:schemas-microsoft-com:vml" Requires="v">
                <p:oleObj spid="_x0000_s20522" name="公式" r:id="rId3" imgW="596641" imgH="304668" progId="Equation.3">
                  <p:embed/>
                </p:oleObj>
              </mc:Choice>
              <mc:Fallback>
                <p:oleObj name="公式" r:id="rId3" imgW="596641" imgH="304668"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4288" y="1914525"/>
                        <a:ext cx="1868487"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7908" name="Text Box 4"/>
          <p:cNvSpPr txBox="1">
            <a:spLocks noChangeArrowheads="1"/>
          </p:cNvSpPr>
          <p:nvPr/>
        </p:nvSpPr>
        <p:spPr bwMode="auto">
          <a:xfrm>
            <a:off x="5864225" y="5516563"/>
            <a:ext cx="23082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参数</a:t>
            </a:r>
            <a:r>
              <a:rPr kumimoji="1" lang="en-US" altLang="zh-CN" sz="1200">
                <a:latin typeface="Tahoma" pitchFamily="34" charset="0"/>
              </a:rPr>
              <a:t>θ</a:t>
            </a:r>
            <a:r>
              <a:rPr kumimoji="1" lang="zh-CN" altLang="en-US" sz="1200">
                <a:latin typeface="Tahoma" pitchFamily="34" charset="0"/>
              </a:rPr>
              <a:t>不等于抽样分布的均值</a:t>
            </a:r>
          </a:p>
        </p:txBody>
      </p:sp>
      <p:sp>
        <p:nvSpPr>
          <p:cNvPr id="507909" name="Freeform 5"/>
          <p:cNvSpPr>
            <a:spLocks/>
          </p:cNvSpPr>
          <p:nvPr/>
        </p:nvSpPr>
        <p:spPr bwMode="auto">
          <a:xfrm>
            <a:off x="4899025" y="2913063"/>
            <a:ext cx="4191000" cy="211455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7910" name="Line 6"/>
          <p:cNvSpPr>
            <a:spLocks noChangeShapeType="1"/>
          </p:cNvSpPr>
          <p:nvPr/>
        </p:nvSpPr>
        <p:spPr bwMode="auto">
          <a:xfrm>
            <a:off x="4899025" y="4997450"/>
            <a:ext cx="4175125"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7911" name="Line 7"/>
          <p:cNvSpPr>
            <a:spLocks noChangeShapeType="1"/>
          </p:cNvSpPr>
          <p:nvPr/>
        </p:nvSpPr>
        <p:spPr bwMode="auto">
          <a:xfrm>
            <a:off x="6989763" y="4757738"/>
            <a:ext cx="0" cy="3048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07912" name="Object 8"/>
          <p:cNvGraphicFramePr>
            <a:graphicFrameLocks noChangeAspect="1"/>
          </p:cNvGraphicFramePr>
          <p:nvPr/>
        </p:nvGraphicFramePr>
        <p:xfrm>
          <a:off x="8888413" y="5013325"/>
          <a:ext cx="255587" cy="393700"/>
        </p:xfrm>
        <a:graphic>
          <a:graphicData uri="http://schemas.openxmlformats.org/presentationml/2006/ole">
            <mc:AlternateContent xmlns:mc="http://schemas.openxmlformats.org/markup-compatibility/2006">
              <mc:Choice xmlns:v="urn:schemas-microsoft-com:vml" Requires="v">
                <p:oleObj spid="_x0000_s20523" name="Equation" r:id="rId5" imgW="126720" imgH="279360" progId="Equation.3">
                  <p:embed/>
                </p:oleObj>
              </mc:Choice>
              <mc:Fallback>
                <p:oleObj name="Equation" r:id="rId5" imgW="12672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88413" y="5013325"/>
                        <a:ext cx="255587" cy="393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7913" name="Text Box 9"/>
          <p:cNvSpPr txBox="1">
            <a:spLocks noChangeArrowheads="1"/>
          </p:cNvSpPr>
          <p:nvPr/>
        </p:nvSpPr>
        <p:spPr bwMode="auto">
          <a:xfrm>
            <a:off x="6511925" y="5805488"/>
            <a:ext cx="1262063"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（有偏估计量）</a:t>
            </a:r>
          </a:p>
        </p:txBody>
      </p:sp>
      <p:sp>
        <p:nvSpPr>
          <p:cNvPr id="507914" name="Text Box 10"/>
          <p:cNvSpPr txBox="1">
            <a:spLocks noChangeArrowheads="1"/>
          </p:cNvSpPr>
          <p:nvPr/>
        </p:nvSpPr>
        <p:spPr bwMode="auto">
          <a:xfrm>
            <a:off x="1616075" y="5445125"/>
            <a:ext cx="20907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参数</a:t>
            </a:r>
            <a:r>
              <a:rPr kumimoji="1" lang="en-US" altLang="zh-CN" sz="1200">
                <a:latin typeface="Tahoma" pitchFamily="34" charset="0"/>
              </a:rPr>
              <a:t>θ</a:t>
            </a:r>
            <a:r>
              <a:rPr kumimoji="1" lang="zh-CN" altLang="en-US" sz="1200">
                <a:latin typeface="Tahoma" pitchFamily="34" charset="0"/>
              </a:rPr>
              <a:t>等于抽样分布的均值</a:t>
            </a:r>
          </a:p>
        </p:txBody>
      </p:sp>
      <p:grpSp>
        <p:nvGrpSpPr>
          <p:cNvPr id="507915" name="Group 11"/>
          <p:cNvGrpSpPr>
            <a:grpSpLocks/>
          </p:cNvGrpSpPr>
          <p:nvPr/>
        </p:nvGrpSpPr>
        <p:grpSpPr bwMode="auto">
          <a:xfrm>
            <a:off x="436563" y="2906713"/>
            <a:ext cx="4191000" cy="2114550"/>
            <a:chOff x="1200" y="1056"/>
            <a:chExt cx="3854" cy="2484"/>
          </a:xfrm>
        </p:grpSpPr>
        <p:sp>
          <p:nvSpPr>
            <p:cNvPr id="507916" name="Freeform 12"/>
            <p:cNvSpPr>
              <a:spLocks/>
            </p:cNvSpPr>
            <p:nvPr/>
          </p:nvSpPr>
          <p:spPr bwMode="auto">
            <a:xfrm>
              <a:off x="1200" y="1056"/>
              <a:ext cx="3854" cy="248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7917" name="Line 13"/>
            <p:cNvSpPr>
              <a:spLocks noChangeShapeType="1"/>
            </p:cNvSpPr>
            <p:nvPr/>
          </p:nvSpPr>
          <p:spPr bwMode="auto">
            <a:xfrm>
              <a:off x="1200" y="3504"/>
              <a:ext cx="3840" cy="0"/>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graphicFrame>
        <p:nvGraphicFramePr>
          <p:cNvPr id="507918" name="Object 14"/>
          <p:cNvGraphicFramePr>
            <a:graphicFrameLocks noChangeAspect="1"/>
          </p:cNvGraphicFramePr>
          <p:nvPr/>
        </p:nvGraphicFramePr>
        <p:xfrm>
          <a:off x="4424363" y="5013325"/>
          <a:ext cx="244475" cy="376238"/>
        </p:xfrm>
        <a:graphic>
          <a:graphicData uri="http://schemas.openxmlformats.org/presentationml/2006/ole">
            <mc:AlternateContent xmlns:mc="http://schemas.openxmlformats.org/markup-compatibility/2006">
              <mc:Choice xmlns:v="urn:schemas-microsoft-com:vml" Requires="v">
                <p:oleObj spid="_x0000_s20524" name="Equation" r:id="rId7" imgW="126720" imgH="279360" progId="Equation.3">
                  <p:embed/>
                </p:oleObj>
              </mc:Choice>
              <mc:Fallback>
                <p:oleObj name="Equation" r:id="rId7" imgW="126720" imgH="2793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24363" y="5013325"/>
                        <a:ext cx="244475"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7919" name="Text Box 15"/>
          <p:cNvSpPr txBox="1">
            <a:spLocks noChangeArrowheads="1"/>
          </p:cNvSpPr>
          <p:nvPr/>
        </p:nvSpPr>
        <p:spPr bwMode="auto">
          <a:xfrm>
            <a:off x="1903413" y="5805488"/>
            <a:ext cx="1260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（无偏估计量）</a:t>
            </a:r>
          </a:p>
        </p:txBody>
      </p:sp>
      <p:sp>
        <p:nvSpPr>
          <p:cNvPr id="507920" name="Line 16"/>
          <p:cNvSpPr>
            <a:spLocks noChangeShapeType="1"/>
          </p:cNvSpPr>
          <p:nvPr/>
        </p:nvSpPr>
        <p:spPr bwMode="auto">
          <a:xfrm>
            <a:off x="5846763" y="4757738"/>
            <a:ext cx="0" cy="3048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7921" name="Rectangle 17"/>
          <p:cNvSpPr>
            <a:spLocks noChangeArrowheads="1"/>
          </p:cNvSpPr>
          <p:nvPr/>
        </p:nvSpPr>
        <p:spPr bwMode="auto">
          <a:xfrm>
            <a:off x="6151563" y="4652963"/>
            <a:ext cx="58102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1200">
                <a:latin typeface="Tahoma" pitchFamily="34" charset="0"/>
              </a:rPr>
              <a:t>偏差</a:t>
            </a:r>
          </a:p>
        </p:txBody>
      </p:sp>
      <p:sp>
        <p:nvSpPr>
          <p:cNvPr id="507922" name="Line 18"/>
          <p:cNvSpPr>
            <a:spLocks noChangeShapeType="1"/>
          </p:cNvSpPr>
          <p:nvPr/>
        </p:nvSpPr>
        <p:spPr bwMode="auto">
          <a:xfrm>
            <a:off x="6684963" y="4833938"/>
            <a:ext cx="3048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7923" name="Line 19"/>
          <p:cNvSpPr>
            <a:spLocks noChangeShapeType="1"/>
          </p:cNvSpPr>
          <p:nvPr/>
        </p:nvSpPr>
        <p:spPr bwMode="auto">
          <a:xfrm flipH="1">
            <a:off x="5846763" y="4833938"/>
            <a:ext cx="22860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07924" name="Object 20"/>
          <p:cNvGraphicFramePr>
            <a:graphicFrameLocks noChangeAspect="1"/>
          </p:cNvGraphicFramePr>
          <p:nvPr/>
        </p:nvGraphicFramePr>
        <p:xfrm>
          <a:off x="6684963" y="4997450"/>
          <a:ext cx="609600" cy="517525"/>
        </p:xfrm>
        <a:graphic>
          <a:graphicData uri="http://schemas.openxmlformats.org/presentationml/2006/ole">
            <mc:AlternateContent xmlns:mc="http://schemas.openxmlformats.org/markup-compatibility/2006">
              <mc:Choice xmlns:v="urn:schemas-microsoft-com:vml" Requires="v">
                <p:oleObj spid="_x0000_s20525" name="Equation" r:id="rId9" imgW="380880" imgH="431640" progId="Equation.3">
                  <p:embed/>
                </p:oleObj>
              </mc:Choice>
              <mc:Fallback>
                <p:oleObj name="Equation" r:id="rId9" imgW="380880" imgH="4316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84963" y="4997450"/>
                        <a:ext cx="609600" cy="517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7925" name="Object 21"/>
          <p:cNvGraphicFramePr>
            <a:graphicFrameLocks noChangeAspect="1"/>
          </p:cNvGraphicFramePr>
          <p:nvPr/>
        </p:nvGraphicFramePr>
        <p:xfrm>
          <a:off x="2119313" y="4292600"/>
          <a:ext cx="727075" cy="433388"/>
        </p:xfrm>
        <a:graphic>
          <a:graphicData uri="http://schemas.openxmlformats.org/presentationml/2006/ole">
            <mc:AlternateContent xmlns:mc="http://schemas.openxmlformats.org/markup-compatibility/2006">
              <mc:Choice xmlns:v="urn:schemas-microsoft-com:vml" Requires="v">
                <p:oleObj spid="_x0000_s20526" name="Equation" r:id="rId11" imgW="622080" imgH="431640" progId="Equation.3">
                  <p:embed/>
                </p:oleObj>
              </mc:Choice>
              <mc:Fallback>
                <p:oleObj name="Equation" r:id="rId11" imgW="622080" imgH="431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19313" y="4292600"/>
                        <a:ext cx="727075" cy="433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7926" name="Object 22"/>
          <p:cNvGraphicFramePr>
            <a:graphicFrameLocks noChangeAspect="1"/>
          </p:cNvGraphicFramePr>
          <p:nvPr/>
        </p:nvGraphicFramePr>
        <p:xfrm>
          <a:off x="6584950" y="4076700"/>
          <a:ext cx="847725" cy="509588"/>
        </p:xfrm>
        <a:graphic>
          <a:graphicData uri="http://schemas.openxmlformats.org/presentationml/2006/ole">
            <mc:AlternateContent xmlns:mc="http://schemas.openxmlformats.org/markup-compatibility/2006">
              <mc:Choice xmlns:v="urn:schemas-microsoft-com:vml" Requires="v">
                <p:oleObj spid="_x0000_s20527" name="Equation" r:id="rId13" imgW="622080" imgH="431640" progId="Equation.3">
                  <p:embed/>
                </p:oleObj>
              </mc:Choice>
              <mc:Fallback>
                <p:oleObj name="Equation" r:id="rId13" imgW="622080" imgH="4316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84950" y="4076700"/>
                        <a:ext cx="847725" cy="509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7927" name="Object 23"/>
          <p:cNvGraphicFramePr>
            <a:graphicFrameLocks noChangeAspect="1"/>
          </p:cNvGraphicFramePr>
          <p:nvPr/>
        </p:nvGraphicFramePr>
        <p:xfrm>
          <a:off x="2408238" y="5013325"/>
          <a:ext cx="161925" cy="188913"/>
        </p:xfrm>
        <a:graphic>
          <a:graphicData uri="http://schemas.openxmlformats.org/presentationml/2006/ole">
            <mc:AlternateContent xmlns:mc="http://schemas.openxmlformats.org/markup-compatibility/2006">
              <mc:Choice xmlns:v="urn:schemas-microsoft-com:vml" Requires="v">
                <p:oleObj spid="_x0000_s20528" name="公式" r:id="rId15" imgW="126720" imgH="177480" progId="Equation.3">
                  <p:embed/>
                </p:oleObj>
              </mc:Choice>
              <mc:Fallback>
                <p:oleObj name="公式" r:id="rId15" imgW="126720" imgH="177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08238" y="5013325"/>
                        <a:ext cx="161925" cy="188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7928" name="Line 24"/>
          <p:cNvSpPr>
            <a:spLocks noChangeShapeType="1"/>
          </p:cNvSpPr>
          <p:nvPr/>
        </p:nvSpPr>
        <p:spPr bwMode="auto">
          <a:xfrm flipV="1">
            <a:off x="2479675" y="4868863"/>
            <a:ext cx="0" cy="714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507929" name="Object 25"/>
          <p:cNvGraphicFramePr>
            <a:graphicFrameLocks noChangeAspect="1"/>
          </p:cNvGraphicFramePr>
          <p:nvPr/>
        </p:nvGraphicFramePr>
        <p:xfrm>
          <a:off x="5792788" y="5083175"/>
          <a:ext cx="161925" cy="188913"/>
        </p:xfrm>
        <a:graphic>
          <a:graphicData uri="http://schemas.openxmlformats.org/presentationml/2006/ole">
            <mc:AlternateContent xmlns:mc="http://schemas.openxmlformats.org/markup-compatibility/2006">
              <mc:Choice xmlns:v="urn:schemas-microsoft-com:vml" Requires="v">
                <p:oleObj spid="_x0000_s20529" name="公式" r:id="rId17" imgW="126720" imgH="177480" progId="Equation.3">
                  <p:embed/>
                </p:oleObj>
              </mc:Choice>
              <mc:Fallback>
                <p:oleObj name="公式" r:id="rId17" imgW="126720" imgH="17748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792788" y="5083175"/>
                        <a:ext cx="161925" cy="188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964367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790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7906">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790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790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79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0790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79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0791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079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079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0791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0791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079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791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79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079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079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7923"/>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07924"/>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0792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50792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07927"/>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0792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079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7906" grpId="0" build="p"/>
      <p:bldP spid="507908" grpId="0"/>
      <p:bldP spid="507909" grpId="0" animBg="1"/>
      <p:bldP spid="507910" grpId="0" animBg="1"/>
      <p:bldP spid="507911" grpId="0" animBg="1"/>
      <p:bldP spid="507913" grpId="0"/>
      <p:bldP spid="507914" grpId="0"/>
      <p:bldP spid="507919" grpId="0"/>
      <p:bldP spid="507920" grpId="0" animBg="1"/>
      <p:bldP spid="507921" grpId="0"/>
      <p:bldP spid="507922" grpId="0" animBg="1"/>
      <p:bldP spid="507923" grpId="0" animBg="1"/>
      <p:bldP spid="507928"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930" name="Rectangle 2"/>
          <p:cNvSpPr>
            <a:spLocks noChangeArrowheads="1"/>
          </p:cNvSpPr>
          <p:nvPr/>
        </p:nvSpPr>
        <p:spPr bwMode="auto">
          <a:xfrm>
            <a:off x="1116013" y="908050"/>
            <a:ext cx="2660650" cy="42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spcBef>
                <a:spcPct val="20000"/>
              </a:spcBef>
            </a:pPr>
            <a:r>
              <a:rPr lang="en-US" altLang="zh-CN"/>
              <a:t>2</a:t>
            </a:r>
            <a:r>
              <a:rPr lang="zh-CN" altLang="en-US"/>
              <a:t>、有效性（</a:t>
            </a:r>
            <a:r>
              <a:rPr lang="en-US" altLang="zh-CN"/>
              <a:t>Efficiency</a:t>
            </a:r>
            <a:r>
              <a:rPr lang="zh-CN" altLang="en-US"/>
              <a:t>）</a:t>
            </a:r>
          </a:p>
        </p:txBody>
      </p:sp>
      <p:pic>
        <p:nvPicPr>
          <p:cNvPr id="50893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2988" y="2060575"/>
            <a:ext cx="7129462" cy="24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7751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Freeform 2"/>
          <p:cNvSpPr>
            <a:spLocks/>
          </p:cNvSpPr>
          <p:nvPr/>
        </p:nvSpPr>
        <p:spPr bwMode="auto">
          <a:xfrm>
            <a:off x="1562100" y="2408238"/>
            <a:ext cx="5168900" cy="3284537"/>
          </a:xfrm>
          <a:custGeom>
            <a:avLst/>
            <a:gdLst>
              <a:gd name="T0" fmla="*/ 0 w 3210"/>
              <a:gd name="T1" fmla="*/ 1661 h 1661"/>
              <a:gd name="T2" fmla="*/ 704 w 3210"/>
              <a:gd name="T3" fmla="*/ 1354 h 1661"/>
              <a:gd name="T4" fmla="*/ 1585 w 3210"/>
              <a:gd name="T5" fmla="*/ 0 h 1661"/>
              <a:gd name="T6" fmla="*/ 2506 w 3210"/>
              <a:gd name="T7" fmla="*/ 1354 h 1661"/>
              <a:gd name="T8" fmla="*/ 3210 w 3210"/>
              <a:gd name="T9" fmla="*/ 1661 h 1661"/>
            </a:gdLst>
            <a:ahLst/>
            <a:cxnLst>
              <a:cxn ang="0">
                <a:pos x="T0" y="T1"/>
              </a:cxn>
              <a:cxn ang="0">
                <a:pos x="T2" y="T3"/>
              </a:cxn>
              <a:cxn ang="0">
                <a:pos x="T4" y="T5"/>
              </a:cxn>
              <a:cxn ang="0">
                <a:pos x="T6" y="T7"/>
              </a:cxn>
              <a:cxn ang="0">
                <a:pos x="T8" y="T9"/>
              </a:cxn>
            </a:cxnLst>
            <a:rect l="0" t="0" r="r" b="b"/>
            <a:pathLst>
              <a:path w="3210" h="1661">
                <a:moveTo>
                  <a:pt x="0" y="1661"/>
                </a:moveTo>
                <a:cubicBezTo>
                  <a:pt x="117" y="1611"/>
                  <a:pt x="440" y="1631"/>
                  <a:pt x="704" y="1354"/>
                </a:cubicBezTo>
                <a:cubicBezTo>
                  <a:pt x="968" y="1077"/>
                  <a:pt x="1285" y="0"/>
                  <a:pt x="1585" y="0"/>
                </a:cubicBezTo>
                <a:cubicBezTo>
                  <a:pt x="1885" y="0"/>
                  <a:pt x="2235" y="1077"/>
                  <a:pt x="2506" y="1354"/>
                </a:cubicBezTo>
                <a:cubicBezTo>
                  <a:pt x="2777" y="1631"/>
                  <a:pt x="3063" y="1597"/>
                  <a:pt x="3210" y="1661"/>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9955" name="Line 3"/>
          <p:cNvSpPr>
            <a:spLocks noChangeShapeType="1"/>
          </p:cNvSpPr>
          <p:nvPr/>
        </p:nvSpPr>
        <p:spPr bwMode="auto">
          <a:xfrm>
            <a:off x="1331913" y="5805488"/>
            <a:ext cx="54102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9956" name="Freeform 4"/>
          <p:cNvSpPr>
            <a:spLocks/>
          </p:cNvSpPr>
          <p:nvPr/>
        </p:nvSpPr>
        <p:spPr bwMode="auto">
          <a:xfrm>
            <a:off x="2484438" y="1196975"/>
            <a:ext cx="3252787" cy="4456113"/>
          </a:xfrm>
          <a:custGeom>
            <a:avLst/>
            <a:gdLst>
              <a:gd name="T0" fmla="*/ 0 w 2049"/>
              <a:gd name="T1" fmla="*/ 2798 h 2807"/>
              <a:gd name="T2" fmla="*/ 441 w 2049"/>
              <a:gd name="T3" fmla="*/ 2341 h 2807"/>
              <a:gd name="T4" fmla="*/ 1017 w 2049"/>
              <a:gd name="T5" fmla="*/ 7 h 2807"/>
              <a:gd name="T6" fmla="*/ 1638 w 2049"/>
              <a:gd name="T7" fmla="*/ 2341 h 2807"/>
              <a:gd name="T8" fmla="*/ 2049 w 2049"/>
              <a:gd name="T9" fmla="*/ 2805 h 2807"/>
            </a:gdLst>
            <a:ahLst/>
            <a:cxnLst>
              <a:cxn ang="0">
                <a:pos x="T0" y="T1"/>
              </a:cxn>
              <a:cxn ang="0">
                <a:pos x="T2" y="T3"/>
              </a:cxn>
              <a:cxn ang="0">
                <a:pos x="T4" y="T5"/>
              </a:cxn>
              <a:cxn ang="0">
                <a:pos x="T6" y="T7"/>
              </a:cxn>
              <a:cxn ang="0">
                <a:pos x="T8" y="T9"/>
              </a:cxn>
            </a:cxnLst>
            <a:rect l="0" t="0" r="r" b="b"/>
            <a:pathLst>
              <a:path w="2049" h="2807">
                <a:moveTo>
                  <a:pt x="0" y="2798"/>
                </a:moveTo>
                <a:cubicBezTo>
                  <a:pt x="73" y="2722"/>
                  <a:pt x="272" y="2806"/>
                  <a:pt x="441" y="2341"/>
                </a:cubicBezTo>
                <a:cubicBezTo>
                  <a:pt x="610" y="1876"/>
                  <a:pt x="643" y="14"/>
                  <a:pt x="1017" y="7"/>
                </a:cubicBezTo>
                <a:cubicBezTo>
                  <a:pt x="1391" y="0"/>
                  <a:pt x="1466" y="1875"/>
                  <a:pt x="1638" y="2341"/>
                </a:cubicBezTo>
                <a:cubicBezTo>
                  <a:pt x="1810" y="2807"/>
                  <a:pt x="1964" y="2708"/>
                  <a:pt x="2049" y="2805"/>
                </a:cubicBezTo>
              </a:path>
            </a:pathLst>
          </a:custGeom>
          <a:noFill/>
          <a:ln w="3175"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09957" name="Text Box 5"/>
          <p:cNvSpPr txBox="1">
            <a:spLocks noChangeArrowheads="1"/>
          </p:cNvSpPr>
          <p:nvPr/>
        </p:nvSpPr>
        <p:spPr bwMode="auto">
          <a:xfrm>
            <a:off x="3276600" y="6237288"/>
            <a:ext cx="19446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zh-CN" altLang="en-US"/>
              <a:t>参数</a:t>
            </a:r>
          </a:p>
        </p:txBody>
      </p:sp>
      <p:graphicFrame>
        <p:nvGraphicFramePr>
          <p:cNvPr id="509958" name="Object 6"/>
          <p:cNvGraphicFramePr>
            <a:graphicFrameLocks noGrp="1" noChangeAspect="1"/>
          </p:cNvGraphicFramePr>
          <p:nvPr>
            <p:ph sz="quarter" idx="2"/>
          </p:nvPr>
        </p:nvGraphicFramePr>
        <p:xfrm>
          <a:off x="4946650" y="1700213"/>
          <a:ext cx="331788" cy="501650"/>
        </p:xfrm>
        <a:graphic>
          <a:graphicData uri="http://schemas.openxmlformats.org/presentationml/2006/ole">
            <mc:AlternateContent xmlns:mc="http://schemas.openxmlformats.org/markup-compatibility/2006">
              <mc:Choice xmlns:v="urn:schemas-microsoft-com:vml" Requires="v">
                <p:oleObj spid="_x0000_s21521" name="公式" r:id="rId3" imgW="177646" imgH="279158" progId="Equation.3">
                  <p:embed/>
                </p:oleObj>
              </mc:Choice>
              <mc:Fallback>
                <p:oleObj name="公式" r:id="rId3" imgW="177646" imgH="279158"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6650" y="1700213"/>
                        <a:ext cx="331788"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09959" name="Object 7"/>
          <p:cNvGraphicFramePr>
            <a:graphicFrameLocks noGrp="1" noChangeAspect="1"/>
          </p:cNvGraphicFramePr>
          <p:nvPr>
            <p:ph sz="quarter" idx="3"/>
          </p:nvPr>
        </p:nvGraphicFramePr>
        <p:xfrm>
          <a:off x="5618163" y="4276725"/>
          <a:ext cx="357187" cy="501650"/>
        </p:xfrm>
        <a:graphic>
          <a:graphicData uri="http://schemas.openxmlformats.org/presentationml/2006/ole">
            <mc:AlternateContent xmlns:mc="http://schemas.openxmlformats.org/markup-compatibility/2006">
              <mc:Choice xmlns:v="urn:schemas-microsoft-com:vml" Requires="v">
                <p:oleObj spid="_x0000_s21522" name="公式" r:id="rId5" imgW="190500" imgH="279400" progId="Equation.3">
                  <p:embed/>
                </p:oleObj>
              </mc:Choice>
              <mc:Fallback>
                <p:oleObj name="公式" r:id="rId5" imgW="190500" imgH="279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8163" y="4276725"/>
                        <a:ext cx="357187"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9960" name="Line 8"/>
          <p:cNvSpPr>
            <a:spLocks noChangeShapeType="1"/>
          </p:cNvSpPr>
          <p:nvPr/>
        </p:nvSpPr>
        <p:spPr bwMode="auto">
          <a:xfrm>
            <a:off x="1331913" y="476250"/>
            <a:ext cx="0" cy="53292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9961" name="Line 9"/>
          <p:cNvSpPr>
            <a:spLocks noChangeShapeType="1"/>
          </p:cNvSpPr>
          <p:nvPr/>
        </p:nvSpPr>
        <p:spPr bwMode="auto">
          <a:xfrm flipV="1">
            <a:off x="4211638" y="5229225"/>
            <a:ext cx="0" cy="57626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509962" name="Object 10"/>
          <p:cNvGraphicFramePr>
            <a:graphicFrameLocks noGrp="1" noChangeAspect="1"/>
          </p:cNvGraphicFramePr>
          <p:nvPr>
            <p:ph sz="half" idx="1"/>
          </p:nvPr>
        </p:nvGraphicFramePr>
        <p:xfrm>
          <a:off x="4140200" y="5805488"/>
          <a:ext cx="257175" cy="360362"/>
        </p:xfrm>
        <a:graphic>
          <a:graphicData uri="http://schemas.openxmlformats.org/presentationml/2006/ole">
            <mc:AlternateContent xmlns:mc="http://schemas.openxmlformats.org/markup-compatibility/2006">
              <mc:Choice xmlns:v="urn:schemas-microsoft-com:vml" Requires="v">
                <p:oleObj spid="_x0000_s21523" name="公式" r:id="rId7" imgW="126725" imgH="177415" progId="Equation.3">
                  <p:embed/>
                </p:oleObj>
              </mc:Choice>
              <mc:Fallback>
                <p:oleObj name="公式" r:id="rId7" imgW="126725" imgH="177415"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40200" y="5805488"/>
                        <a:ext cx="257175" cy="360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09963" name="Text Box 11"/>
          <p:cNvSpPr txBox="1">
            <a:spLocks noChangeArrowheads="1"/>
          </p:cNvSpPr>
          <p:nvPr/>
        </p:nvSpPr>
        <p:spPr bwMode="auto">
          <a:xfrm>
            <a:off x="5219700" y="1773238"/>
            <a:ext cx="1512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的抽样分布</a:t>
            </a:r>
          </a:p>
        </p:txBody>
      </p:sp>
      <p:sp>
        <p:nvSpPr>
          <p:cNvPr id="509964" name="Text Box 12"/>
          <p:cNvSpPr txBox="1">
            <a:spLocks noChangeArrowheads="1"/>
          </p:cNvSpPr>
          <p:nvPr/>
        </p:nvSpPr>
        <p:spPr bwMode="auto">
          <a:xfrm>
            <a:off x="5940425" y="4437063"/>
            <a:ext cx="15128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的抽样分布</a:t>
            </a:r>
          </a:p>
        </p:txBody>
      </p:sp>
      <p:sp>
        <p:nvSpPr>
          <p:cNvPr id="509965" name="Line 13"/>
          <p:cNvSpPr>
            <a:spLocks noChangeShapeType="1"/>
          </p:cNvSpPr>
          <p:nvPr/>
        </p:nvSpPr>
        <p:spPr bwMode="auto">
          <a:xfrm>
            <a:off x="1331913" y="5805488"/>
            <a:ext cx="633571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09966" name="Line 14"/>
          <p:cNvSpPr>
            <a:spLocks noChangeShapeType="1"/>
          </p:cNvSpPr>
          <p:nvPr/>
        </p:nvSpPr>
        <p:spPr bwMode="auto">
          <a:xfrm flipV="1">
            <a:off x="1331913" y="333375"/>
            <a:ext cx="0" cy="547211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831108000"/>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0978" name="Object 2"/>
          <p:cNvGraphicFramePr>
            <a:graphicFrameLocks noChangeAspect="1"/>
          </p:cNvGraphicFramePr>
          <p:nvPr/>
        </p:nvGraphicFramePr>
        <p:xfrm>
          <a:off x="2843213" y="1412875"/>
          <a:ext cx="2989262" cy="842963"/>
        </p:xfrm>
        <a:graphic>
          <a:graphicData uri="http://schemas.openxmlformats.org/presentationml/2006/ole">
            <mc:AlternateContent xmlns:mc="http://schemas.openxmlformats.org/markup-compatibility/2006">
              <mc:Choice xmlns:v="urn:schemas-microsoft-com:vml" Requires="v">
                <p:oleObj spid="_x0000_s22550" name="公式" r:id="rId3" imgW="2374560" imgH="736560" progId="Equation.3">
                  <p:embed/>
                </p:oleObj>
              </mc:Choice>
              <mc:Fallback>
                <p:oleObj name="公式" r:id="rId3" imgW="2374560" imgH="7365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43213" y="1412875"/>
                        <a:ext cx="2989262" cy="842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0979" name="Freeform 3"/>
          <p:cNvSpPr>
            <a:spLocks/>
          </p:cNvSpPr>
          <p:nvPr/>
        </p:nvSpPr>
        <p:spPr bwMode="auto">
          <a:xfrm>
            <a:off x="1425575" y="3556000"/>
            <a:ext cx="5638800" cy="198120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0980" name="Line 4"/>
          <p:cNvSpPr>
            <a:spLocks noChangeShapeType="1"/>
          </p:cNvSpPr>
          <p:nvPr/>
        </p:nvSpPr>
        <p:spPr bwMode="auto">
          <a:xfrm>
            <a:off x="1425575" y="5508625"/>
            <a:ext cx="5618163" cy="0"/>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0981" name="Object 5"/>
          <p:cNvGraphicFramePr>
            <a:graphicFrameLocks noChangeAspect="1"/>
          </p:cNvGraphicFramePr>
          <p:nvPr/>
        </p:nvGraphicFramePr>
        <p:xfrm>
          <a:off x="6842125" y="5530850"/>
          <a:ext cx="238125" cy="366713"/>
        </p:xfrm>
        <a:graphic>
          <a:graphicData uri="http://schemas.openxmlformats.org/presentationml/2006/ole">
            <mc:AlternateContent xmlns:mc="http://schemas.openxmlformats.org/markup-compatibility/2006">
              <mc:Choice xmlns:v="urn:schemas-microsoft-com:vml" Requires="v">
                <p:oleObj spid="_x0000_s22551" name="Equation" r:id="rId5" imgW="126720" imgH="279360" progId="Equation.3">
                  <p:embed/>
                </p:oleObj>
              </mc:Choice>
              <mc:Fallback>
                <p:oleObj name="Equation" r:id="rId5" imgW="12672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2125" y="5530850"/>
                        <a:ext cx="2381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0982" name="Line 6"/>
          <p:cNvSpPr>
            <a:spLocks noChangeShapeType="1"/>
          </p:cNvSpPr>
          <p:nvPr/>
        </p:nvSpPr>
        <p:spPr bwMode="auto">
          <a:xfrm flipH="1">
            <a:off x="4244975" y="5386388"/>
            <a:ext cx="4763" cy="150812"/>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0983" name="Freeform 7"/>
          <p:cNvSpPr>
            <a:spLocks/>
          </p:cNvSpPr>
          <p:nvPr/>
        </p:nvSpPr>
        <p:spPr bwMode="auto">
          <a:xfrm>
            <a:off x="2339975" y="2565400"/>
            <a:ext cx="3886200" cy="297180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0984" name="Object 8"/>
          <p:cNvGraphicFramePr>
            <a:graphicFrameLocks noChangeAspect="1"/>
          </p:cNvGraphicFramePr>
          <p:nvPr/>
        </p:nvGraphicFramePr>
        <p:xfrm>
          <a:off x="5473700" y="2865438"/>
          <a:ext cx="1157288" cy="288925"/>
        </p:xfrm>
        <a:graphic>
          <a:graphicData uri="http://schemas.openxmlformats.org/presentationml/2006/ole">
            <mc:AlternateContent xmlns:mc="http://schemas.openxmlformats.org/markup-compatibility/2006">
              <mc:Choice xmlns:v="urn:schemas-microsoft-com:vml" Requires="v">
                <p:oleObj spid="_x0000_s22552" name="Equation" r:id="rId7" imgW="939600" imgH="291960" progId="Equation.3">
                  <p:embed/>
                </p:oleObj>
              </mc:Choice>
              <mc:Fallback>
                <p:oleObj name="Equation" r:id="rId7" imgW="939600" imgH="2919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73700" y="2865438"/>
                        <a:ext cx="1157288" cy="288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0985" name="Line 9"/>
          <p:cNvSpPr>
            <a:spLocks noChangeShapeType="1"/>
          </p:cNvSpPr>
          <p:nvPr/>
        </p:nvSpPr>
        <p:spPr bwMode="auto">
          <a:xfrm flipH="1">
            <a:off x="4702175" y="3022600"/>
            <a:ext cx="762000" cy="0"/>
          </a:xfrm>
          <a:prstGeom prst="line">
            <a:avLst/>
          </a:prstGeom>
          <a:noFill/>
          <a:ln w="31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0986" name="Object 10"/>
          <p:cNvGraphicFramePr>
            <a:graphicFrameLocks noChangeAspect="1"/>
          </p:cNvGraphicFramePr>
          <p:nvPr/>
        </p:nvGraphicFramePr>
        <p:xfrm>
          <a:off x="1225550" y="4522788"/>
          <a:ext cx="1027113" cy="307975"/>
        </p:xfrm>
        <a:graphic>
          <a:graphicData uri="http://schemas.openxmlformats.org/presentationml/2006/ole">
            <mc:AlternateContent xmlns:mc="http://schemas.openxmlformats.org/markup-compatibility/2006">
              <mc:Choice xmlns:v="urn:schemas-microsoft-com:vml" Requires="v">
                <p:oleObj spid="_x0000_s22553" name="Equation" r:id="rId9" imgW="965160" imgH="291960" progId="Equation.3">
                  <p:embed/>
                </p:oleObj>
              </mc:Choice>
              <mc:Fallback>
                <p:oleObj name="Equation" r:id="rId9" imgW="965160" imgH="2919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25550" y="4522788"/>
                        <a:ext cx="1027113" cy="307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0987" name="Line 11"/>
          <p:cNvSpPr>
            <a:spLocks noChangeShapeType="1"/>
          </p:cNvSpPr>
          <p:nvPr/>
        </p:nvSpPr>
        <p:spPr bwMode="auto">
          <a:xfrm>
            <a:off x="2263775" y="4699000"/>
            <a:ext cx="762000" cy="0"/>
          </a:xfrm>
          <a:prstGeom prst="line">
            <a:avLst/>
          </a:prstGeom>
          <a:noFill/>
          <a:ln w="317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Tree>
    <p:extLst>
      <p:ext uri="{BB962C8B-B14F-4D97-AF65-F5344CB8AC3E}">
        <p14:creationId xmlns:p14="http://schemas.microsoft.com/office/powerpoint/2010/main" val="25886761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7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981075"/>
            <a:ext cx="7632700" cy="5097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13653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Text Box 2"/>
          <p:cNvSpPr txBox="1">
            <a:spLocks noChangeArrowheads="1"/>
          </p:cNvSpPr>
          <p:nvPr/>
        </p:nvSpPr>
        <p:spPr bwMode="auto">
          <a:xfrm>
            <a:off x="2124075" y="1773238"/>
            <a:ext cx="4679950" cy="6413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107763" dir="13500000" algn="ctr" rotWithShape="0">
                    <a:srgbClr val="808080"/>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自正态总体抽样时，总体均值与总体中位数相同，而中位数的标准误差大约比均值的标准误差大</a:t>
            </a:r>
            <a:r>
              <a:rPr kumimoji="1" lang="en-US" altLang="zh-CN" sz="1200">
                <a:latin typeface="Tahoma" pitchFamily="34" charset="0"/>
              </a:rPr>
              <a:t>25%</a:t>
            </a:r>
            <a:r>
              <a:rPr kumimoji="1" lang="zh-CN" altLang="en-US" sz="1200">
                <a:latin typeface="Tahoma" pitchFamily="34" charset="0"/>
              </a:rPr>
              <a:t>。因此，样本均值更有效。</a:t>
            </a:r>
          </a:p>
        </p:txBody>
      </p:sp>
      <p:sp>
        <p:nvSpPr>
          <p:cNvPr id="512003" name="Freeform 3"/>
          <p:cNvSpPr>
            <a:spLocks/>
          </p:cNvSpPr>
          <p:nvPr/>
        </p:nvSpPr>
        <p:spPr bwMode="auto">
          <a:xfrm>
            <a:off x="1820863" y="3767138"/>
            <a:ext cx="5638800" cy="222091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2004" name="Line 4"/>
          <p:cNvSpPr>
            <a:spLocks noChangeShapeType="1"/>
          </p:cNvSpPr>
          <p:nvPr/>
        </p:nvSpPr>
        <p:spPr bwMode="auto">
          <a:xfrm>
            <a:off x="1820863" y="5719763"/>
            <a:ext cx="5618162" cy="1587"/>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2005" name="Object 5"/>
          <p:cNvGraphicFramePr>
            <a:graphicFrameLocks noChangeAspect="1"/>
          </p:cNvGraphicFramePr>
          <p:nvPr/>
        </p:nvGraphicFramePr>
        <p:xfrm>
          <a:off x="4500563" y="5661025"/>
          <a:ext cx="420687" cy="401638"/>
        </p:xfrm>
        <a:graphic>
          <a:graphicData uri="http://schemas.openxmlformats.org/presentationml/2006/ole">
            <mc:AlternateContent xmlns:mc="http://schemas.openxmlformats.org/markup-compatibility/2006">
              <mc:Choice xmlns:v="urn:schemas-microsoft-com:vml" Requires="v">
                <p:oleObj spid="_x0000_s23569" name="Equation" r:id="rId3" imgW="241200" imgH="330120" progId="Equation.3">
                  <p:embed/>
                </p:oleObj>
              </mc:Choice>
              <mc:Fallback>
                <p:oleObj name="Equation" r:id="rId3" imgW="24120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5661025"/>
                        <a:ext cx="420687"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06" name="Line 6"/>
          <p:cNvSpPr>
            <a:spLocks noChangeShapeType="1"/>
          </p:cNvSpPr>
          <p:nvPr/>
        </p:nvSpPr>
        <p:spPr bwMode="auto">
          <a:xfrm>
            <a:off x="4640263" y="5519738"/>
            <a:ext cx="1587" cy="255587"/>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2007" name="Freeform 7"/>
          <p:cNvSpPr>
            <a:spLocks/>
          </p:cNvSpPr>
          <p:nvPr/>
        </p:nvSpPr>
        <p:spPr bwMode="auto">
          <a:xfrm>
            <a:off x="2735263" y="2776538"/>
            <a:ext cx="3886200" cy="333216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2008" name="Object 8"/>
          <p:cNvGraphicFramePr>
            <a:graphicFrameLocks noChangeAspect="1"/>
          </p:cNvGraphicFramePr>
          <p:nvPr/>
        </p:nvGraphicFramePr>
        <p:xfrm>
          <a:off x="5505450" y="3094038"/>
          <a:ext cx="211138" cy="246062"/>
        </p:xfrm>
        <a:graphic>
          <a:graphicData uri="http://schemas.openxmlformats.org/presentationml/2006/ole">
            <mc:AlternateContent xmlns:mc="http://schemas.openxmlformats.org/markup-compatibility/2006">
              <mc:Choice xmlns:v="urn:schemas-microsoft-com:vml" Requires="v">
                <p:oleObj spid="_x0000_s23570" name="公式" r:id="rId5" imgW="139680" imgH="164880" progId="Equation.3">
                  <p:embed/>
                </p:oleObj>
              </mc:Choice>
              <mc:Fallback>
                <p:oleObj name="公式" r:id="rId5" imgW="139680" imgH="1648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05450" y="3094038"/>
                        <a:ext cx="211138" cy="2460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009" name="Object 9"/>
          <p:cNvGraphicFramePr>
            <a:graphicFrameLocks noChangeAspect="1"/>
          </p:cNvGraphicFramePr>
          <p:nvPr/>
        </p:nvGraphicFramePr>
        <p:xfrm>
          <a:off x="2130425" y="4610100"/>
          <a:ext cx="369888" cy="349250"/>
        </p:xfrm>
        <a:graphic>
          <a:graphicData uri="http://schemas.openxmlformats.org/presentationml/2006/ole">
            <mc:AlternateContent xmlns:mc="http://schemas.openxmlformats.org/markup-compatibility/2006">
              <mc:Choice xmlns:v="urn:schemas-microsoft-com:vml" Requires="v">
                <p:oleObj spid="_x0000_s23571" name="公式" r:id="rId7" imgW="241200" imgH="228600" progId="Equation.3">
                  <p:embed/>
                </p:oleObj>
              </mc:Choice>
              <mc:Fallback>
                <p:oleObj name="公式" r:id="rId7" imgW="241200" imgH="2286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30425" y="4610100"/>
                        <a:ext cx="369888"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2010" name="Rectangle 10"/>
          <p:cNvSpPr>
            <a:spLocks noChangeArrowheads="1"/>
          </p:cNvSpPr>
          <p:nvPr/>
        </p:nvSpPr>
        <p:spPr bwMode="auto">
          <a:xfrm>
            <a:off x="5580063" y="3068638"/>
            <a:ext cx="9461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solidFill>
                  <a:srgbClr val="FF0000"/>
                </a:solidFill>
                <a:latin typeface="Tahoma" pitchFamily="34" charset="0"/>
              </a:rPr>
              <a:t>的抽样分布</a:t>
            </a:r>
          </a:p>
        </p:txBody>
      </p:sp>
      <p:sp>
        <p:nvSpPr>
          <p:cNvPr id="512011" name="Line 11"/>
          <p:cNvSpPr>
            <a:spLocks noChangeShapeType="1"/>
          </p:cNvSpPr>
          <p:nvPr/>
        </p:nvSpPr>
        <p:spPr bwMode="auto">
          <a:xfrm flipH="1">
            <a:off x="5219700" y="3213100"/>
            <a:ext cx="215900" cy="1588"/>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012" name="Line 12"/>
          <p:cNvSpPr>
            <a:spLocks noChangeShapeType="1"/>
          </p:cNvSpPr>
          <p:nvPr/>
        </p:nvSpPr>
        <p:spPr bwMode="auto">
          <a:xfrm>
            <a:off x="3276600" y="4797425"/>
            <a:ext cx="215900" cy="158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2013" name="Rectangle 13"/>
          <p:cNvSpPr>
            <a:spLocks noChangeArrowheads="1"/>
          </p:cNvSpPr>
          <p:nvPr/>
        </p:nvSpPr>
        <p:spPr bwMode="auto">
          <a:xfrm>
            <a:off x="2339975" y="4652963"/>
            <a:ext cx="9461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的抽样分布</a:t>
            </a:r>
          </a:p>
        </p:txBody>
      </p:sp>
    </p:spTree>
    <p:extLst>
      <p:ext uri="{BB962C8B-B14F-4D97-AF65-F5344CB8AC3E}">
        <p14:creationId xmlns:p14="http://schemas.microsoft.com/office/powerpoint/2010/main" val="325873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Text Box 2"/>
          <p:cNvSpPr txBox="1">
            <a:spLocks noChangeArrowheads="1"/>
          </p:cNvSpPr>
          <p:nvPr/>
        </p:nvSpPr>
        <p:spPr bwMode="auto">
          <a:xfrm>
            <a:off x="611188" y="620713"/>
            <a:ext cx="446563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3</a:t>
            </a:r>
            <a:r>
              <a:rPr lang="zh-CN" altLang="en-US"/>
              <a:t>、一致性（</a:t>
            </a:r>
            <a:r>
              <a:rPr lang="en-US" altLang="zh-CN"/>
              <a:t>consistency</a:t>
            </a:r>
            <a:r>
              <a:rPr lang="zh-CN" altLang="en-US"/>
              <a:t>）</a:t>
            </a:r>
          </a:p>
        </p:txBody>
      </p:sp>
      <p:pic>
        <p:nvPicPr>
          <p:cNvPr id="513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650" y="1341438"/>
            <a:ext cx="7200900"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3028" name="Freeform 4"/>
          <p:cNvSpPr>
            <a:spLocks/>
          </p:cNvSpPr>
          <p:nvPr/>
        </p:nvSpPr>
        <p:spPr bwMode="auto">
          <a:xfrm>
            <a:off x="2195513" y="4221163"/>
            <a:ext cx="4191000" cy="144780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3029" name="Line 5"/>
          <p:cNvSpPr>
            <a:spLocks noChangeShapeType="1"/>
          </p:cNvSpPr>
          <p:nvPr/>
        </p:nvSpPr>
        <p:spPr bwMode="auto">
          <a:xfrm flipV="1">
            <a:off x="2195513" y="5630863"/>
            <a:ext cx="4191000" cy="9525"/>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3030" name="Object 6"/>
          <p:cNvGraphicFramePr>
            <a:graphicFrameLocks noChangeAspect="1"/>
          </p:cNvGraphicFramePr>
          <p:nvPr/>
        </p:nvGraphicFramePr>
        <p:xfrm>
          <a:off x="4191000" y="5672138"/>
          <a:ext cx="212725" cy="207962"/>
        </p:xfrm>
        <a:graphic>
          <a:graphicData uri="http://schemas.openxmlformats.org/presentationml/2006/ole">
            <mc:AlternateContent xmlns:mc="http://schemas.openxmlformats.org/markup-compatibility/2006">
              <mc:Choice xmlns:v="urn:schemas-microsoft-com:vml" Requires="v">
                <p:oleObj spid="_x0000_s24598" name="Equation" r:id="rId4" imgW="126720" imgH="177480" progId="Equation.3">
                  <p:embed/>
                </p:oleObj>
              </mc:Choice>
              <mc:Fallback>
                <p:oleObj name="Equation" r:id="rId4" imgW="126720" imgH="177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5672138"/>
                        <a:ext cx="212725" cy="207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031" name="Line 7"/>
          <p:cNvSpPr>
            <a:spLocks noChangeShapeType="1"/>
          </p:cNvSpPr>
          <p:nvPr/>
        </p:nvSpPr>
        <p:spPr bwMode="auto">
          <a:xfrm>
            <a:off x="4329113" y="5478463"/>
            <a:ext cx="1587" cy="166687"/>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3032" name="Freeform 8"/>
          <p:cNvSpPr>
            <a:spLocks/>
          </p:cNvSpPr>
          <p:nvPr/>
        </p:nvSpPr>
        <p:spPr bwMode="auto">
          <a:xfrm>
            <a:off x="2881313" y="3497263"/>
            <a:ext cx="2887662" cy="217170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3033" name="Object 9"/>
          <p:cNvGraphicFramePr>
            <a:graphicFrameLocks noChangeAspect="1"/>
          </p:cNvGraphicFramePr>
          <p:nvPr/>
        </p:nvGraphicFramePr>
        <p:xfrm>
          <a:off x="6207125" y="5637213"/>
          <a:ext cx="212725" cy="252412"/>
        </p:xfrm>
        <a:graphic>
          <a:graphicData uri="http://schemas.openxmlformats.org/presentationml/2006/ole">
            <mc:AlternateContent xmlns:mc="http://schemas.openxmlformats.org/markup-compatibility/2006">
              <mc:Choice xmlns:v="urn:schemas-microsoft-com:vml" Requires="v">
                <p:oleObj spid="_x0000_s24599" name="Equation" r:id="rId6" imgW="126720" imgH="215640" progId="Equation.3">
                  <p:embed/>
                </p:oleObj>
              </mc:Choice>
              <mc:Fallback>
                <p:oleObj name="Equation" r:id="rId6" imgW="126720" imgH="2156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07125" y="5637213"/>
                        <a:ext cx="212725" cy="252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034" name="Object 10"/>
          <p:cNvGraphicFramePr>
            <a:graphicFrameLocks noChangeAspect="1"/>
          </p:cNvGraphicFramePr>
          <p:nvPr/>
        </p:nvGraphicFramePr>
        <p:xfrm>
          <a:off x="4591050" y="3421063"/>
          <a:ext cx="1577975" cy="196850"/>
        </p:xfrm>
        <a:graphic>
          <a:graphicData uri="http://schemas.openxmlformats.org/presentationml/2006/ole">
            <mc:AlternateContent xmlns:mc="http://schemas.openxmlformats.org/markup-compatibility/2006">
              <mc:Choice xmlns:v="urn:schemas-microsoft-com:vml" Requires="v">
                <p:oleObj spid="_x0000_s24600" name="Equation" r:id="rId8" imgW="1346040" imgH="203040" progId="Equation.3">
                  <p:embed/>
                </p:oleObj>
              </mc:Choice>
              <mc:Fallback>
                <p:oleObj name="Equation" r:id="rId8" imgW="134604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91050" y="3421063"/>
                        <a:ext cx="1577975" cy="19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3035" name="Object 11"/>
          <p:cNvGraphicFramePr>
            <a:graphicFrameLocks noChangeAspect="1"/>
          </p:cNvGraphicFramePr>
          <p:nvPr/>
        </p:nvGraphicFramePr>
        <p:xfrm>
          <a:off x="4895850" y="4411663"/>
          <a:ext cx="1273175" cy="190500"/>
        </p:xfrm>
        <a:graphic>
          <a:graphicData uri="http://schemas.openxmlformats.org/presentationml/2006/ole">
            <mc:AlternateContent xmlns:mc="http://schemas.openxmlformats.org/markup-compatibility/2006">
              <mc:Choice xmlns:v="urn:schemas-microsoft-com:vml" Requires="v">
                <p:oleObj spid="_x0000_s24601" name="Equation" r:id="rId10" imgW="1346040" imgH="203040" progId="Equation.3">
                  <p:embed/>
                </p:oleObj>
              </mc:Choice>
              <mc:Fallback>
                <p:oleObj name="Equation" r:id="rId10" imgW="1346040" imgH="2030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95850" y="4411663"/>
                        <a:ext cx="1273175" cy="190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3036" name="Text Box 12"/>
          <p:cNvSpPr txBox="1">
            <a:spLocks noChangeArrowheads="1"/>
          </p:cNvSpPr>
          <p:nvPr/>
        </p:nvSpPr>
        <p:spPr bwMode="auto">
          <a:xfrm>
            <a:off x="2549525" y="6065838"/>
            <a:ext cx="29273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两个不同容量样本的点估计量的抽样分布</a:t>
            </a:r>
          </a:p>
        </p:txBody>
      </p:sp>
    </p:spTree>
    <p:extLst>
      <p:ext uri="{BB962C8B-B14F-4D97-AF65-F5344CB8AC3E}">
        <p14:creationId xmlns:p14="http://schemas.microsoft.com/office/powerpoint/2010/main" val="1919269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Rot="1" noChangeArrowheads="1"/>
          </p:cNvSpPr>
          <p:nvPr>
            <p:ph type="title"/>
          </p:nvPr>
        </p:nvSpPr>
        <p:spPr/>
        <p:txBody>
          <a:bodyPr/>
          <a:lstStyle/>
          <a:p>
            <a:pPr algn="l"/>
            <a:r>
              <a:rPr lang="zh-CN" altLang="en-US" sz="2000"/>
              <a:t>（二）区间估计</a:t>
            </a:r>
          </a:p>
        </p:txBody>
      </p:sp>
      <p:grpSp>
        <p:nvGrpSpPr>
          <p:cNvPr id="514051" name="Group 3"/>
          <p:cNvGrpSpPr>
            <a:grpSpLocks/>
          </p:cNvGrpSpPr>
          <p:nvPr/>
        </p:nvGrpSpPr>
        <p:grpSpPr bwMode="auto">
          <a:xfrm>
            <a:off x="1547813" y="2201863"/>
            <a:ext cx="1752600" cy="1728787"/>
            <a:chOff x="884" y="1116"/>
            <a:chExt cx="1088" cy="1089"/>
          </a:xfrm>
        </p:grpSpPr>
        <p:sp>
          <p:nvSpPr>
            <p:cNvPr id="514052" name="Oval 4"/>
            <p:cNvSpPr>
              <a:spLocks noChangeArrowheads="1"/>
            </p:cNvSpPr>
            <p:nvPr/>
          </p:nvSpPr>
          <p:spPr bwMode="auto">
            <a:xfrm>
              <a:off x="884" y="1116"/>
              <a:ext cx="1088" cy="1089"/>
            </a:xfrm>
            <a:prstGeom prst="ellipse">
              <a:avLst/>
            </a:prstGeom>
            <a:solidFill>
              <a:srgbClr val="CCFFFF"/>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latinLnBrk="1">
                <a:spcBef>
                  <a:spcPct val="20000"/>
                </a:spcBef>
              </a:pPr>
              <a:r>
                <a:rPr kumimoji="1" lang="zh-CN" altLang="en-US" sz="2400" b="1">
                  <a:latin typeface="楷体_GB2312" pitchFamily="49" charset="-122"/>
                  <a:ea typeface="楷体_GB2312" pitchFamily="49" charset="-122"/>
                </a:rPr>
                <a:t>的样本</a:t>
              </a:r>
            </a:p>
          </p:txBody>
        </p:sp>
        <p:graphicFrame>
          <p:nvGraphicFramePr>
            <p:cNvPr id="514053" name="Object 5"/>
            <p:cNvGraphicFramePr>
              <a:graphicFrameLocks noChangeAspect="1"/>
            </p:cNvGraphicFramePr>
            <p:nvPr/>
          </p:nvGraphicFramePr>
          <p:xfrm>
            <a:off x="1048" y="1249"/>
            <a:ext cx="611" cy="266"/>
          </p:xfrm>
          <a:graphic>
            <a:graphicData uri="http://schemas.openxmlformats.org/presentationml/2006/ole">
              <mc:AlternateContent xmlns:mc="http://schemas.openxmlformats.org/markup-compatibility/2006">
                <mc:Choice xmlns:v="urn:schemas-microsoft-com:vml" Requires="v">
                  <p:oleObj spid="_x0000_s25627" name="公式" r:id="rId3" imgW="419100" imgH="190500" progId="Equation.3">
                    <p:embed/>
                  </p:oleObj>
                </mc:Choice>
                <mc:Fallback>
                  <p:oleObj name="公式" r:id="rId3" imgW="419100" imgH="1905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8" y="1249"/>
                          <a:ext cx="611"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514054" name="Object 6"/>
            <p:cNvGraphicFramePr>
              <a:graphicFrameLocks noChangeAspect="1"/>
            </p:cNvGraphicFramePr>
            <p:nvPr/>
          </p:nvGraphicFramePr>
          <p:xfrm>
            <a:off x="906" y="1790"/>
            <a:ext cx="894" cy="256"/>
          </p:xfrm>
          <a:graphic>
            <a:graphicData uri="http://schemas.openxmlformats.org/presentationml/2006/ole">
              <mc:AlternateContent xmlns:mc="http://schemas.openxmlformats.org/markup-compatibility/2006">
                <mc:Choice xmlns:v="urn:schemas-microsoft-com:vml" Requires="v">
                  <p:oleObj spid="_x0000_s25628" name="公式" r:id="rId5" imgW="761669" imgH="228501" progId="Equation.3">
                    <p:embed/>
                  </p:oleObj>
                </mc:Choice>
                <mc:Fallback>
                  <p:oleObj name="公式" r:id="rId5" imgW="761669" imgH="228501"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 y="1790"/>
                          <a:ext cx="894"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grpSp>
        <p:nvGrpSpPr>
          <p:cNvPr id="514055" name="Group 7"/>
          <p:cNvGrpSpPr>
            <a:grpSpLocks/>
          </p:cNvGrpSpPr>
          <p:nvPr/>
        </p:nvGrpSpPr>
        <p:grpSpPr bwMode="auto">
          <a:xfrm>
            <a:off x="5435600" y="2851150"/>
            <a:ext cx="2192338" cy="1439863"/>
            <a:chOff x="3424" y="1616"/>
            <a:chExt cx="1361" cy="907"/>
          </a:xfrm>
        </p:grpSpPr>
        <p:sp>
          <p:nvSpPr>
            <p:cNvPr id="514056" name="Rectangle 8"/>
            <p:cNvSpPr>
              <a:spLocks noChangeArrowheads="1"/>
            </p:cNvSpPr>
            <p:nvPr/>
          </p:nvSpPr>
          <p:spPr bwMode="auto">
            <a:xfrm>
              <a:off x="3424" y="1616"/>
              <a:ext cx="1361" cy="907"/>
            </a:xfrm>
            <a:prstGeom prst="rect">
              <a:avLst/>
            </a:prstGeom>
            <a:solidFill>
              <a:srgbClr val="CC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514057" name="Object 9"/>
            <p:cNvGraphicFramePr>
              <a:graphicFrameLocks noChangeAspect="1"/>
            </p:cNvGraphicFramePr>
            <p:nvPr/>
          </p:nvGraphicFramePr>
          <p:xfrm>
            <a:off x="3514" y="1752"/>
            <a:ext cx="1179" cy="318"/>
          </p:xfrm>
          <a:graphic>
            <a:graphicData uri="http://schemas.openxmlformats.org/presentationml/2006/ole">
              <mc:AlternateContent xmlns:mc="http://schemas.openxmlformats.org/markup-compatibility/2006">
                <mc:Choice xmlns:v="urn:schemas-microsoft-com:vml" Requires="v">
                  <p:oleObj spid="_x0000_s25629" name="公式" r:id="rId7" imgW="1040948" imgH="228501" progId="Equation.3">
                    <p:embed/>
                  </p:oleObj>
                </mc:Choice>
                <mc:Fallback>
                  <p:oleObj name="公式" r:id="rId7" imgW="1040948" imgH="228501"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14" y="1752"/>
                          <a:ext cx="1179" cy="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14058" name="Object 10"/>
            <p:cNvGraphicFramePr>
              <a:graphicFrameLocks noChangeAspect="1"/>
            </p:cNvGraphicFramePr>
            <p:nvPr/>
          </p:nvGraphicFramePr>
          <p:xfrm>
            <a:off x="3560" y="2160"/>
            <a:ext cx="1134" cy="318"/>
          </p:xfrm>
          <a:graphic>
            <a:graphicData uri="http://schemas.openxmlformats.org/presentationml/2006/ole">
              <mc:AlternateContent xmlns:mc="http://schemas.openxmlformats.org/markup-compatibility/2006">
                <mc:Choice xmlns:v="urn:schemas-microsoft-com:vml" Requires="v">
                  <p:oleObj spid="_x0000_s25630" name="公式" r:id="rId9" imgW="1054100" imgH="228600" progId="Equation.3">
                    <p:embed/>
                  </p:oleObj>
                </mc:Choice>
                <mc:Fallback>
                  <p:oleObj name="公式" r:id="rId9" imgW="1054100" imgH="22860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60" y="2160"/>
                          <a:ext cx="1134" cy="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14059" name="AutoShape 11"/>
          <p:cNvSpPr>
            <a:spLocks noChangeArrowheads="1"/>
          </p:cNvSpPr>
          <p:nvPr/>
        </p:nvSpPr>
        <p:spPr bwMode="auto">
          <a:xfrm>
            <a:off x="755650" y="5227638"/>
            <a:ext cx="1752600" cy="86360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CCFFCC"/>
          </a:solidFill>
          <a:ln w="9525" algn="ctr">
            <a:solidFill>
              <a:srgbClr val="CCFF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latinLnBrk="1">
              <a:spcBef>
                <a:spcPct val="20000"/>
              </a:spcBef>
            </a:pPr>
            <a:r>
              <a:rPr lang="zh-CN" altLang="en-US" sz="2400" b="1">
                <a:latin typeface="楷体_GB2312" pitchFamily="49" charset="-122"/>
                <a:ea typeface="楷体_GB2312" pitchFamily="49" charset="-122"/>
              </a:rPr>
              <a:t>使得</a:t>
            </a:r>
          </a:p>
        </p:txBody>
      </p:sp>
      <p:grpSp>
        <p:nvGrpSpPr>
          <p:cNvPr id="514060" name="Group 12"/>
          <p:cNvGrpSpPr>
            <a:grpSpLocks/>
          </p:cNvGrpSpPr>
          <p:nvPr/>
        </p:nvGrpSpPr>
        <p:grpSpPr bwMode="auto">
          <a:xfrm>
            <a:off x="2484438" y="5370513"/>
            <a:ext cx="6208712" cy="577850"/>
            <a:chOff x="1565" y="3203"/>
            <a:chExt cx="3855" cy="364"/>
          </a:xfrm>
        </p:grpSpPr>
        <p:sp>
          <p:nvSpPr>
            <p:cNvPr id="514061" name="Rectangle 13"/>
            <p:cNvSpPr>
              <a:spLocks noChangeArrowheads="1"/>
            </p:cNvSpPr>
            <p:nvPr/>
          </p:nvSpPr>
          <p:spPr bwMode="auto">
            <a:xfrm>
              <a:off x="1565" y="3203"/>
              <a:ext cx="3855" cy="362"/>
            </a:xfrm>
            <a:prstGeom prst="rect">
              <a:avLst/>
            </a:prstGeom>
            <a:solidFill>
              <a:srgbClr val="CC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514062" name="Object 14"/>
            <p:cNvGraphicFramePr>
              <a:graphicFrameLocks noChangeAspect="1"/>
            </p:cNvGraphicFramePr>
            <p:nvPr/>
          </p:nvGraphicFramePr>
          <p:xfrm>
            <a:off x="1565" y="3249"/>
            <a:ext cx="3719" cy="318"/>
          </p:xfrm>
          <a:graphic>
            <a:graphicData uri="http://schemas.openxmlformats.org/presentationml/2006/ole">
              <mc:AlternateContent xmlns:mc="http://schemas.openxmlformats.org/markup-compatibility/2006">
                <mc:Choice xmlns:v="urn:schemas-microsoft-com:vml" Requires="v">
                  <p:oleObj spid="_x0000_s25631" name="公式" r:id="rId11" imgW="2552700" imgH="203200" progId="Equation.3">
                    <p:embed/>
                  </p:oleObj>
                </mc:Choice>
                <mc:Fallback>
                  <p:oleObj name="公式" r:id="rId11" imgW="2552700" imgH="20320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65" y="3249"/>
                          <a:ext cx="3719" cy="3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514063" name="AutoShape 15"/>
          <p:cNvSpPr>
            <a:spLocks noChangeArrowheads="1"/>
          </p:cNvSpPr>
          <p:nvPr/>
        </p:nvSpPr>
        <p:spPr bwMode="auto">
          <a:xfrm>
            <a:off x="4068763" y="3427413"/>
            <a:ext cx="1022350" cy="431800"/>
          </a:xfrm>
          <a:prstGeom prst="rightArrow">
            <a:avLst>
              <a:gd name="adj1" fmla="val 50000"/>
              <a:gd name="adj2" fmla="val 59191"/>
            </a:avLst>
          </a:prstGeom>
          <a:solidFill>
            <a:srgbClr val="0000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4064" name="Rectangle 16"/>
          <p:cNvSpPr>
            <a:spLocks noChangeArrowheads="1"/>
          </p:cNvSpPr>
          <p:nvPr/>
        </p:nvSpPr>
        <p:spPr bwMode="auto">
          <a:xfrm>
            <a:off x="1762125" y="2201863"/>
            <a:ext cx="9271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4065" name="Rectangle 17"/>
          <p:cNvSpPr>
            <a:spLocks noChangeArrowheads="1"/>
          </p:cNvSpPr>
          <p:nvPr/>
        </p:nvSpPr>
        <p:spPr bwMode="auto">
          <a:xfrm>
            <a:off x="1260475" y="4219575"/>
            <a:ext cx="2117725" cy="503238"/>
          </a:xfrm>
          <a:prstGeom prst="rect">
            <a:avLst/>
          </a:prstGeom>
          <a:solidFill>
            <a:srgbClr val="CC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342900" indent="-342900" algn="ctr" latinLnBrk="1">
              <a:spcBef>
                <a:spcPct val="20000"/>
              </a:spcBef>
            </a:pPr>
            <a:r>
              <a:rPr lang="zh-CN" altLang="en-US" sz="2400" b="1">
                <a:latin typeface="楷体_GB2312" pitchFamily="49" charset="-122"/>
                <a:ea typeface="楷体_GB2312" pitchFamily="49" charset="-122"/>
              </a:rPr>
              <a:t>置信度</a:t>
            </a:r>
            <a:r>
              <a:rPr lang="en-US" altLang="zh-CN" sz="2400" b="1">
                <a:latin typeface="楷体_GB2312" pitchFamily="49" charset="-122"/>
                <a:ea typeface="楷体_GB2312" pitchFamily="49" charset="-122"/>
              </a:rPr>
              <a:t>1-α</a:t>
            </a:r>
            <a:endParaRPr kumimoji="1" lang="en-US" altLang="zh-CN" sz="2400" b="1">
              <a:latin typeface="楷体_GB2312" pitchFamily="49" charset="-122"/>
              <a:ea typeface="楷体_GB2312" pitchFamily="49" charset="-122"/>
            </a:endParaRPr>
          </a:p>
        </p:txBody>
      </p:sp>
      <p:sp>
        <p:nvSpPr>
          <p:cNvPr id="514066" name="AutoShape 18"/>
          <p:cNvSpPr>
            <a:spLocks/>
          </p:cNvSpPr>
          <p:nvPr/>
        </p:nvSpPr>
        <p:spPr bwMode="auto">
          <a:xfrm>
            <a:off x="3563938" y="2922588"/>
            <a:ext cx="292100" cy="1439862"/>
          </a:xfrm>
          <a:prstGeom prst="rightBrace">
            <a:avLst>
              <a:gd name="adj1" fmla="val 41078"/>
              <a:gd name="adj2" fmla="val 50000"/>
            </a:avLst>
          </a:prstGeom>
          <a:noFill/>
          <a:ln w="30226">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4067" name="Text Box 19"/>
          <p:cNvSpPr txBox="1">
            <a:spLocks noChangeArrowheads="1"/>
          </p:cNvSpPr>
          <p:nvPr/>
        </p:nvSpPr>
        <p:spPr bwMode="auto">
          <a:xfrm>
            <a:off x="611188" y="1196975"/>
            <a:ext cx="81375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区间估计是在点估计的基础上，给出总体参数估计的一个区间范围，该区间通常是由样本统计量加减抽样误差得到的。</a:t>
            </a:r>
          </a:p>
        </p:txBody>
      </p:sp>
    </p:spTree>
    <p:extLst>
      <p:ext uri="{BB962C8B-B14F-4D97-AF65-F5344CB8AC3E}">
        <p14:creationId xmlns:p14="http://schemas.microsoft.com/office/powerpoint/2010/main" val="1791580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Rot="1" noChangeArrowheads="1"/>
          </p:cNvSpPr>
          <p:nvPr>
            <p:ph type="title"/>
          </p:nvPr>
        </p:nvSpPr>
        <p:spPr/>
        <p:txBody>
          <a:bodyPr/>
          <a:lstStyle/>
          <a:p>
            <a:r>
              <a:rPr lang="en-US" altLang="zh-CN"/>
              <a:t>6.6.2 </a:t>
            </a:r>
            <a:r>
              <a:rPr lang="zh-CN" altLang="en-US"/>
              <a:t>一个总体参数的区间估计</a:t>
            </a:r>
          </a:p>
        </p:txBody>
      </p:sp>
      <p:sp>
        <p:nvSpPr>
          <p:cNvPr id="515075" name="Rectangle 3"/>
          <p:cNvSpPr>
            <a:spLocks noChangeArrowheads="1"/>
          </p:cNvSpPr>
          <p:nvPr/>
        </p:nvSpPr>
        <p:spPr bwMode="auto">
          <a:xfrm>
            <a:off x="1042988" y="2420938"/>
            <a:ext cx="4527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a:solidFill>
                  <a:srgbClr val="0000FF"/>
                </a:solidFill>
              </a:rPr>
              <a:t>（一）总体方差已知时总体均值的区间估计</a:t>
            </a:r>
          </a:p>
        </p:txBody>
      </p:sp>
      <p:sp>
        <p:nvSpPr>
          <p:cNvPr id="515076" name="Text Box 4"/>
          <p:cNvSpPr txBox="1">
            <a:spLocks noChangeArrowheads="1"/>
          </p:cNvSpPr>
          <p:nvPr/>
        </p:nvSpPr>
        <p:spPr bwMode="auto">
          <a:xfrm>
            <a:off x="684213" y="1700213"/>
            <a:ext cx="52562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一、总体均值的区间估计</a:t>
            </a:r>
          </a:p>
        </p:txBody>
      </p:sp>
      <p:sp>
        <p:nvSpPr>
          <p:cNvPr id="515077" name="Text Box 5"/>
          <p:cNvSpPr txBox="1">
            <a:spLocks noChangeArrowheads="1"/>
          </p:cNvSpPr>
          <p:nvPr/>
        </p:nvSpPr>
        <p:spPr bwMode="auto">
          <a:xfrm>
            <a:off x="827088" y="3141663"/>
            <a:ext cx="7129462" cy="179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5000"/>
              </a:lnSpc>
              <a:spcBef>
                <a:spcPct val="50000"/>
              </a:spcBef>
            </a:pPr>
            <a:r>
              <a:rPr lang="zh-CN" altLang="en-US"/>
              <a:t>当总体服从正态分布且方差已知时，或者总体不是正态分布但大样本时，样本均值的抽样分布均为正态分布，期数学期望为总体均值，方差为             。而样本均值经过标准化以后的随机变量则服从标准正态分布。</a:t>
            </a:r>
          </a:p>
        </p:txBody>
      </p:sp>
      <p:graphicFrame>
        <p:nvGraphicFramePr>
          <p:cNvPr id="515078" name="Object 6"/>
          <p:cNvGraphicFramePr>
            <a:graphicFrameLocks noGrp="1" noChangeAspect="1"/>
          </p:cNvGraphicFramePr>
          <p:nvPr>
            <p:ph idx="1"/>
          </p:nvPr>
        </p:nvGraphicFramePr>
        <p:xfrm>
          <a:off x="1508125" y="3990975"/>
          <a:ext cx="523875" cy="501650"/>
        </p:xfrm>
        <a:graphic>
          <a:graphicData uri="http://schemas.openxmlformats.org/presentationml/2006/ole">
            <mc:AlternateContent xmlns:mc="http://schemas.openxmlformats.org/markup-compatibility/2006">
              <mc:Choice xmlns:v="urn:schemas-microsoft-com:vml" Requires="v">
                <p:oleObj spid="_x0000_s26631" name="公式" r:id="rId3" imgW="317160" imgH="317160" progId="Equation.3">
                  <p:embed/>
                </p:oleObj>
              </mc:Choice>
              <mc:Fallback>
                <p:oleObj name="公式" r:id="rId3" imgW="317160" imgH="317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8125" y="3990975"/>
                        <a:ext cx="523875"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710984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6098" name="Object 2"/>
          <p:cNvGraphicFramePr>
            <a:graphicFrameLocks noChangeAspect="1"/>
          </p:cNvGraphicFramePr>
          <p:nvPr/>
        </p:nvGraphicFramePr>
        <p:xfrm>
          <a:off x="468313" y="981075"/>
          <a:ext cx="1541462" cy="246063"/>
        </p:xfrm>
        <a:graphic>
          <a:graphicData uri="http://schemas.openxmlformats.org/presentationml/2006/ole">
            <mc:AlternateContent xmlns:mc="http://schemas.openxmlformats.org/markup-compatibility/2006">
              <mc:Choice xmlns:v="urn:schemas-microsoft-com:vml" Requires="v">
                <p:oleObj spid="_x0000_s27725" name="Equation" r:id="rId3" imgW="927000" imgH="228600" progId="Equation.3">
                  <p:embed/>
                </p:oleObj>
              </mc:Choice>
              <mc:Fallback>
                <p:oleObj name="Equation" r:id="rId3" imgW="927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981075"/>
                        <a:ext cx="1541462" cy="24606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099" name="Object 3"/>
          <p:cNvGraphicFramePr>
            <a:graphicFrameLocks noChangeAspect="1"/>
          </p:cNvGraphicFramePr>
          <p:nvPr/>
        </p:nvGraphicFramePr>
        <p:xfrm>
          <a:off x="1692275" y="1700213"/>
          <a:ext cx="2251075" cy="679450"/>
        </p:xfrm>
        <a:graphic>
          <a:graphicData uri="http://schemas.openxmlformats.org/presentationml/2006/ole">
            <mc:AlternateContent xmlns:mc="http://schemas.openxmlformats.org/markup-compatibility/2006">
              <mc:Choice xmlns:v="urn:schemas-microsoft-com:vml" Requires="v">
                <p:oleObj spid="_x0000_s27726" name="Equation" r:id="rId5" imgW="1206360" imgH="533160" progId="Equation.3">
                  <p:embed/>
                </p:oleObj>
              </mc:Choice>
              <mc:Fallback>
                <p:oleObj name="Equation" r:id="rId5" imgW="1206360" imgH="5331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2275" y="1700213"/>
                        <a:ext cx="2251075" cy="6794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00" name="Object 4"/>
          <p:cNvGraphicFramePr>
            <a:graphicFrameLocks noChangeAspect="1"/>
          </p:cNvGraphicFramePr>
          <p:nvPr/>
        </p:nvGraphicFramePr>
        <p:xfrm>
          <a:off x="2555875" y="836613"/>
          <a:ext cx="1157288" cy="508000"/>
        </p:xfrm>
        <a:graphic>
          <a:graphicData uri="http://schemas.openxmlformats.org/presentationml/2006/ole">
            <mc:AlternateContent xmlns:mc="http://schemas.openxmlformats.org/markup-compatibility/2006">
              <mc:Choice xmlns:v="urn:schemas-microsoft-com:vml" Requires="v">
                <p:oleObj spid="_x0000_s27727" name="公式" r:id="rId7" imgW="1028520" imgH="482400" progId="Equation.3">
                  <p:embed/>
                </p:oleObj>
              </mc:Choice>
              <mc:Fallback>
                <p:oleObj name="公式" r:id="rId7" imgW="1028520" imgH="4824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55875" y="836613"/>
                        <a:ext cx="1157288" cy="5080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01" name="Line 5"/>
          <p:cNvSpPr>
            <a:spLocks noChangeShapeType="1"/>
          </p:cNvSpPr>
          <p:nvPr/>
        </p:nvSpPr>
        <p:spPr bwMode="auto">
          <a:xfrm>
            <a:off x="2051050" y="1052513"/>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16102" name="Group 6"/>
          <p:cNvGrpSpPr>
            <a:grpSpLocks/>
          </p:cNvGrpSpPr>
          <p:nvPr/>
        </p:nvGrpSpPr>
        <p:grpSpPr bwMode="auto">
          <a:xfrm>
            <a:off x="179388" y="3141663"/>
            <a:ext cx="4541837" cy="2973387"/>
            <a:chOff x="294" y="2082"/>
            <a:chExt cx="2861" cy="1873"/>
          </a:xfrm>
        </p:grpSpPr>
        <p:graphicFrame>
          <p:nvGraphicFramePr>
            <p:cNvPr id="516103" name="Object 7"/>
            <p:cNvGraphicFramePr>
              <a:graphicFrameLocks noChangeAspect="1"/>
            </p:cNvGraphicFramePr>
            <p:nvPr/>
          </p:nvGraphicFramePr>
          <p:xfrm>
            <a:off x="2520" y="3715"/>
            <a:ext cx="289" cy="240"/>
          </p:xfrm>
          <a:graphic>
            <a:graphicData uri="http://schemas.openxmlformats.org/presentationml/2006/ole">
              <mc:AlternateContent xmlns:mc="http://schemas.openxmlformats.org/markup-compatibility/2006">
                <mc:Choice xmlns:v="urn:schemas-microsoft-com:vml" Requires="v">
                  <p:oleObj spid="_x0000_s27728" name="Equation" r:id="rId9" imgW="266400" imgH="291960" progId="Equation.3">
                    <p:embed/>
                  </p:oleObj>
                </mc:Choice>
                <mc:Fallback>
                  <p:oleObj name="Equation" r:id="rId9" imgW="266400" imgH="2919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20" y="3715"/>
                          <a:ext cx="289" cy="240"/>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04" name="Object 8"/>
            <p:cNvGraphicFramePr>
              <a:graphicFrameLocks noChangeAspect="1"/>
            </p:cNvGraphicFramePr>
            <p:nvPr/>
          </p:nvGraphicFramePr>
          <p:xfrm>
            <a:off x="660" y="3715"/>
            <a:ext cx="414" cy="240"/>
          </p:xfrm>
          <a:graphic>
            <a:graphicData uri="http://schemas.openxmlformats.org/presentationml/2006/ole">
              <mc:AlternateContent xmlns:mc="http://schemas.openxmlformats.org/markup-compatibility/2006">
                <mc:Choice xmlns:v="urn:schemas-microsoft-com:vml" Requires="v">
                  <p:oleObj spid="_x0000_s27729" name="Equation" r:id="rId11" imgW="380880" imgH="291960" progId="Equation.3">
                    <p:embed/>
                  </p:oleObj>
                </mc:Choice>
                <mc:Fallback>
                  <p:oleObj name="Equation" r:id="rId11" imgW="380880" imgH="29196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0" y="3715"/>
                          <a:ext cx="414" cy="240"/>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05" name="Object 9"/>
            <p:cNvGraphicFramePr>
              <a:graphicFrameLocks noChangeAspect="1"/>
            </p:cNvGraphicFramePr>
            <p:nvPr/>
          </p:nvGraphicFramePr>
          <p:xfrm>
            <a:off x="1024" y="2580"/>
            <a:ext cx="122" cy="105"/>
          </p:xfrm>
          <a:graphic>
            <a:graphicData uri="http://schemas.openxmlformats.org/presentationml/2006/ole">
              <mc:AlternateContent xmlns:mc="http://schemas.openxmlformats.org/markup-compatibility/2006">
                <mc:Choice xmlns:v="urn:schemas-microsoft-com:vml" Requires="v">
                  <p:oleObj spid="_x0000_s27730" name="Equation" r:id="rId13" imgW="152280" imgH="139680" progId="Equation.3">
                    <p:embed/>
                  </p:oleObj>
                </mc:Choice>
                <mc:Fallback>
                  <p:oleObj name="Equation" r:id="rId13" imgW="152280" imgH="1396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24" y="2580"/>
                          <a:ext cx="122" cy="105"/>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06" name="Rectangle 10"/>
            <p:cNvSpPr>
              <a:spLocks noChangeArrowheads="1"/>
            </p:cNvSpPr>
            <p:nvPr/>
          </p:nvSpPr>
          <p:spPr bwMode="auto">
            <a:xfrm>
              <a:off x="479" y="2535"/>
              <a:ext cx="59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显著性水平</a:t>
              </a:r>
            </a:p>
          </p:txBody>
        </p:sp>
        <p:graphicFrame>
          <p:nvGraphicFramePr>
            <p:cNvPr id="516107" name="Object 11"/>
            <p:cNvGraphicFramePr>
              <a:graphicFrameLocks noChangeAspect="1"/>
            </p:cNvGraphicFramePr>
            <p:nvPr/>
          </p:nvGraphicFramePr>
          <p:xfrm>
            <a:off x="525" y="2762"/>
            <a:ext cx="569" cy="296"/>
          </p:xfrm>
          <a:graphic>
            <a:graphicData uri="http://schemas.openxmlformats.org/presentationml/2006/ole">
              <mc:AlternateContent xmlns:mc="http://schemas.openxmlformats.org/markup-compatibility/2006">
                <mc:Choice xmlns:v="urn:schemas-microsoft-com:vml" Requires="v">
                  <p:oleObj spid="_x0000_s27731" name="公式" r:id="rId15" imgW="711000" imgH="393480" progId="Equation.3">
                    <p:embed/>
                  </p:oleObj>
                </mc:Choice>
                <mc:Fallback>
                  <p:oleObj name="公式" r:id="rId15" imgW="711000" imgH="393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25" y="2762"/>
                          <a:ext cx="569" cy="296"/>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08" name="Line 12"/>
            <p:cNvSpPr>
              <a:spLocks noChangeShapeType="1"/>
            </p:cNvSpPr>
            <p:nvPr/>
          </p:nvSpPr>
          <p:spPr bwMode="auto">
            <a:xfrm>
              <a:off x="326" y="3731"/>
              <a:ext cx="2805" cy="0"/>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6109" name="Rectangle 13"/>
            <p:cNvSpPr>
              <a:spLocks noChangeArrowheads="1"/>
            </p:cNvSpPr>
            <p:nvPr/>
          </p:nvSpPr>
          <p:spPr bwMode="auto">
            <a:xfrm>
              <a:off x="2608" y="3566"/>
              <a:ext cx="526" cy="160"/>
            </a:xfrm>
            <a:prstGeom prst="rect">
              <a:avLst/>
            </a:prstGeom>
            <a:solidFill>
              <a:schemeClr val="tx1"/>
            </a:solidFill>
            <a:ln w="9525">
              <a:solidFill>
                <a:srgbClr val="FFCC66">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6110" name="Rectangle 14"/>
            <p:cNvSpPr>
              <a:spLocks noChangeArrowheads="1"/>
            </p:cNvSpPr>
            <p:nvPr/>
          </p:nvSpPr>
          <p:spPr bwMode="auto">
            <a:xfrm>
              <a:off x="329" y="3566"/>
              <a:ext cx="526" cy="160"/>
            </a:xfrm>
            <a:prstGeom prst="rect">
              <a:avLst/>
            </a:prstGeom>
            <a:solidFill>
              <a:schemeClr val="tx1"/>
            </a:solidFill>
            <a:ln w="9525">
              <a:solidFill>
                <a:srgbClr val="FFCC66">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16111" name="Freeform 15" descr="画布"/>
            <p:cNvSpPr>
              <a:spLocks/>
            </p:cNvSpPr>
            <p:nvPr/>
          </p:nvSpPr>
          <p:spPr bwMode="auto">
            <a:xfrm>
              <a:off x="294" y="3432"/>
              <a:ext cx="568" cy="294"/>
            </a:xfrm>
            <a:custGeom>
              <a:avLst/>
              <a:gdLst>
                <a:gd name="T0" fmla="*/ 0 w 731"/>
                <a:gd name="T1" fmla="*/ 443 h 443"/>
                <a:gd name="T2" fmla="*/ 424 w 731"/>
                <a:gd name="T3" fmla="*/ 349 h 443"/>
                <a:gd name="T4" fmla="*/ 716 w 731"/>
                <a:gd name="T5" fmla="*/ 184 h 443"/>
                <a:gd name="T6" fmla="*/ 336 w 731"/>
                <a:gd name="T7" fmla="*/ 11 h 443"/>
                <a:gd name="T8" fmla="*/ 5 w 731"/>
                <a:gd name="T9" fmla="*/ 117 h 443"/>
              </a:gdLst>
              <a:ahLst/>
              <a:cxnLst>
                <a:cxn ang="0">
                  <a:pos x="T0" y="T1"/>
                </a:cxn>
                <a:cxn ang="0">
                  <a:pos x="T2" y="T3"/>
                </a:cxn>
                <a:cxn ang="0">
                  <a:pos x="T4" y="T5"/>
                </a:cxn>
                <a:cxn ang="0">
                  <a:pos x="T6" y="T7"/>
                </a:cxn>
                <a:cxn ang="0">
                  <a:pos x="T8" y="T9"/>
                </a:cxn>
              </a:cxnLst>
              <a:rect l="0" t="0" r="r" b="b"/>
              <a:pathLst>
                <a:path w="731" h="443">
                  <a:moveTo>
                    <a:pt x="0" y="443"/>
                  </a:moveTo>
                  <a:cubicBezTo>
                    <a:pt x="71" y="427"/>
                    <a:pt x="305" y="392"/>
                    <a:pt x="424" y="349"/>
                  </a:cubicBezTo>
                  <a:cubicBezTo>
                    <a:pt x="543" y="306"/>
                    <a:pt x="731" y="240"/>
                    <a:pt x="716" y="184"/>
                  </a:cubicBezTo>
                  <a:cubicBezTo>
                    <a:pt x="701" y="128"/>
                    <a:pt x="454" y="22"/>
                    <a:pt x="336" y="11"/>
                  </a:cubicBezTo>
                  <a:cubicBezTo>
                    <a:pt x="218" y="0"/>
                    <a:pt x="74" y="95"/>
                    <a:pt x="5" y="117"/>
                  </a:cubicBezTo>
                </a:path>
              </a:pathLst>
            </a:custGeom>
            <a:blipFill dpi="0" rotWithShape="1">
              <a:blip r:embed="rId17"/>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6112" name="Freeform 16" descr="画布"/>
            <p:cNvSpPr>
              <a:spLocks/>
            </p:cNvSpPr>
            <p:nvPr/>
          </p:nvSpPr>
          <p:spPr bwMode="auto">
            <a:xfrm>
              <a:off x="2572" y="3534"/>
              <a:ext cx="583" cy="160"/>
            </a:xfrm>
            <a:custGeom>
              <a:avLst/>
              <a:gdLst>
                <a:gd name="T0" fmla="*/ 769 w 798"/>
                <a:gd name="T1" fmla="*/ 239 h 239"/>
                <a:gd name="T2" fmla="*/ 409 w 798"/>
                <a:gd name="T3" fmla="*/ 202 h 239"/>
                <a:gd name="T4" fmla="*/ 65 w 798"/>
                <a:gd name="T5" fmla="*/ 37 h 239"/>
                <a:gd name="T6" fmla="*/ 798 w 798"/>
                <a:gd name="T7" fmla="*/ 0 h 239"/>
              </a:gdLst>
              <a:ahLst/>
              <a:cxnLst>
                <a:cxn ang="0">
                  <a:pos x="T0" y="T1"/>
                </a:cxn>
                <a:cxn ang="0">
                  <a:pos x="T2" y="T3"/>
                </a:cxn>
                <a:cxn ang="0">
                  <a:pos x="T4" y="T5"/>
                </a:cxn>
                <a:cxn ang="0">
                  <a:pos x="T6" y="T7"/>
                </a:cxn>
              </a:cxnLst>
              <a:rect l="0" t="0" r="r" b="b"/>
              <a:pathLst>
                <a:path w="798" h="239">
                  <a:moveTo>
                    <a:pt x="769" y="239"/>
                  </a:moveTo>
                  <a:cubicBezTo>
                    <a:pt x="709" y="233"/>
                    <a:pt x="526" y="236"/>
                    <a:pt x="409" y="202"/>
                  </a:cubicBezTo>
                  <a:cubicBezTo>
                    <a:pt x="292" y="168"/>
                    <a:pt x="0" y="71"/>
                    <a:pt x="65" y="37"/>
                  </a:cubicBezTo>
                  <a:cubicBezTo>
                    <a:pt x="130" y="3"/>
                    <a:pt x="645" y="8"/>
                    <a:pt x="798" y="0"/>
                  </a:cubicBezTo>
                </a:path>
              </a:pathLst>
            </a:custGeom>
            <a:blipFill dpi="0" rotWithShape="1">
              <a:blip r:embed="rId17"/>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16113" name="Freeform 17"/>
            <p:cNvSpPr>
              <a:spLocks/>
            </p:cNvSpPr>
            <p:nvPr/>
          </p:nvSpPr>
          <p:spPr bwMode="auto">
            <a:xfrm>
              <a:off x="329" y="2082"/>
              <a:ext cx="2815" cy="1667"/>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16114" name="Object 18"/>
            <p:cNvGraphicFramePr>
              <a:graphicFrameLocks noChangeAspect="1"/>
            </p:cNvGraphicFramePr>
            <p:nvPr/>
          </p:nvGraphicFramePr>
          <p:xfrm>
            <a:off x="1658" y="3216"/>
            <a:ext cx="231" cy="109"/>
          </p:xfrm>
          <a:graphic>
            <a:graphicData uri="http://schemas.openxmlformats.org/presentationml/2006/ole">
              <mc:AlternateContent xmlns:mc="http://schemas.openxmlformats.org/markup-compatibility/2006">
                <mc:Choice xmlns:v="urn:schemas-microsoft-com:vml" Requires="v">
                  <p:oleObj spid="_x0000_s27732" name="Equation" r:id="rId18" imgW="330120" imgH="177480" progId="Equation.3">
                    <p:embed/>
                  </p:oleObj>
                </mc:Choice>
                <mc:Fallback>
                  <p:oleObj name="Equation" r:id="rId18" imgW="330120" imgH="17748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658" y="3216"/>
                          <a:ext cx="231" cy="109"/>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15" name="Object 19"/>
            <p:cNvGraphicFramePr>
              <a:graphicFrameLocks noChangeAspect="1"/>
            </p:cNvGraphicFramePr>
            <p:nvPr/>
          </p:nvGraphicFramePr>
          <p:xfrm>
            <a:off x="1700" y="3747"/>
            <a:ext cx="75" cy="104"/>
          </p:xfrm>
          <a:graphic>
            <a:graphicData uri="http://schemas.openxmlformats.org/presentationml/2006/ole">
              <mc:AlternateContent xmlns:mc="http://schemas.openxmlformats.org/markup-compatibility/2006">
                <mc:Choice xmlns:v="urn:schemas-microsoft-com:vml" Requires="v">
                  <p:oleObj spid="_x0000_s27733" name="Equation" r:id="rId20" imgW="126720" imgH="177480" progId="Equation.3">
                    <p:embed/>
                  </p:oleObj>
                </mc:Choice>
                <mc:Fallback>
                  <p:oleObj name="Equation" r:id="rId20" imgW="126720" imgH="17748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700" y="3747"/>
                          <a:ext cx="75" cy="10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16" name="Rectangle 20"/>
            <p:cNvSpPr>
              <a:spLocks noChangeArrowheads="1"/>
            </p:cNvSpPr>
            <p:nvPr/>
          </p:nvSpPr>
          <p:spPr bwMode="auto">
            <a:xfrm>
              <a:off x="1572" y="3012"/>
              <a:ext cx="40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置信度</a:t>
              </a:r>
            </a:p>
          </p:txBody>
        </p:sp>
        <p:sp>
          <p:nvSpPr>
            <p:cNvPr id="516117" name="Line 21"/>
            <p:cNvSpPr>
              <a:spLocks noChangeShapeType="1"/>
            </p:cNvSpPr>
            <p:nvPr/>
          </p:nvSpPr>
          <p:spPr bwMode="auto">
            <a:xfrm flipV="1">
              <a:off x="1732" y="3670"/>
              <a:ext cx="1" cy="6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516118" name="Object 22"/>
            <p:cNvGraphicFramePr>
              <a:graphicFrameLocks noChangeAspect="1"/>
            </p:cNvGraphicFramePr>
            <p:nvPr/>
          </p:nvGraphicFramePr>
          <p:xfrm>
            <a:off x="569" y="3397"/>
            <a:ext cx="197" cy="193"/>
          </p:xfrm>
          <a:graphic>
            <a:graphicData uri="http://schemas.openxmlformats.org/presentationml/2006/ole">
              <mc:AlternateContent xmlns:mc="http://schemas.openxmlformats.org/markup-compatibility/2006">
                <mc:Choice xmlns:v="urn:schemas-microsoft-com:vml" Requires="v">
                  <p:oleObj spid="_x0000_s27734" name="Equation" r:id="rId22" imgW="253800" imgH="304560" progId="Equation.3">
                    <p:embed/>
                  </p:oleObj>
                </mc:Choice>
                <mc:Fallback>
                  <p:oleObj name="Equation" r:id="rId22" imgW="253800" imgH="30456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69" y="3397"/>
                          <a:ext cx="197" cy="19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19" name="Object 23"/>
            <p:cNvGraphicFramePr>
              <a:graphicFrameLocks noChangeAspect="1"/>
            </p:cNvGraphicFramePr>
            <p:nvPr/>
          </p:nvGraphicFramePr>
          <p:xfrm>
            <a:off x="2792" y="3397"/>
            <a:ext cx="197" cy="193"/>
          </p:xfrm>
          <a:graphic>
            <a:graphicData uri="http://schemas.openxmlformats.org/presentationml/2006/ole">
              <mc:AlternateContent xmlns:mc="http://schemas.openxmlformats.org/markup-compatibility/2006">
                <mc:Choice xmlns:v="urn:schemas-microsoft-com:vml" Requires="v">
                  <p:oleObj spid="_x0000_s27735" name="Equation" r:id="rId24" imgW="253800" imgH="304560" progId="Equation.3">
                    <p:embed/>
                  </p:oleObj>
                </mc:Choice>
                <mc:Fallback>
                  <p:oleObj name="Equation" r:id="rId24" imgW="253800" imgH="304560"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792" y="3397"/>
                          <a:ext cx="197" cy="193"/>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aphicFrame>
        <p:nvGraphicFramePr>
          <p:cNvPr id="516120" name="Object 24" descr="画布"/>
          <p:cNvGraphicFramePr>
            <a:graphicFrameLocks noChangeAspect="1"/>
          </p:cNvGraphicFramePr>
          <p:nvPr/>
        </p:nvGraphicFramePr>
        <p:xfrm>
          <a:off x="4456113" y="2708275"/>
          <a:ext cx="4443412" cy="830263"/>
        </p:xfrm>
        <a:graphic>
          <a:graphicData uri="http://schemas.openxmlformats.org/presentationml/2006/ole">
            <mc:AlternateContent xmlns:mc="http://schemas.openxmlformats.org/markup-compatibility/2006">
              <mc:Choice xmlns:v="urn:schemas-microsoft-com:vml" Requires="v">
                <p:oleObj spid="_x0000_s27736" name="公式" r:id="rId26" imgW="2006280" imgH="634680" progId="Equation.3">
                  <p:embed/>
                </p:oleObj>
              </mc:Choice>
              <mc:Fallback>
                <p:oleObj name="公式" r:id="rId26" imgW="2006280" imgH="63468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456113" y="2708275"/>
                        <a:ext cx="4443412" cy="830263"/>
                      </a:xfrm>
                      <a:prstGeom prst="rect">
                        <a:avLst/>
                      </a:prstGeom>
                      <a:blipFill dpi="0" rotWithShape="1">
                        <a:blip r:embed="rId17"/>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21" name="Object 25" descr="画布"/>
          <p:cNvGraphicFramePr>
            <a:graphicFrameLocks noChangeAspect="1"/>
          </p:cNvGraphicFramePr>
          <p:nvPr/>
        </p:nvGraphicFramePr>
        <p:xfrm>
          <a:off x="4519613" y="3860800"/>
          <a:ext cx="3921125" cy="625475"/>
        </p:xfrm>
        <a:graphic>
          <a:graphicData uri="http://schemas.openxmlformats.org/presentationml/2006/ole">
            <mc:AlternateContent xmlns:mc="http://schemas.openxmlformats.org/markup-compatibility/2006">
              <mc:Choice xmlns:v="urn:schemas-microsoft-com:vml" Requires="v">
                <p:oleObj spid="_x0000_s27737" name="公式" r:id="rId28" imgW="2514600" imgH="457200" progId="Equation.3">
                  <p:embed/>
                </p:oleObj>
              </mc:Choice>
              <mc:Fallback>
                <p:oleObj name="公式" r:id="rId28" imgW="2514600" imgH="45720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519613" y="3860800"/>
                        <a:ext cx="3921125" cy="625475"/>
                      </a:xfrm>
                      <a:prstGeom prst="rect">
                        <a:avLst/>
                      </a:prstGeom>
                      <a:blipFill dpi="0" rotWithShape="1">
                        <a:blip r:embed="rId17"/>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6122" name="Object 26" descr="画布"/>
          <p:cNvGraphicFramePr>
            <a:graphicFrameLocks noChangeAspect="1"/>
          </p:cNvGraphicFramePr>
          <p:nvPr/>
        </p:nvGraphicFramePr>
        <p:xfrm>
          <a:off x="4508500" y="1524000"/>
          <a:ext cx="3698875" cy="1158875"/>
        </p:xfrm>
        <a:graphic>
          <a:graphicData uri="http://schemas.openxmlformats.org/presentationml/2006/ole">
            <mc:AlternateContent xmlns:mc="http://schemas.openxmlformats.org/markup-compatibility/2006">
              <mc:Choice xmlns:v="urn:schemas-microsoft-com:vml" Requires="v">
                <p:oleObj spid="_x0000_s27738" name="公式" r:id="rId30" imgW="1726920" imgH="838080" progId="Equation.3">
                  <p:embed/>
                </p:oleObj>
              </mc:Choice>
              <mc:Fallback>
                <p:oleObj name="公式" r:id="rId30" imgW="1726920" imgH="838080"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508500" y="1524000"/>
                        <a:ext cx="3698875" cy="1158875"/>
                      </a:xfrm>
                      <a:prstGeom prst="rect">
                        <a:avLst/>
                      </a:prstGeom>
                      <a:blipFill dpi="0" rotWithShape="1">
                        <a:blip r:embed="rId17"/>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23" name="Line 27"/>
          <p:cNvSpPr>
            <a:spLocks noChangeShapeType="1"/>
          </p:cNvSpPr>
          <p:nvPr/>
        </p:nvSpPr>
        <p:spPr bwMode="auto">
          <a:xfrm>
            <a:off x="6227763" y="2493963"/>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6124" name="Line 28"/>
          <p:cNvSpPr>
            <a:spLocks noChangeShapeType="1"/>
          </p:cNvSpPr>
          <p:nvPr/>
        </p:nvSpPr>
        <p:spPr bwMode="auto">
          <a:xfrm>
            <a:off x="6300788" y="3500438"/>
            <a:ext cx="0" cy="2873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6125" name="Line 29"/>
          <p:cNvSpPr>
            <a:spLocks noChangeShapeType="1"/>
          </p:cNvSpPr>
          <p:nvPr/>
        </p:nvSpPr>
        <p:spPr bwMode="auto">
          <a:xfrm>
            <a:off x="2843213" y="1341438"/>
            <a:ext cx="0"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16126" name="Group 30"/>
          <p:cNvGrpSpPr>
            <a:grpSpLocks/>
          </p:cNvGrpSpPr>
          <p:nvPr/>
        </p:nvGrpSpPr>
        <p:grpSpPr bwMode="auto">
          <a:xfrm>
            <a:off x="5076825" y="5084763"/>
            <a:ext cx="3851275" cy="1276350"/>
            <a:chOff x="3198" y="3203"/>
            <a:chExt cx="2426" cy="804"/>
          </a:xfrm>
        </p:grpSpPr>
        <p:sp>
          <p:nvSpPr>
            <p:cNvPr id="516127" name="AutoShape 31" descr="画布">
              <a:hlinkClick r:id="" action="ppaction://noaction" highlightClick="1"/>
              <a:hlinkHover r:id="" action="ppaction://noaction" highlightClick="1"/>
            </p:cNvPr>
            <p:cNvSpPr>
              <a:spLocks noChangeArrowheads="1"/>
            </p:cNvSpPr>
            <p:nvPr/>
          </p:nvSpPr>
          <p:spPr bwMode="auto">
            <a:xfrm>
              <a:off x="3425" y="3385"/>
              <a:ext cx="1895" cy="622"/>
            </a:xfrm>
            <a:prstGeom prst="bevel">
              <a:avLst>
                <a:gd name="adj" fmla="val 2694"/>
              </a:avLst>
            </a:prstGeom>
            <a:blipFill dpi="0" rotWithShape="1">
              <a:blip r:embed="rId17"/>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16128" name="Object 32"/>
            <p:cNvGraphicFramePr>
              <a:graphicFrameLocks noChangeAspect="1"/>
            </p:cNvGraphicFramePr>
            <p:nvPr/>
          </p:nvGraphicFramePr>
          <p:xfrm>
            <a:off x="3506" y="3463"/>
            <a:ext cx="1742" cy="427"/>
          </p:xfrm>
          <a:graphic>
            <a:graphicData uri="http://schemas.openxmlformats.org/presentationml/2006/ole">
              <mc:AlternateContent xmlns:mc="http://schemas.openxmlformats.org/markup-compatibility/2006">
                <mc:Choice xmlns:v="urn:schemas-microsoft-com:vml" Requires="v">
                  <p:oleObj spid="_x0000_s27739" name="Equation" r:id="rId32" imgW="1638000" imgH="457200" progId="Equation.3">
                    <p:embed/>
                  </p:oleObj>
                </mc:Choice>
                <mc:Fallback>
                  <p:oleObj name="Equation" r:id="rId32" imgW="1638000" imgH="457200" progId="Equation.3">
                    <p:embed/>
                    <p:pic>
                      <p:nvPicPr>
                        <p:cNvPr id="0" name=""/>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506" y="3463"/>
                          <a:ext cx="1742" cy="427"/>
                        </a:xfrm>
                        <a:prstGeom prst="rect">
                          <a:avLst/>
                        </a:prstGeom>
                        <a:solidFill>
                          <a:srgbClr val="808080">
                            <a:alpha val="0"/>
                          </a:srgbClr>
                        </a:solidFill>
                        <a:ln w="9525">
                          <a:solidFill>
                            <a:srgbClr val="808080">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16129" name="Text Box 33"/>
            <p:cNvSpPr txBox="1">
              <a:spLocks noChangeArrowheads="1"/>
            </p:cNvSpPr>
            <p:nvPr/>
          </p:nvSpPr>
          <p:spPr bwMode="auto">
            <a:xfrm>
              <a:off x="3198" y="3203"/>
              <a:ext cx="242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显著性水平</a:t>
              </a:r>
              <a:r>
                <a:rPr kumimoji="1" lang="en-US" altLang="zh-CN" sz="1200">
                  <a:latin typeface="Tahoma" pitchFamily="34" charset="0"/>
                </a:rPr>
                <a:t>α</a:t>
              </a:r>
              <a:r>
                <a:rPr kumimoji="1" lang="zh-CN" altLang="en-US" sz="1200">
                  <a:latin typeface="Tahoma" pitchFamily="34" charset="0"/>
                </a:rPr>
                <a:t>下，</a:t>
              </a:r>
              <a:r>
                <a:rPr kumimoji="1" lang="en-US" altLang="zh-CN" sz="1200">
                  <a:latin typeface="Tahoma" pitchFamily="34" charset="0"/>
                </a:rPr>
                <a:t>μ</a:t>
              </a:r>
              <a:r>
                <a:rPr kumimoji="1" lang="zh-CN" altLang="en-US" sz="1200">
                  <a:latin typeface="Tahoma" pitchFamily="34" charset="0"/>
                </a:rPr>
                <a:t>在</a:t>
              </a:r>
              <a:r>
                <a:rPr kumimoji="1" lang="en-US" altLang="zh-CN" sz="1200">
                  <a:latin typeface="Tahoma" pitchFamily="34" charset="0"/>
                </a:rPr>
                <a:t>1- α</a:t>
              </a:r>
              <a:r>
                <a:rPr kumimoji="1" lang="zh-CN" altLang="en-US" sz="1200">
                  <a:latin typeface="Tahoma" pitchFamily="34" charset="0"/>
                </a:rPr>
                <a:t>置信水平下的置信区间：</a:t>
              </a:r>
            </a:p>
          </p:txBody>
        </p:sp>
      </p:grpSp>
      <p:sp>
        <p:nvSpPr>
          <p:cNvPr id="516130" name="Line 34"/>
          <p:cNvSpPr>
            <a:spLocks noChangeShapeType="1"/>
          </p:cNvSpPr>
          <p:nvPr/>
        </p:nvSpPr>
        <p:spPr bwMode="auto">
          <a:xfrm>
            <a:off x="3995738" y="206057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6131" name="Line 35"/>
          <p:cNvSpPr>
            <a:spLocks noChangeShapeType="1"/>
          </p:cNvSpPr>
          <p:nvPr/>
        </p:nvSpPr>
        <p:spPr bwMode="auto">
          <a:xfrm>
            <a:off x="2484438" y="2492375"/>
            <a:ext cx="0" cy="4318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16132" name="Line 36"/>
          <p:cNvSpPr>
            <a:spLocks noChangeShapeType="1"/>
          </p:cNvSpPr>
          <p:nvPr/>
        </p:nvSpPr>
        <p:spPr bwMode="auto">
          <a:xfrm>
            <a:off x="6372225" y="4508500"/>
            <a:ext cx="0" cy="433388"/>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9107538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6098"/>
                                        </p:tgtEl>
                                        <p:attrNameLst>
                                          <p:attrName>style.visibility</p:attrName>
                                        </p:attrNameLst>
                                      </p:cBhvr>
                                      <p:to>
                                        <p:strVal val="visible"/>
                                      </p:to>
                                    </p:set>
                                    <p:animEffect transition="in" filter="fade">
                                      <p:cBhvr>
                                        <p:cTn id="7" dur="2000"/>
                                        <p:tgtEl>
                                          <p:spTgt spid="5160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16101"/>
                                        </p:tgtEl>
                                        <p:attrNameLst>
                                          <p:attrName>style.visibility</p:attrName>
                                        </p:attrNameLst>
                                      </p:cBhvr>
                                      <p:to>
                                        <p:strVal val="visible"/>
                                      </p:to>
                                    </p:set>
                                    <p:animEffect transition="in" filter="fade">
                                      <p:cBhvr>
                                        <p:cTn id="12" dur="2000"/>
                                        <p:tgtEl>
                                          <p:spTgt spid="516101"/>
                                        </p:tgtEl>
                                      </p:cBhvr>
                                    </p:animEffect>
                                  </p:childTnLst>
                                </p:cTn>
                              </p:par>
                            </p:childTnLst>
                          </p:cTn>
                        </p:par>
                        <p:par>
                          <p:cTn id="13" fill="hold" nodeType="afterGroup">
                            <p:stCondLst>
                              <p:cond delay="2000"/>
                            </p:stCondLst>
                            <p:childTnLst>
                              <p:par>
                                <p:cTn id="14" presetID="10" presetClass="entr" presetSubtype="0" fill="hold" nodeType="afterEffect">
                                  <p:stCondLst>
                                    <p:cond delay="0"/>
                                  </p:stCondLst>
                                  <p:childTnLst>
                                    <p:set>
                                      <p:cBhvr>
                                        <p:cTn id="15" dur="1" fill="hold">
                                          <p:stCondLst>
                                            <p:cond delay="0"/>
                                          </p:stCondLst>
                                        </p:cTn>
                                        <p:tgtEl>
                                          <p:spTgt spid="516100"/>
                                        </p:tgtEl>
                                        <p:attrNameLst>
                                          <p:attrName>style.visibility</p:attrName>
                                        </p:attrNameLst>
                                      </p:cBhvr>
                                      <p:to>
                                        <p:strVal val="visible"/>
                                      </p:to>
                                    </p:set>
                                    <p:animEffect transition="in" filter="fade">
                                      <p:cBhvr>
                                        <p:cTn id="16" dur="2000"/>
                                        <p:tgtEl>
                                          <p:spTgt spid="516100"/>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16125"/>
                                        </p:tgtEl>
                                        <p:attrNameLst>
                                          <p:attrName>style.visibility</p:attrName>
                                        </p:attrNameLst>
                                      </p:cBhvr>
                                      <p:to>
                                        <p:strVal val="visible"/>
                                      </p:to>
                                    </p:set>
                                    <p:animEffect transition="in" filter="fade">
                                      <p:cBhvr>
                                        <p:cTn id="21" dur="2000"/>
                                        <p:tgtEl>
                                          <p:spTgt spid="516125"/>
                                        </p:tgtEl>
                                      </p:cBhvr>
                                    </p:animEffect>
                                  </p:childTnLst>
                                </p:cTn>
                              </p:par>
                            </p:childTnLst>
                          </p:cTn>
                        </p:par>
                        <p:par>
                          <p:cTn id="22" fill="hold" nodeType="afterGroup">
                            <p:stCondLst>
                              <p:cond delay="2000"/>
                            </p:stCondLst>
                            <p:childTnLst>
                              <p:par>
                                <p:cTn id="23" presetID="10" presetClass="entr" presetSubtype="0" fill="hold" nodeType="afterEffect">
                                  <p:stCondLst>
                                    <p:cond delay="0"/>
                                  </p:stCondLst>
                                  <p:childTnLst>
                                    <p:set>
                                      <p:cBhvr>
                                        <p:cTn id="24" dur="1" fill="hold">
                                          <p:stCondLst>
                                            <p:cond delay="0"/>
                                          </p:stCondLst>
                                        </p:cTn>
                                        <p:tgtEl>
                                          <p:spTgt spid="516099"/>
                                        </p:tgtEl>
                                        <p:attrNameLst>
                                          <p:attrName>style.visibility</p:attrName>
                                        </p:attrNameLst>
                                      </p:cBhvr>
                                      <p:to>
                                        <p:strVal val="visible"/>
                                      </p:to>
                                    </p:set>
                                    <p:animEffect transition="in" filter="fade">
                                      <p:cBhvr>
                                        <p:cTn id="25" dur="2000"/>
                                        <p:tgtEl>
                                          <p:spTgt spid="516099"/>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16131"/>
                                        </p:tgtEl>
                                        <p:attrNameLst>
                                          <p:attrName>style.visibility</p:attrName>
                                        </p:attrNameLst>
                                      </p:cBhvr>
                                      <p:to>
                                        <p:strVal val="visible"/>
                                      </p:to>
                                    </p:set>
                                    <p:animEffect transition="in" filter="fade">
                                      <p:cBhvr>
                                        <p:cTn id="30" dur="2000"/>
                                        <p:tgtEl>
                                          <p:spTgt spid="516131"/>
                                        </p:tgtEl>
                                      </p:cBhvr>
                                    </p:animEffect>
                                  </p:childTnLst>
                                </p:cTn>
                              </p:par>
                            </p:childTnLst>
                          </p:cTn>
                        </p:par>
                        <p:par>
                          <p:cTn id="31" fill="hold" nodeType="afterGroup">
                            <p:stCondLst>
                              <p:cond delay="2000"/>
                            </p:stCondLst>
                            <p:childTnLst>
                              <p:par>
                                <p:cTn id="32" presetID="10" presetClass="entr" presetSubtype="0" fill="hold" nodeType="afterEffect">
                                  <p:stCondLst>
                                    <p:cond delay="0"/>
                                  </p:stCondLst>
                                  <p:childTnLst>
                                    <p:set>
                                      <p:cBhvr>
                                        <p:cTn id="33" dur="1" fill="hold">
                                          <p:stCondLst>
                                            <p:cond delay="0"/>
                                          </p:stCondLst>
                                        </p:cTn>
                                        <p:tgtEl>
                                          <p:spTgt spid="516102"/>
                                        </p:tgtEl>
                                        <p:attrNameLst>
                                          <p:attrName>style.visibility</p:attrName>
                                        </p:attrNameLst>
                                      </p:cBhvr>
                                      <p:to>
                                        <p:strVal val="visible"/>
                                      </p:to>
                                    </p:set>
                                    <p:animEffect transition="in" filter="fade">
                                      <p:cBhvr>
                                        <p:cTn id="34" dur="2000"/>
                                        <p:tgtEl>
                                          <p:spTgt spid="516102"/>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16130"/>
                                        </p:tgtEl>
                                        <p:attrNameLst>
                                          <p:attrName>style.visibility</p:attrName>
                                        </p:attrNameLst>
                                      </p:cBhvr>
                                      <p:to>
                                        <p:strVal val="visible"/>
                                      </p:to>
                                    </p:set>
                                    <p:animEffect transition="in" filter="fade">
                                      <p:cBhvr>
                                        <p:cTn id="39" dur="2000"/>
                                        <p:tgtEl>
                                          <p:spTgt spid="516130"/>
                                        </p:tgtEl>
                                      </p:cBhvr>
                                    </p:animEffect>
                                  </p:childTnLst>
                                </p:cTn>
                              </p:par>
                            </p:childTnLst>
                          </p:cTn>
                        </p:par>
                        <p:par>
                          <p:cTn id="40" fill="hold" nodeType="afterGroup">
                            <p:stCondLst>
                              <p:cond delay="2000"/>
                            </p:stCondLst>
                            <p:childTnLst>
                              <p:par>
                                <p:cTn id="41" presetID="10" presetClass="entr" presetSubtype="0" fill="hold" nodeType="afterEffect">
                                  <p:stCondLst>
                                    <p:cond delay="0"/>
                                  </p:stCondLst>
                                  <p:childTnLst>
                                    <p:set>
                                      <p:cBhvr>
                                        <p:cTn id="42" dur="1" fill="hold">
                                          <p:stCondLst>
                                            <p:cond delay="0"/>
                                          </p:stCondLst>
                                        </p:cTn>
                                        <p:tgtEl>
                                          <p:spTgt spid="516122"/>
                                        </p:tgtEl>
                                        <p:attrNameLst>
                                          <p:attrName>style.visibility</p:attrName>
                                        </p:attrNameLst>
                                      </p:cBhvr>
                                      <p:to>
                                        <p:strVal val="visible"/>
                                      </p:to>
                                    </p:set>
                                    <p:animEffect transition="in" filter="fade">
                                      <p:cBhvr>
                                        <p:cTn id="43" dur="2000"/>
                                        <p:tgtEl>
                                          <p:spTgt spid="51612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16123"/>
                                        </p:tgtEl>
                                        <p:attrNameLst>
                                          <p:attrName>style.visibility</p:attrName>
                                        </p:attrNameLst>
                                      </p:cBhvr>
                                      <p:to>
                                        <p:strVal val="visible"/>
                                      </p:to>
                                    </p:set>
                                    <p:animEffect transition="in" filter="fade">
                                      <p:cBhvr>
                                        <p:cTn id="48" dur="2000"/>
                                        <p:tgtEl>
                                          <p:spTgt spid="516123"/>
                                        </p:tgtEl>
                                      </p:cBhvr>
                                    </p:animEffect>
                                  </p:childTnLst>
                                </p:cTn>
                              </p:par>
                            </p:childTnLst>
                          </p:cTn>
                        </p:par>
                        <p:par>
                          <p:cTn id="49" fill="hold" nodeType="afterGroup">
                            <p:stCondLst>
                              <p:cond delay="2000"/>
                            </p:stCondLst>
                            <p:childTnLst>
                              <p:par>
                                <p:cTn id="50" presetID="10" presetClass="entr" presetSubtype="0" fill="hold" nodeType="afterEffect">
                                  <p:stCondLst>
                                    <p:cond delay="0"/>
                                  </p:stCondLst>
                                  <p:childTnLst>
                                    <p:set>
                                      <p:cBhvr>
                                        <p:cTn id="51" dur="1" fill="hold">
                                          <p:stCondLst>
                                            <p:cond delay="0"/>
                                          </p:stCondLst>
                                        </p:cTn>
                                        <p:tgtEl>
                                          <p:spTgt spid="516120"/>
                                        </p:tgtEl>
                                        <p:attrNameLst>
                                          <p:attrName>style.visibility</p:attrName>
                                        </p:attrNameLst>
                                      </p:cBhvr>
                                      <p:to>
                                        <p:strVal val="visible"/>
                                      </p:to>
                                    </p:set>
                                    <p:animEffect transition="in" filter="fade">
                                      <p:cBhvr>
                                        <p:cTn id="52" dur="2000"/>
                                        <p:tgtEl>
                                          <p:spTgt spid="516120"/>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16124"/>
                                        </p:tgtEl>
                                        <p:attrNameLst>
                                          <p:attrName>style.visibility</p:attrName>
                                        </p:attrNameLst>
                                      </p:cBhvr>
                                      <p:to>
                                        <p:strVal val="visible"/>
                                      </p:to>
                                    </p:set>
                                    <p:animEffect transition="in" filter="fade">
                                      <p:cBhvr>
                                        <p:cTn id="57" dur="2000"/>
                                        <p:tgtEl>
                                          <p:spTgt spid="516124"/>
                                        </p:tgtEl>
                                      </p:cBhvr>
                                    </p:animEffect>
                                  </p:childTnLst>
                                </p:cTn>
                              </p:par>
                            </p:childTnLst>
                          </p:cTn>
                        </p:par>
                        <p:par>
                          <p:cTn id="58" fill="hold" nodeType="afterGroup">
                            <p:stCondLst>
                              <p:cond delay="2000"/>
                            </p:stCondLst>
                            <p:childTnLst>
                              <p:par>
                                <p:cTn id="59" presetID="10" presetClass="entr" presetSubtype="0" fill="hold" nodeType="afterEffect">
                                  <p:stCondLst>
                                    <p:cond delay="0"/>
                                  </p:stCondLst>
                                  <p:childTnLst>
                                    <p:set>
                                      <p:cBhvr>
                                        <p:cTn id="60" dur="1" fill="hold">
                                          <p:stCondLst>
                                            <p:cond delay="0"/>
                                          </p:stCondLst>
                                        </p:cTn>
                                        <p:tgtEl>
                                          <p:spTgt spid="516121"/>
                                        </p:tgtEl>
                                        <p:attrNameLst>
                                          <p:attrName>style.visibility</p:attrName>
                                        </p:attrNameLst>
                                      </p:cBhvr>
                                      <p:to>
                                        <p:strVal val="visible"/>
                                      </p:to>
                                    </p:set>
                                    <p:animEffect transition="in" filter="fade">
                                      <p:cBhvr>
                                        <p:cTn id="61" dur="2000"/>
                                        <p:tgtEl>
                                          <p:spTgt spid="51612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16132"/>
                                        </p:tgtEl>
                                        <p:attrNameLst>
                                          <p:attrName>style.visibility</p:attrName>
                                        </p:attrNameLst>
                                      </p:cBhvr>
                                      <p:to>
                                        <p:strVal val="visible"/>
                                      </p:to>
                                    </p:set>
                                    <p:animEffect transition="in" filter="fade">
                                      <p:cBhvr>
                                        <p:cTn id="66" dur="2000"/>
                                        <p:tgtEl>
                                          <p:spTgt spid="516132"/>
                                        </p:tgtEl>
                                      </p:cBhvr>
                                    </p:animEffect>
                                  </p:childTnLst>
                                </p:cTn>
                              </p:par>
                            </p:childTnLst>
                          </p:cTn>
                        </p:par>
                        <p:par>
                          <p:cTn id="67" fill="hold" nodeType="afterGroup">
                            <p:stCondLst>
                              <p:cond delay="2000"/>
                            </p:stCondLst>
                            <p:childTnLst>
                              <p:par>
                                <p:cTn id="68" presetID="10" presetClass="entr" presetSubtype="0" fill="hold" nodeType="afterEffect">
                                  <p:stCondLst>
                                    <p:cond delay="0"/>
                                  </p:stCondLst>
                                  <p:childTnLst>
                                    <p:set>
                                      <p:cBhvr>
                                        <p:cTn id="69" dur="1" fill="hold">
                                          <p:stCondLst>
                                            <p:cond delay="0"/>
                                          </p:stCondLst>
                                        </p:cTn>
                                        <p:tgtEl>
                                          <p:spTgt spid="516126"/>
                                        </p:tgtEl>
                                        <p:attrNameLst>
                                          <p:attrName>style.visibility</p:attrName>
                                        </p:attrNameLst>
                                      </p:cBhvr>
                                      <p:to>
                                        <p:strVal val="visible"/>
                                      </p:to>
                                    </p:set>
                                    <p:animEffect transition="in" filter="fade">
                                      <p:cBhvr>
                                        <p:cTn id="70" dur="2000"/>
                                        <p:tgtEl>
                                          <p:spTgt spid="516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101" grpId="0" animBg="1"/>
      <p:bldP spid="516123" grpId="0" animBg="1"/>
      <p:bldP spid="516124" grpId="0" animBg="1"/>
      <p:bldP spid="516125" grpId="0" animBg="1"/>
      <p:bldP spid="516130" grpId="0" animBg="1"/>
      <p:bldP spid="516131" grpId="0" animBg="1"/>
      <p:bldP spid="516132" grpId="0" animBg="1"/>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122" name="Text Box 2"/>
          <p:cNvSpPr txBox="1">
            <a:spLocks noChangeArrowheads="1"/>
          </p:cNvSpPr>
          <p:nvPr/>
        </p:nvSpPr>
        <p:spPr bwMode="auto">
          <a:xfrm>
            <a:off x="468313" y="404813"/>
            <a:ext cx="8135937"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2000">
                <a:latin typeface="Tahoma" pitchFamily="34" charset="0"/>
              </a:rPr>
              <a:t>例题：      一批零件的长度服从正态分布，从中随机抽取</a:t>
            </a:r>
            <a:r>
              <a:rPr kumimoji="1" lang="en-US" altLang="zh-CN" sz="2000">
                <a:latin typeface="Tahoma" pitchFamily="34" charset="0"/>
              </a:rPr>
              <a:t>9</a:t>
            </a:r>
            <a:r>
              <a:rPr kumimoji="1" lang="zh-CN" altLang="en-US" sz="2000">
                <a:latin typeface="Tahoma" pitchFamily="34" charset="0"/>
              </a:rPr>
              <a:t>件，测得其平均长度为</a:t>
            </a:r>
            <a:r>
              <a:rPr kumimoji="1" lang="en-US" altLang="zh-CN" sz="2000">
                <a:latin typeface="Tahoma" pitchFamily="34" charset="0"/>
              </a:rPr>
              <a:t>21.4</a:t>
            </a:r>
            <a:r>
              <a:rPr kumimoji="1" lang="zh-CN" altLang="en-US" sz="2000">
                <a:latin typeface="Tahoma" pitchFamily="34" charset="0"/>
              </a:rPr>
              <a:t>毫米。已知该批零件长度的标准差为</a:t>
            </a:r>
            <a:r>
              <a:rPr kumimoji="1" lang="en-US" altLang="zh-CN" sz="2000">
                <a:latin typeface="Tahoma" pitchFamily="34" charset="0"/>
              </a:rPr>
              <a:t>0.15</a:t>
            </a:r>
            <a:r>
              <a:rPr kumimoji="1" lang="zh-CN" altLang="en-US" sz="2000">
                <a:latin typeface="Tahoma" pitchFamily="34" charset="0"/>
              </a:rPr>
              <a:t>毫米，试以</a:t>
            </a:r>
            <a:r>
              <a:rPr kumimoji="1" lang="en-US" altLang="zh-CN" sz="2000">
                <a:latin typeface="Tahoma" pitchFamily="34" charset="0"/>
              </a:rPr>
              <a:t>95%</a:t>
            </a:r>
            <a:r>
              <a:rPr kumimoji="1" lang="zh-CN" altLang="en-US" sz="2000">
                <a:latin typeface="Tahoma" pitchFamily="34" charset="0"/>
              </a:rPr>
              <a:t>的把握程度，估计该批零件平均长度的存在区间。</a:t>
            </a:r>
          </a:p>
        </p:txBody>
      </p:sp>
      <p:graphicFrame>
        <p:nvGraphicFramePr>
          <p:cNvPr id="517123" name="Object 3"/>
          <p:cNvGraphicFramePr>
            <a:graphicFrameLocks noChangeAspect="1"/>
          </p:cNvGraphicFramePr>
          <p:nvPr/>
        </p:nvGraphicFramePr>
        <p:xfrm>
          <a:off x="1330325" y="2276475"/>
          <a:ext cx="1371600" cy="300038"/>
        </p:xfrm>
        <a:graphic>
          <a:graphicData uri="http://schemas.openxmlformats.org/presentationml/2006/ole">
            <mc:AlternateContent xmlns:mc="http://schemas.openxmlformats.org/markup-compatibility/2006">
              <mc:Choice xmlns:v="urn:schemas-microsoft-com:vml" Requires="v">
                <p:oleObj spid="_x0000_s28729" name="Equation" r:id="rId3" imgW="876240" imgH="228600" progId="Equation.3">
                  <p:embed/>
                </p:oleObj>
              </mc:Choice>
              <mc:Fallback>
                <p:oleObj name="Equation" r:id="rId3" imgW="8762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0325" y="2276475"/>
                        <a:ext cx="1371600" cy="300038"/>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4" name="Object 4"/>
          <p:cNvGraphicFramePr>
            <a:graphicFrameLocks noChangeAspect="1"/>
          </p:cNvGraphicFramePr>
          <p:nvPr/>
        </p:nvGraphicFramePr>
        <p:xfrm>
          <a:off x="5218113" y="2276475"/>
          <a:ext cx="1298575" cy="244475"/>
        </p:xfrm>
        <a:graphic>
          <a:graphicData uri="http://schemas.openxmlformats.org/presentationml/2006/ole">
            <mc:AlternateContent xmlns:mc="http://schemas.openxmlformats.org/markup-compatibility/2006">
              <mc:Choice xmlns:v="urn:schemas-microsoft-com:vml" Requires="v">
                <p:oleObj spid="_x0000_s28730" name="Equation" r:id="rId5" imgW="749160" imgH="177480" progId="Equation.3">
                  <p:embed/>
                </p:oleObj>
              </mc:Choice>
              <mc:Fallback>
                <p:oleObj name="Equation" r:id="rId5" imgW="749160" imgH="177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18113" y="2276475"/>
                        <a:ext cx="1298575" cy="24447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5" name="Object 5"/>
          <p:cNvGraphicFramePr>
            <a:graphicFrameLocks noChangeAspect="1"/>
          </p:cNvGraphicFramePr>
          <p:nvPr/>
        </p:nvGraphicFramePr>
        <p:xfrm>
          <a:off x="6731000" y="2132013"/>
          <a:ext cx="923925" cy="401637"/>
        </p:xfrm>
        <a:graphic>
          <a:graphicData uri="http://schemas.openxmlformats.org/presentationml/2006/ole">
            <mc:AlternateContent xmlns:mc="http://schemas.openxmlformats.org/markup-compatibility/2006">
              <mc:Choice xmlns:v="urn:schemas-microsoft-com:vml" Requires="v">
                <p:oleObj spid="_x0000_s28731" name="Equation" r:id="rId7" imgW="571320" imgH="279360" progId="Equation.3">
                  <p:embed/>
                </p:oleObj>
              </mc:Choice>
              <mc:Fallback>
                <p:oleObj name="Equation" r:id="rId7" imgW="571320" imgH="27936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31000" y="2132013"/>
                        <a:ext cx="923925" cy="401637"/>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6" name="Object 6"/>
          <p:cNvGraphicFramePr>
            <a:graphicFrameLocks noChangeAspect="1"/>
          </p:cNvGraphicFramePr>
          <p:nvPr/>
        </p:nvGraphicFramePr>
        <p:xfrm>
          <a:off x="2987675" y="2276475"/>
          <a:ext cx="727075" cy="257175"/>
        </p:xfrm>
        <a:graphic>
          <a:graphicData uri="http://schemas.openxmlformats.org/presentationml/2006/ole">
            <mc:AlternateContent xmlns:mc="http://schemas.openxmlformats.org/markup-compatibility/2006">
              <mc:Choice xmlns:v="urn:schemas-microsoft-com:vml" Requires="v">
                <p:oleObj spid="_x0000_s28732" name="Equation" r:id="rId9" imgW="355320" imgH="177480" progId="Equation.3">
                  <p:embed/>
                </p:oleObj>
              </mc:Choice>
              <mc:Fallback>
                <p:oleObj name="Equation" r:id="rId9" imgW="35532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987675" y="2276475"/>
                        <a:ext cx="727075" cy="25717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7" name="Object 7"/>
          <p:cNvGraphicFramePr>
            <a:graphicFrameLocks noChangeAspect="1"/>
          </p:cNvGraphicFramePr>
          <p:nvPr/>
        </p:nvGraphicFramePr>
        <p:xfrm>
          <a:off x="1474788" y="2924175"/>
          <a:ext cx="1042987" cy="263525"/>
        </p:xfrm>
        <a:graphic>
          <a:graphicData uri="http://schemas.openxmlformats.org/presentationml/2006/ole">
            <mc:AlternateContent xmlns:mc="http://schemas.openxmlformats.org/markup-compatibility/2006">
              <mc:Choice xmlns:v="urn:schemas-microsoft-com:vml" Requires="v">
                <p:oleObj spid="_x0000_s28733" name="Equation" r:id="rId11" imgW="558720" imgH="177480" progId="Equation.3">
                  <p:embed/>
                </p:oleObj>
              </mc:Choice>
              <mc:Fallback>
                <p:oleObj name="Equation" r:id="rId11" imgW="558720" imgH="177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74788" y="2924175"/>
                        <a:ext cx="1042987" cy="26352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8" name="Object 8"/>
          <p:cNvGraphicFramePr>
            <a:graphicFrameLocks noChangeAspect="1"/>
          </p:cNvGraphicFramePr>
          <p:nvPr/>
        </p:nvGraphicFramePr>
        <p:xfrm>
          <a:off x="2843213" y="2779713"/>
          <a:ext cx="1233487" cy="584200"/>
        </p:xfrm>
        <a:graphic>
          <a:graphicData uri="http://schemas.openxmlformats.org/presentationml/2006/ole">
            <mc:AlternateContent xmlns:mc="http://schemas.openxmlformats.org/markup-compatibility/2006">
              <mc:Choice xmlns:v="urn:schemas-microsoft-com:vml" Requires="v">
                <p:oleObj spid="_x0000_s28734" name="Equation" r:id="rId13" imgW="660240" imgH="393480" progId="Equation.3">
                  <p:embed/>
                </p:oleObj>
              </mc:Choice>
              <mc:Fallback>
                <p:oleObj name="Equation" r:id="rId13" imgW="660240" imgH="39348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43213" y="2779713"/>
                        <a:ext cx="1233487" cy="584200"/>
                      </a:xfrm>
                      <a:prstGeom prst="rect">
                        <a:avLst/>
                      </a:prstGeom>
                      <a:solidFill>
                        <a:srgbClr val="FFFFFF">
                          <a:alpha val="0"/>
                        </a:srgbClr>
                      </a:solidFill>
                      <a:ln w="9525" algn="ctr">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29" name="Object 9"/>
          <p:cNvGraphicFramePr>
            <a:graphicFrameLocks noChangeAspect="1"/>
          </p:cNvGraphicFramePr>
          <p:nvPr/>
        </p:nvGraphicFramePr>
        <p:xfrm>
          <a:off x="4210050" y="2851150"/>
          <a:ext cx="1279525" cy="431800"/>
        </p:xfrm>
        <a:graphic>
          <a:graphicData uri="http://schemas.openxmlformats.org/presentationml/2006/ole">
            <mc:AlternateContent xmlns:mc="http://schemas.openxmlformats.org/markup-compatibility/2006">
              <mc:Choice xmlns:v="urn:schemas-microsoft-com:vml" Requires="v">
                <p:oleObj spid="_x0000_s28735" name="Equation" r:id="rId15" imgW="685800" imgH="291960" progId="Equation.3">
                  <p:embed/>
                </p:oleObj>
              </mc:Choice>
              <mc:Fallback>
                <p:oleObj name="Equation" r:id="rId15" imgW="685800" imgH="29196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10050" y="2851150"/>
                        <a:ext cx="1279525" cy="4318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30" name="Object 10"/>
          <p:cNvGraphicFramePr>
            <a:graphicFrameLocks noChangeAspect="1"/>
          </p:cNvGraphicFramePr>
          <p:nvPr/>
        </p:nvGraphicFramePr>
        <p:xfrm>
          <a:off x="1978025" y="3643313"/>
          <a:ext cx="3341688" cy="633412"/>
        </p:xfrm>
        <a:graphic>
          <a:graphicData uri="http://schemas.openxmlformats.org/presentationml/2006/ole">
            <mc:AlternateContent xmlns:mc="http://schemas.openxmlformats.org/markup-compatibility/2006">
              <mc:Choice xmlns:v="urn:schemas-microsoft-com:vml" Requires="v">
                <p:oleObj spid="_x0000_s28736" name="Equation" r:id="rId17" imgW="1638000" imgH="457200" progId="Equation.3">
                  <p:embed/>
                </p:oleObj>
              </mc:Choice>
              <mc:Fallback>
                <p:oleObj name="Equation" r:id="rId17" imgW="1638000" imgH="457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78025" y="3643313"/>
                        <a:ext cx="3341688" cy="633412"/>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31" name="Object 11"/>
          <p:cNvGraphicFramePr>
            <a:graphicFrameLocks noChangeAspect="1"/>
          </p:cNvGraphicFramePr>
          <p:nvPr/>
        </p:nvGraphicFramePr>
        <p:xfrm>
          <a:off x="1835150" y="4651375"/>
          <a:ext cx="3802063" cy="633413"/>
        </p:xfrm>
        <a:graphic>
          <a:graphicData uri="http://schemas.openxmlformats.org/presentationml/2006/ole">
            <mc:AlternateContent xmlns:mc="http://schemas.openxmlformats.org/markup-compatibility/2006">
              <mc:Choice xmlns:v="urn:schemas-microsoft-com:vml" Requires="v">
                <p:oleObj spid="_x0000_s28737" name="Equation" r:id="rId19" imgW="2158920" imgH="457200" progId="Equation.3">
                  <p:embed/>
                </p:oleObj>
              </mc:Choice>
              <mc:Fallback>
                <p:oleObj name="Equation" r:id="rId19" imgW="2158920" imgH="45720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835150" y="4651375"/>
                        <a:ext cx="3802063" cy="63341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32" name="Object 12"/>
          <p:cNvGraphicFramePr>
            <a:graphicFrameLocks noChangeAspect="1"/>
          </p:cNvGraphicFramePr>
          <p:nvPr/>
        </p:nvGraphicFramePr>
        <p:xfrm>
          <a:off x="2843213" y="5659438"/>
          <a:ext cx="1800225" cy="301625"/>
        </p:xfrm>
        <a:graphic>
          <a:graphicData uri="http://schemas.openxmlformats.org/presentationml/2006/ole">
            <mc:AlternateContent xmlns:mc="http://schemas.openxmlformats.org/markup-compatibility/2006">
              <mc:Choice xmlns:v="urn:schemas-microsoft-com:vml" Requires="v">
                <p:oleObj spid="_x0000_s28738" name="公式" r:id="rId21" imgW="1015920" imgH="215640" progId="Equation.3">
                  <p:embed/>
                </p:oleObj>
              </mc:Choice>
              <mc:Fallback>
                <p:oleObj name="公式" r:id="rId21" imgW="1015920" imgH="21564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843213" y="5659438"/>
                        <a:ext cx="1800225" cy="30162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7133" name="Object 13"/>
          <p:cNvGraphicFramePr>
            <a:graphicFrameLocks noChangeAspect="1"/>
          </p:cNvGraphicFramePr>
          <p:nvPr/>
        </p:nvGraphicFramePr>
        <p:xfrm>
          <a:off x="4067175" y="2276475"/>
          <a:ext cx="811213" cy="257175"/>
        </p:xfrm>
        <a:graphic>
          <a:graphicData uri="http://schemas.openxmlformats.org/presentationml/2006/ole">
            <mc:AlternateContent xmlns:mc="http://schemas.openxmlformats.org/markup-compatibility/2006">
              <mc:Choice xmlns:v="urn:schemas-microsoft-com:vml" Requires="v">
                <p:oleObj spid="_x0000_s28739" name="Equation" r:id="rId23" imgW="571320" imgH="177480" progId="Equation.3">
                  <p:embed/>
                </p:oleObj>
              </mc:Choice>
              <mc:Fallback>
                <p:oleObj name="Equation" r:id="rId23" imgW="571320" imgH="177480" progId="Equation.3">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067175" y="2276475"/>
                        <a:ext cx="811213" cy="25717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582891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712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712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1712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1713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1712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1712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1712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171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7129"/>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nodeType="clickEffect">
                                  <p:stCondLst>
                                    <p:cond delay="0"/>
                                  </p:stCondLst>
                                  <p:childTnLst>
                                    <p:set>
                                      <p:cBhvr>
                                        <p:cTn id="38" dur="1" fill="hold">
                                          <p:stCondLst>
                                            <p:cond delay="0"/>
                                          </p:stCondLst>
                                        </p:cTn>
                                        <p:tgtEl>
                                          <p:spTgt spid="517130"/>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49" presetClass="entr" presetSubtype="0" decel="100000" fill="hold" nodeType="clickEffect">
                                  <p:stCondLst>
                                    <p:cond delay="0"/>
                                  </p:stCondLst>
                                  <p:childTnLst>
                                    <p:set>
                                      <p:cBhvr>
                                        <p:cTn id="42" dur="1" fill="hold">
                                          <p:stCondLst>
                                            <p:cond delay="0"/>
                                          </p:stCondLst>
                                        </p:cTn>
                                        <p:tgtEl>
                                          <p:spTgt spid="517131"/>
                                        </p:tgtEl>
                                        <p:attrNameLst>
                                          <p:attrName>style.visibility</p:attrName>
                                        </p:attrNameLst>
                                      </p:cBhvr>
                                      <p:to>
                                        <p:strVal val="visible"/>
                                      </p:to>
                                    </p:set>
                                    <p:anim calcmode="lin" valueType="num">
                                      <p:cBhvr>
                                        <p:cTn id="43" dur="500" fill="hold"/>
                                        <p:tgtEl>
                                          <p:spTgt spid="517131"/>
                                        </p:tgtEl>
                                        <p:attrNameLst>
                                          <p:attrName>ppt_w</p:attrName>
                                        </p:attrNameLst>
                                      </p:cBhvr>
                                      <p:tavLst>
                                        <p:tav tm="0">
                                          <p:val>
                                            <p:fltVal val="0"/>
                                          </p:val>
                                        </p:tav>
                                        <p:tav tm="100000">
                                          <p:val>
                                            <p:strVal val="#ppt_w"/>
                                          </p:val>
                                        </p:tav>
                                      </p:tavLst>
                                    </p:anim>
                                    <p:anim calcmode="lin" valueType="num">
                                      <p:cBhvr>
                                        <p:cTn id="44" dur="500" fill="hold"/>
                                        <p:tgtEl>
                                          <p:spTgt spid="517131"/>
                                        </p:tgtEl>
                                        <p:attrNameLst>
                                          <p:attrName>ppt_h</p:attrName>
                                        </p:attrNameLst>
                                      </p:cBhvr>
                                      <p:tavLst>
                                        <p:tav tm="0">
                                          <p:val>
                                            <p:fltVal val="0"/>
                                          </p:val>
                                        </p:tav>
                                        <p:tav tm="100000">
                                          <p:val>
                                            <p:strVal val="#ppt_h"/>
                                          </p:val>
                                        </p:tav>
                                      </p:tavLst>
                                    </p:anim>
                                    <p:anim calcmode="lin" valueType="num">
                                      <p:cBhvr>
                                        <p:cTn id="45" dur="500" fill="hold"/>
                                        <p:tgtEl>
                                          <p:spTgt spid="517131"/>
                                        </p:tgtEl>
                                        <p:attrNameLst>
                                          <p:attrName>style.rotation</p:attrName>
                                        </p:attrNameLst>
                                      </p:cBhvr>
                                      <p:tavLst>
                                        <p:tav tm="0">
                                          <p:val>
                                            <p:fltVal val="360"/>
                                          </p:val>
                                        </p:tav>
                                        <p:tav tm="100000">
                                          <p:val>
                                            <p:fltVal val="0"/>
                                          </p:val>
                                        </p:tav>
                                      </p:tavLst>
                                    </p:anim>
                                    <p:animEffect transition="in" filter="fade">
                                      <p:cBhvr>
                                        <p:cTn id="46" dur="500"/>
                                        <p:tgtEl>
                                          <p:spTgt spid="517131"/>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5" presetClass="entr" presetSubtype="10" fill="hold" nodeType="clickEffect">
                                  <p:stCondLst>
                                    <p:cond delay="0"/>
                                  </p:stCondLst>
                                  <p:childTnLst>
                                    <p:set>
                                      <p:cBhvr>
                                        <p:cTn id="50" dur="1" fill="hold">
                                          <p:stCondLst>
                                            <p:cond delay="0"/>
                                          </p:stCondLst>
                                        </p:cTn>
                                        <p:tgtEl>
                                          <p:spTgt spid="517132"/>
                                        </p:tgtEl>
                                        <p:attrNameLst>
                                          <p:attrName>style.visibility</p:attrName>
                                        </p:attrNameLst>
                                      </p:cBhvr>
                                      <p:to>
                                        <p:strVal val="visible"/>
                                      </p:to>
                                    </p:set>
                                    <p:animEffect transition="in" filter="checkerboard(across)">
                                      <p:cBhvr>
                                        <p:cTn id="51" dur="500"/>
                                        <p:tgtEl>
                                          <p:spTgt spid="517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7122"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Text Box 2"/>
          <p:cNvSpPr txBox="1">
            <a:spLocks noChangeArrowheads="1"/>
          </p:cNvSpPr>
          <p:nvPr/>
        </p:nvSpPr>
        <p:spPr bwMode="auto">
          <a:xfrm>
            <a:off x="468313" y="404813"/>
            <a:ext cx="8137525" cy="146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2000">
                <a:latin typeface="Tahoma" pitchFamily="34" charset="0"/>
              </a:rPr>
              <a:t>例题：      某大学从该校学生中随机抽取</a:t>
            </a:r>
            <a:r>
              <a:rPr kumimoji="1" lang="en-US" altLang="zh-CN" sz="2000">
                <a:latin typeface="Tahoma" pitchFamily="34" charset="0"/>
              </a:rPr>
              <a:t>100</a:t>
            </a:r>
            <a:r>
              <a:rPr kumimoji="1" lang="zh-CN" altLang="en-US" sz="2000">
                <a:latin typeface="Tahoma" pitchFamily="34" charset="0"/>
              </a:rPr>
              <a:t>人，调查到他们平均每天参加体育锻炼为</a:t>
            </a:r>
            <a:r>
              <a:rPr kumimoji="1" lang="en-US" altLang="zh-CN" sz="2000">
                <a:latin typeface="Tahoma" pitchFamily="34" charset="0"/>
              </a:rPr>
              <a:t>26</a:t>
            </a:r>
            <a:r>
              <a:rPr kumimoji="1" lang="zh-CN" altLang="en-US" sz="2000">
                <a:latin typeface="Tahoma" pitchFamily="34" charset="0"/>
              </a:rPr>
              <a:t>分钟。试以</a:t>
            </a:r>
            <a:r>
              <a:rPr kumimoji="1" lang="en-US" altLang="zh-CN" sz="2000">
                <a:latin typeface="Tahoma" pitchFamily="34" charset="0"/>
              </a:rPr>
              <a:t>95%</a:t>
            </a:r>
            <a:r>
              <a:rPr kumimoji="1" lang="zh-CN" altLang="en-US" sz="2000">
                <a:latin typeface="Tahoma" pitchFamily="34" charset="0"/>
              </a:rPr>
              <a:t>的置信水平估计该大学全体学生平均每天参加体育锻炼的时间（已知总体方差为</a:t>
            </a:r>
            <a:r>
              <a:rPr kumimoji="1" lang="en-US" altLang="zh-CN" sz="2000">
                <a:latin typeface="Tahoma" pitchFamily="34" charset="0"/>
              </a:rPr>
              <a:t>36</a:t>
            </a:r>
            <a:r>
              <a:rPr kumimoji="1" lang="zh-CN" altLang="en-US" sz="2000">
                <a:latin typeface="Tahoma" pitchFamily="34" charset="0"/>
              </a:rPr>
              <a:t>）。</a:t>
            </a:r>
          </a:p>
        </p:txBody>
      </p:sp>
      <p:graphicFrame>
        <p:nvGraphicFramePr>
          <p:cNvPr id="518147" name="Object 3"/>
          <p:cNvGraphicFramePr>
            <a:graphicFrameLocks noChangeAspect="1"/>
          </p:cNvGraphicFramePr>
          <p:nvPr/>
        </p:nvGraphicFramePr>
        <p:xfrm>
          <a:off x="5653088" y="2133600"/>
          <a:ext cx="1201737" cy="227013"/>
        </p:xfrm>
        <a:graphic>
          <a:graphicData uri="http://schemas.openxmlformats.org/presentationml/2006/ole">
            <mc:AlternateContent xmlns:mc="http://schemas.openxmlformats.org/markup-compatibility/2006">
              <mc:Choice xmlns:v="urn:schemas-microsoft-com:vml" Requires="v">
                <p:oleObj spid="_x0000_s29748" name="Equation" r:id="rId3" imgW="749160" imgH="177480" progId="Equation.3">
                  <p:embed/>
                </p:oleObj>
              </mc:Choice>
              <mc:Fallback>
                <p:oleObj name="Equation" r:id="rId3" imgW="7491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3088" y="2133600"/>
                        <a:ext cx="1201737" cy="22701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48" name="Object 4"/>
          <p:cNvGraphicFramePr>
            <a:graphicFrameLocks noChangeAspect="1"/>
          </p:cNvGraphicFramePr>
          <p:nvPr/>
        </p:nvGraphicFramePr>
        <p:xfrm>
          <a:off x="2771775" y="1989138"/>
          <a:ext cx="738188" cy="400050"/>
        </p:xfrm>
        <a:graphic>
          <a:graphicData uri="http://schemas.openxmlformats.org/presentationml/2006/ole">
            <mc:AlternateContent xmlns:mc="http://schemas.openxmlformats.org/markup-compatibility/2006">
              <mc:Choice xmlns:v="urn:schemas-microsoft-com:vml" Requires="v">
                <p:oleObj spid="_x0000_s29749" name="Equation" r:id="rId5" imgW="457200" imgH="279360" progId="Equation.3">
                  <p:embed/>
                </p:oleObj>
              </mc:Choice>
              <mc:Fallback>
                <p:oleObj name="Equation" r:id="rId5" imgW="457200" imgH="27936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775" y="1989138"/>
                        <a:ext cx="738188" cy="4000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49" name="Object 5"/>
          <p:cNvGraphicFramePr>
            <a:graphicFrameLocks noChangeAspect="1"/>
          </p:cNvGraphicFramePr>
          <p:nvPr/>
        </p:nvGraphicFramePr>
        <p:xfrm>
          <a:off x="3863975" y="2133600"/>
          <a:ext cx="1463675" cy="254000"/>
        </p:xfrm>
        <a:graphic>
          <a:graphicData uri="http://schemas.openxmlformats.org/presentationml/2006/ole">
            <mc:AlternateContent xmlns:mc="http://schemas.openxmlformats.org/markup-compatibility/2006">
              <mc:Choice xmlns:v="urn:schemas-microsoft-com:vml" Requires="v">
                <p:oleObj spid="_x0000_s29750" name="公式" r:id="rId7" imgW="787320" imgH="177480" progId="Equation.3">
                  <p:embed/>
                </p:oleObj>
              </mc:Choice>
              <mc:Fallback>
                <p:oleObj name="公式" r:id="rId7" imgW="78732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63975" y="2133600"/>
                        <a:ext cx="1463675" cy="2540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0" name="Object 6"/>
          <p:cNvGraphicFramePr>
            <a:graphicFrameLocks noChangeAspect="1"/>
          </p:cNvGraphicFramePr>
          <p:nvPr/>
        </p:nvGraphicFramePr>
        <p:xfrm>
          <a:off x="1836738" y="2709863"/>
          <a:ext cx="1008062" cy="254000"/>
        </p:xfrm>
        <a:graphic>
          <a:graphicData uri="http://schemas.openxmlformats.org/presentationml/2006/ole">
            <mc:AlternateContent xmlns:mc="http://schemas.openxmlformats.org/markup-compatibility/2006">
              <mc:Choice xmlns:v="urn:schemas-microsoft-com:vml" Requires="v">
                <p:oleObj spid="_x0000_s29751" name="Equation" r:id="rId9" imgW="558720" imgH="177480" progId="Equation.3">
                  <p:embed/>
                </p:oleObj>
              </mc:Choice>
              <mc:Fallback>
                <p:oleObj name="Equation" r:id="rId9" imgW="558720" imgH="177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836738" y="2709863"/>
                        <a:ext cx="1008062" cy="2540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1" name="Object 7"/>
          <p:cNvGraphicFramePr>
            <a:graphicFrameLocks noChangeAspect="1"/>
          </p:cNvGraphicFramePr>
          <p:nvPr/>
        </p:nvGraphicFramePr>
        <p:xfrm>
          <a:off x="3708400" y="2565400"/>
          <a:ext cx="1233488" cy="584200"/>
        </p:xfrm>
        <a:graphic>
          <a:graphicData uri="http://schemas.openxmlformats.org/presentationml/2006/ole">
            <mc:AlternateContent xmlns:mc="http://schemas.openxmlformats.org/markup-compatibility/2006">
              <mc:Choice xmlns:v="urn:schemas-microsoft-com:vml" Requires="v">
                <p:oleObj spid="_x0000_s29752" name="Equation" r:id="rId11" imgW="660240" imgH="393480" progId="Equation.3">
                  <p:embed/>
                </p:oleObj>
              </mc:Choice>
              <mc:Fallback>
                <p:oleObj name="Equation" r:id="rId11" imgW="660240" imgH="393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08400" y="2565400"/>
                        <a:ext cx="1233488" cy="5842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2" name="Object 8"/>
          <p:cNvGraphicFramePr>
            <a:graphicFrameLocks noChangeAspect="1"/>
          </p:cNvGraphicFramePr>
          <p:nvPr/>
        </p:nvGraphicFramePr>
        <p:xfrm>
          <a:off x="5437188" y="2638425"/>
          <a:ext cx="1279525" cy="431800"/>
        </p:xfrm>
        <a:graphic>
          <a:graphicData uri="http://schemas.openxmlformats.org/presentationml/2006/ole">
            <mc:AlternateContent xmlns:mc="http://schemas.openxmlformats.org/markup-compatibility/2006">
              <mc:Choice xmlns:v="urn:schemas-microsoft-com:vml" Requires="v">
                <p:oleObj spid="_x0000_s29753" name="Equation" r:id="rId13" imgW="685800" imgH="291960" progId="Equation.3">
                  <p:embed/>
                </p:oleObj>
              </mc:Choice>
              <mc:Fallback>
                <p:oleObj name="Equation" r:id="rId13" imgW="685800" imgH="29196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37188" y="2638425"/>
                        <a:ext cx="1279525" cy="4318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3" name="Object 9"/>
          <p:cNvGraphicFramePr>
            <a:graphicFrameLocks noChangeAspect="1"/>
          </p:cNvGraphicFramePr>
          <p:nvPr/>
        </p:nvGraphicFramePr>
        <p:xfrm>
          <a:off x="2484438" y="3646488"/>
          <a:ext cx="3795712" cy="719137"/>
        </p:xfrm>
        <a:graphic>
          <a:graphicData uri="http://schemas.openxmlformats.org/presentationml/2006/ole">
            <mc:AlternateContent xmlns:mc="http://schemas.openxmlformats.org/markup-compatibility/2006">
              <mc:Choice xmlns:v="urn:schemas-microsoft-com:vml" Requires="v">
                <p:oleObj spid="_x0000_s29754" name="Equation" r:id="rId15" imgW="1638000" imgH="457200" progId="Equation.3">
                  <p:embed/>
                </p:oleObj>
              </mc:Choice>
              <mc:Fallback>
                <p:oleObj name="Equation" r:id="rId15" imgW="1638000" imgH="45720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84438" y="3646488"/>
                        <a:ext cx="3795712" cy="719137"/>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4" name="Object 10"/>
          <p:cNvGraphicFramePr>
            <a:graphicFrameLocks noChangeAspect="1"/>
          </p:cNvGraphicFramePr>
          <p:nvPr/>
        </p:nvGraphicFramePr>
        <p:xfrm>
          <a:off x="2628900" y="4725988"/>
          <a:ext cx="3519488" cy="615950"/>
        </p:xfrm>
        <a:graphic>
          <a:graphicData uri="http://schemas.openxmlformats.org/presentationml/2006/ole">
            <mc:AlternateContent xmlns:mc="http://schemas.openxmlformats.org/markup-compatibility/2006">
              <mc:Choice xmlns:v="urn:schemas-microsoft-com:vml" Requires="v">
                <p:oleObj spid="_x0000_s29755" name="Equation" r:id="rId17" imgW="2057400" imgH="457200" progId="Equation.3">
                  <p:embed/>
                </p:oleObj>
              </mc:Choice>
              <mc:Fallback>
                <p:oleObj name="Equation" r:id="rId17" imgW="2057400" imgH="457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28900" y="4725988"/>
                        <a:ext cx="3519488" cy="6159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5" name="Object 11"/>
          <p:cNvGraphicFramePr>
            <a:graphicFrameLocks noChangeAspect="1"/>
          </p:cNvGraphicFramePr>
          <p:nvPr/>
        </p:nvGraphicFramePr>
        <p:xfrm>
          <a:off x="3421063" y="5734050"/>
          <a:ext cx="1601787" cy="268288"/>
        </p:xfrm>
        <a:graphic>
          <a:graphicData uri="http://schemas.openxmlformats.org/presentationml/2006/ole">
            <mc:AlternateContent xmlns:mc="http://schemas.openxmlformats.org/markup-compatibility/2006">
              <mc:Choice xmlns:v="urn:schemas-microsoft-com:vml" Requires="v">
                <p:oleObj spid="_x0000_s29756" name="Equation" r:id="rId19" imgW="1015920" imgH="215640" progId="Equation.3">
                  <p:embed/>
                </p:oleObj>
              </mc:Choice>
              <mc:Fallback>
                <p:oleObj name="Equation" r:id="rId19" imgW="1015920" imgH="21564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421063" y="5734050"/>
                        <a:ext cx="1601787" cy="268288"/>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8156" name="Object 12"/>
          <p:cNvGraphicFramePr>
            <a:graphicFrameLocks noChangeAspect="1"/>
          </p:cNvGraphicFramePr>
          <p:nvPr/>
        </p:nvGraphicFramePr>
        <p:xfrm>
          <a:off x="1836738" y="2062163"/>
          <a:ext cx="722312" cy="288925"/>
        </p:xfrm>
        <a:graphic>
          <a:graphicData uri="http://schemas.openxmlformats.org/presentationml/2006/ole">
            <mc:AlternateContent xmlns:mc="http://schemas.openxmlformats.org/markup-compatibility/2006">
              <mc:Choice xmlns:v="urn:schemas-microsoft-com:vml" Requires="v">
                <p:oleObj spid="_x0000_s29757" name="Equation" r:id="rId21" imgW="520560" imgH="203040" progId="Equation.3">
                  <p:embed/>
                </p:oleObj>
              </mc:Choice>
              <mc:Fallback>
                <p:oleObj name="Equation" r:id="rId21" imgW="520560" imgH="203040" progId="Equation.3">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836738" y="2062163"/>
                        <a:ext cx="722312" cy="28892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905058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81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0" presetClass="entr" presetSubtype="0" fill="hold" nodeType="clickEffect">
                                  <p:stCondLst>
                                    <p:cond delay="0"/>
                                  </p:stCondLst>
                                  <p:childTnLst>
                                    <p:set>
                                      <p:cBhvr>
                                        <p:cTn id="10" dur="1" fill="hold">
                                          <p:stCondLst>
                                            <p:cond delay="0"/>
                                          </p:stCondLst>
                                        </p:cTn>
                                        <p:tgtEl>
                                          <p:spTgt spid="518147"/>
                                        </p:tgtEl>
                                        <p:attrNameLst>
                                          <p:attrName>style.visibility</p:attrName>
                                        </p:attrNameLst>
                                      </p:cBhvr>
                                      <p:to>
                                        <p:strVal val="visible"/>
                                      </p:to>
                                    </p:set>
                                    <p:animEffect transition="in" filter="wedge">
                                      <p:cBhvr>
                                        <p:cTn id="11" dur="2000"/>
                                        <p:tgtEl>
                                          <p:spTgt spid="518147"/>
                                        </p:tgtEl>
                                      </p:cBhvr>
                                    </p:animEffect>
                                  </p:childTnLst>
                                </p:cTn>
                              </p:par>
                              <p:par>
                                <p:cTn id="12" presetID="20" presetClass="entr" presetSubtype="0" fill="hold" nodeType="withEffect">
                                  <p:stCondLst>
                                    <p:cond delay="0"/>
                                  </p:stCondLst>
                                  <p:childTnLst>
                                    <p:set>
                                      <p:cBhvr>
                                        <p:cTn id="13" dur="1" fill="hold">
                                          <p:stCondLst>
                                            <p:cond delay="0"/>
                                          </p:stCondLst>
                                        </p:cTn>
                                        <p:tgtEl>
                                          <p:spTgt spid="518148"/>
                                        </p:tgtEl>
                                        <p:attrNameLst>
                                          <p:attrName>style.visibility</p:attrName>
                                        </p:attrNameLst>
                                      </p:cBhvr>
                                      <p:to>
                                        <p:strVal val="visible"/>
                                      </p:to>
                                    </p:set>
                                    <p:animEffect transition="in" filter="wedge">
                                      <p:cBhvr>
                                        <p:cTn id="14" dur="2000"/>
                                        <p:tgtEl>
                                          <p:spTgt spid="518148"/>
                                        </p:tgtEl>
                                      </p:cBhvr>
                                    </p:animEffect>
                                  </p:childTnLst>
                                </p:cTn>
                              </p:par>
                              <p:par>
                                <p:cTn id="15" presetID="20" presetClass="entr" presetSubtype="0" fill="hold" nodeType="withEffect">
                                  <p:stCondLst>
                                    <p:cond delay="0"/>
                                  </p:stCondLst>
                                  <p:childTnLst>
                                    <p:set>
                                      <p:cBhvr>
                                        <p:cTn id="16" dur="1" fill="hold">
                                          <p:stCondLst>
                                            <p:cond delay="0"/>
                                          </p:stCondLst>
                                        </p:cTn>
                                        <p:tgtEl>
                                          <p:spTgt spid="518149"/>
                                        </p:tgtEl>
                                        <p:attrNameLst>
                                          <p:attrName>style.visibility</p:attrName>
                                        </p:attrNameLst>
                                      </p:cBhvr>
                                      <p:to>
                                        <p:strVal val="visible"/>
                                      </p:to>
                                    </p:set>
                                    <p:animEffect transition="in" filter="wedge">
                                      <p:cBhvr>
                                        <p:cTn id="17" dur="2000"/>
                                        <p:tgtEl>
                                          <p:spTgt spid="518149"/>
                                        </p:tgtEl>
                                      </p:cBhvr>
                                    </p:animEffect>
                                  </p:childTnLst>
                                </p:cTn>
                              </p:par>
                              <p:par>
                                <p:cTn id="18" presetID="20" presetClass="entr" presetSubtype="0" fill="hold" nodeType="withEffect">
                                  <p:stCondLst>
                                    <p:cond delay="0"/>
                                  </p:stCondLst>
                                  <p:childTnLst>
                                    <p:set>
                                      <p:cBhvr>
                                        <p:cTn id="19" dur="1" fill="hold">
                                          <p:stCondLst>
                                            <p:cond delay="0"/>
                                          </p:stCondLst>
                                        </p:cTn>
                                        <p:tgtEl>
                                          <p:spTgt spid="518150"/>
                                        </p:tgtEl>
                                        <p:attrNameLst>
                                          <p:attrName>style.visibility</p:attrName>
                                        </p:attrNameLst>
                                      </p:cBhvr>
                                      <p:to>
                                        <p:strVal val="visible"/>
                                      </p:to>
                                    </p:set>
                                    <p:animEffect transition="in" filter="wedge">
                                      <p:cBhvr>
                                        <p:cTn id="20" dur="2000"/>
                                        <p:tgtEl>
                                          <p:spTgt spid="518150"/>
                                        </p:tgtEl>
                                      </p:cBhvr>
                                    </p:animEffect>
                                  </p:childTnLst>
                                </p:cTn>
                              </p:par>
                              <p:par>
                                <p:cTn id="21" presetID="20" presetClass="entr" presetSubtype="0" fill="hold" nodeType="withEffect">
                                  <p:stCondLst>
                                    <p:cond delay="0"/>
                                  </p:stCondLst>
                                  <p:childTnLst>
                                    <p:set>
                                      <p:cBhvr>
                                        <p:cTn id="22" dur="1" fill="hold">
                                          <p:stCondLst>
                                            <p:cond delay="0"/>
                                          </p:stCondLst>
                                        </p:cTn>
                                        <p:tgtEl>
                                          <p:spTgt spid="518151"/>
                                        </p:tgtEl>
                                        <p:attrNameLst>
                                          <p:attrName>style.visibility</p:attrName>
                                        </p:attrNameLst>
                                      </p:cBhvr>
                                      <p:to>
                                        <p:strVal val="visible"/>
                                      </p:to>
                                    </p:set>
                                    <p:animEffect transition="in" filter="wedge">
                                      <p:cBhvr>
                                        <p:cTn id="23" dur="2000"/>
                                        <p:tgtEl>
                                          <p:spTgt spid="518151"/>
                                        </p:tgtEl>
                                      </p:cBhvr>
                                    </p:animEffect>
                                  </p:childTnLst>
                                </p:cTn>
                              </p:par>
                              <p:par>
                                <p:cTn id="24" presetID="20" presetClass="entr" presetSubtype="0" fill="hold" nodeType="withEffect">
                                  <p:stCondLst>
                                    <p:cond delay="0"/>
                                  </p:stCondLst>
                                  <p:childTnLst>
                                    <p:set>
                                      <p:cBhvr>
                                        <p:cTn id="25" dur="1" fill="hold">
                                          <p:stCondLst>
                                            <p:cond delay="0"/>
                                          </p:stCondLst>
                                        </p:cTn>
                                        <p:tgtEl>
                                          <p:spTgt spid="518152"/>
                                        </p:tgtEl>
                                        <p:attrNameLst>
                                          <p:attrName>style.visibility</p:attrName>
                                        </p:attrNameLst>
                                      </p:cBhvr>
                                      <p:to>
                                        <p:strVal val="visible"/>
                                      </p:to>
                                    </p:set>
                                    <p:animEffect transition="in" filter="wedge">
                                      <p:cBhvr>
                                        <p:cTn id="26" dur="2000"/>
                                        <p:tgtEl>
                                          <p:spTgt spid="518152"/>
                                        </p:tgtEl>
                                      </p:cBhvr>
                                    </p:animEffect>
                                  </p:childTnLst>
                                </p:cTn>
                              </p:par>
                              <p:par>
                                <p:cTn id="27" presetID="20" presetClass="entr" presetSubtype="0" fill="hold" nodeType="withEffect">
                                  <p:stCondLst>
                                    <p:cond delay="0"/>
                                  </p:stCondLst>
                                  <p:childTnLst>
                                    <p:set>
                                      <p:cBhvr>
                                        <p:cTn id="28" dur="1" fill="hold">
                                          <p:stCondLst>
                                            <p:cond delay="0"/>
                                          </p:stCondLst>
                                        </p:cTn>
                                        <p:tgtEl>
                                          <p:spTgt spid="518156"/>
                                        </p:tgtEl>
                                        <p:attrNameLst>
                                          <p:attrName>style.visibility</p:attrName>
                                        </p:attrNameLst>
                                      </p:cBhvr>
                                      <p:to>
                                        <p:strVal val="visible"/>
                                      </p:to>
                                    </p:set>
                                    <p:animEffect transition="in" filter="wedge">
                                      <p:cBhvr>
                                        <p:cTn id="29" dur="2000"/>
                                        <p:tgtEl>
                                          <p:spTgt spid="51815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9" presetClass="entr" presetSubtype="0" fill="hold" nodeType="clickEffect">
                                  <p:stCondLst>
                                    <p:cond delay="0"/>
                                  </p:stCondLst>
                                  <p:childTnLst>
                                    <p:set>
                                      <p:cBhvr>
                                        <p:cTn id="33" dur="1" fill="hold">
                                          <p:stCondLst>
                                            <p:cond delay="0"/>
                                          </p:stCondLst>
                                        </p:cTn>
                                        <p:tgtEl>
                                          <p:spTgt spid="518153"/>
                                        </p:tgtEl>
                                        <p:attrNameLst>
                                          <p:attrName>style.visibility</p:attrName>
                                        </p:attrNameLst>
                                      </p:cBhvr>
                                      <p:to>
                                        <p:strVal val="visible"/>
                                      </p:to>
                                    </p:set>
                                    <p:animEffect transition="in" filter="dissolve">
                                      <p:cBhvr>
                                        <p:cTn id="34" dur="500"/>
                                        <p:tgtEl>
                                          <p:spTgt spid="518153"/>
                                        </p:tgtEl>
                                      </p:cBhvr>
                                    </p:animEffect>
                                  </p:childTnLst>
                                </p:cTn>
                              </p:par>
                              <p:par>
                                <p:cTn id="35" presetID="9" presetClass="entr" presetSubtype="0" fill="hold" nodeType="withEffect">
                                  <p:stCondLst>
                                    <p:cond delay="0"/>
                                  </p:stCondLst>
                                  <p:childTnLst>
                                    <p:set>
                                      <p:cBhvr>
                                        <p:cTn id="36" dur="1" fill="hold">
                                          <p:stCondLst>
                                            <p:cond delay="0"/>
                                          </p:stCondLst>
                                        </p:cTn>
                                        <p:tgtEl>
                                          <p:spTgt spid="518154"/>
                                        </p:tgtEl>
                                        <p:attrNameLst>
                                          <p:attrName>style.visibility</p:attrName>
                                        </p:attrNameLst>
                                      </p:cBhvr>
                                      <p:to>
                                        <p:strVal val="visible"/>
                                      </p:to>
                                    </p:set>
                                    <p:animEffect transition="in" filter="dissolve">
                                      <p:cBhvr>
                                        <p:cTn id="37" dur="500"/>
                                        <p:tgtEl>
                                          <p:spTgt spid="518154"/>
                                        </p:tgtEl>
                                      </p:cBhvr>
                                    </p:animEffect>
                                  </p:childTnLst>
                                </p:cTn>
                              </p:par>
                              <p:par>
                                <p:cTn id="38" presetID="9" presetClass="entr" presetSubtype="0" fill="hold" nodeType="withEffect">
                                  <p:stCondLst>
                                    <p:cond delay="0"/>
                                  </p:stCondLst>
                                  <p:childTnLst>
                                    <p:set>
                                      <p:cBhvr>
                                        <p:cTn id="39" dur="1" fill="hold">
                                          <p:stCondLst>
                                            <p:cond delay="0"/>
                                          </p:stCondLst>
                                        </p:cTn>
                                        <p:tgtEl>
                                          <p:spTgt spid="518155"/>
                                        </p:tgtEl>
                                        <p:attrNameLst>
                                          <p:attrName>style.visibility</p:attrName>
                                        </p:attrNameLst>
                                      </p:cBhvr>
                                      <p:to>
                                        <p:strVal val="visible"/>
                                      </p:to>
                                    </p:set>
                                    <p:animEffect transition="in" filter="dissolve">
                                      <p:cBhvr>
                                        <p:cTn id="40" dur="500"/>
                                        <p:tgtEl>
                                          <p:spTgt spid="518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8146"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Rot="1" noChangeArrowheads="1"/>
          </p:cNvSpPr>
          <p:nvPr>
            <p:ph type="title"/>
          </p:nvPr>
        </p:nvSpPr>
        <p:spPr/>
        <p:txBody>
          <a:bodyPr/>
          <a:lstStyle/>
          <a:p>
            <a:pPr algn="l"/>
            <a:r>
              <a:rPr lang="zh-CN" altLang="en-US" sz="2400"/>
              <a:t>例题：一家保险公司收集到</a:t>
            </a:r>
            <a:r>
              <a:rPr lang="en-US" altLang="zh-CN" sz="2400"/>
              <a:t>36</a:t>
            </a:r>
            <a:r>
              <a:rPr lang="zh-CN" altLang="en-US" sz="2400"/>
              <a:t>个投保人组成的随机样本，得到每个投保人的年龄如表：</a:t>
            </a:r>
          </a:p>
        </p:txBody>
      </p:sp>
      <p:graphicFrame>
        <p:nvGraphicFramePr>
          <p:cNvPr id="519171" name="Group 3"/>
          <p:cNvGraphicFramePr>
            <a:graphicFrameLocks noGrp="1"/>
          </p:cNvGraphicFramePr>
          <p:nvPr>
            <p:ph idx="1"/>
          </p:nvPr>
        </p:nvGraphicFramePr>
        <p:xfrm>
          <a:off x="1955800" y="1843088"/>
          <a:ext cx="5691188" cy="2908302"/>
        </p:xfrm>
        <a:graphic>
          <a:graphicData uri="http://schemas.openxmlformats.org/drawingml/2006/table">
            <a:tbl>
              <a:tblPr/>
              <a:tblGrid>
                <a:gridCol w="949325"/>
                <a:gridCol w="947738"/>
                <a:gridCol w="949325"/>
                <a:gridCol w="947737"/>
                <a:gridCol w="949325"/>
                <a:gridCol w="947738"/>
              </a:tblGrid>
              <a:tr h="484188">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23</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35</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39</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27</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36</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36</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46</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43</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33</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4188">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53</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45</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54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47</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24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4188">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28</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39</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36</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5775">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39</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49</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38</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48</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50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4188">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34</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39</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45</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48</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45</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32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19222" name="Text Box 54"/>
          <p:cNvSpPr txBox="1">
            <a:spLocks noChangeArrowheads="1"/>
          </p:cNvSpPr>
          <p:nvPr/>
        </p:nvSpPr>
        <p:spPr bwMode="auto">
          <a:xfrm>
            <a:off x="611188" y="5157788"/>
            <a:ext cx="6481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a:t>试建立投保人年龄的</a:t>
            </a:r>
            <a:r>
              <a:rPr lang="en-US" altLang="zh-CN" sz="2400"/>
              <a:t>90%</a:t>
            </a:r>
            <a:r>
              <a:rPr lang="zh-CN" altLang="en-US" sz="2400"/>
              <a:t>置信区间。</a:t>
            </a:r>
          </a:p>
        </p:txBody>
      </p:sp>
    </p:spTree>
    <p:extLst>
      <p:ext uri="{BB962C8B-B14F-4D97-AF65-F5344CB8AC3E}">
        <p14:creationId xmlns:p14="http://schemas.microsoft.com/office/powerpoint/2010/main" val="144329387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ChangeArrowheads="1"/>
          </p:cNvSpPr>
          <p:nvPr/>
        </p:nvSpPr>
        <p:spPr bwMode="auto">
          <a:xfrm>
            <a:off x="1042988" y="666750"/>
            <a:ext cx="50403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2000" b="1">
                <a:solidFill>
                  <a:srgbClr val="0000FF"/>
                </a:solidFill>
              </a:rPr>
              <a:t>（二）总体方差未知时总体均值的区间估计</a:t>
            </a:r>
          </a:p>
        </p:txBody>
      </p:sp>
      <p:sp>
        <p:nvSpPr>
          <p:cNvPr id="520195" name="Text Box 3"/>
          <p:cNvSpPr txBox="1">
            <a:spLocks noChangeArrowheads="1"/>
          </p:cNvSpPr>
          <p:nvPr/>
        </p:nvSpPr>
        <p:spPr bwMode="auto">
          <a:xfrm>
            <a:off x="755650" y="1557338"/>
            <a:ext cx="7488238" cy="1949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5000"/>
              </a:lnSpc>
              <a:spcBef>
                <a:spcPct val="50000"/>
              </a:spcBef>
            </a:pPr>
            <a:r>
              <a:rPr lang="zh-CN" altLang="en-US"/>
              <a:t>如果总体服从正态分布，则无论样本容量如何，样本均值的抽样分布都服从正态分布。这时，只要总体方差已知，即使在小样本的情况下，也可以建立总体均值的置信区间。但是，如果总体方差未知，而且是在小样本的情况下，则需要用样本方差替代总体方差，这时样本均值经过标准化以后的随机变量则服从自由度为（</a:t>
            </a:r>
            <a:r>
              <a:rPr lang="en-US" altLang="zh-CN"/>
              <a:t>n-1</a:t>
            </a:r>
            <a:r>
              <a:rPr lang="zh-CN" altLang="en-US"/>
              <a:t>）的</a:t>
            </a:r>
            <a:r>
              <a:rPr lang="en-US" altLang="zh-CN"/>
              <a:t>t</a:t>
            </a:r>
            <a:r>
              <a:rPr lang="zh-CN" altLang="en-US"/>
              <a:t>分布。</a:t>
            </a:r>
          </a:p>
        </p:txBody>
      </p:sp>
      <p:graphicFrame>
        <p:nvGraphicFramePr>
          <p:cNvPr id="520196" name="Object 4" descr="画布"/>
          <p:cNvGraphicFramePr>
            <a:graphicFrameLocks noGrp="1" noChangeAspect="1"/>
          </p:cNvGraphicFramePr>
          <p:nvPr>
            <p:ph/>
          </p:nvPr>
        </p:nvGraphicFramePr>
        <p:xfrm>
          <a:off x="3001963" y="3971925"/>
          <a:ext cx="3362325" cy="1516063"/>
        </p:xfrm>
        <a:graphic>
          <a:graphicData uri="http://schemas.openxmlformats.org/presentationml/2006/ole">
            <mc:AlternateContent xmlns:mc="http://schemas.openxmlformats.org/markup-compatibility/2006">
              <mc:Choice xmlns:v="urn:schemas-microsoft-com:vml" Requires="v">
                <p:oleObj spid="_x0000_s30727" name="Equation" r:id="rId3" imgW="1143000" imgH="533160" progId="Equation.3">
                  <p:embed/>
                </p:oleObj>
              </mc:Choice>
              <mc:Fallback>
                <p:oleObj name="Equation" r:id="rId3" imgW="1143000" imgH="53316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01963" y="3971925"/>
                        <a:ext cx="3362325" cy="1516063"/>
                      </a:xfrm>
                      <a:prstGeom prst="rect">
                        <a:avLst/>
                      </a:prstGeom>
                      <a:blipFill dpi="0" rotWithShape="1">
                        <a:blip r:embed="rId5">
                          <a:alphaModFix amt="0"/>
                        </a:blip>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4065293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20194"/>
                                        </p:tgtEl>
                                        <p:attrNameLst>
                                          <p:attrName>style.visibility</p:attrName>
                                        </p:attrNameLst>
                                      </p:cBhvr>
                                      <p:to>
                                        <p:strVal val="visible"/>
                                      </p:to>
                                    </p:set>
                                    <p:animEffect transition="in" filter="circle(in)">
                                      <p:cBhvr>
                                        <p:cTn id="7" dur="2000"/>
                                        <p:tgtEl>
                                          <p:spTgt spid="5201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20195"/>
                                        </p:tgtEl>
                                        <p:attrNameLst>
                                          <p:attrName>style.visibility</p:attrName>
                                        </p:attrNameLst>
                                      </p:cBhvr>
                                      <p:to>
                                        <p:strVal val="visible"/>
                                      </p:to>
                                    </p:set>
                                    <p:animEffect transition="in" filter="checkerboard(across)">
                                      <p:cBhvr>
                                        <p:cTn id="12" dur="500"/>
                                        <p:tgtEl>
                                          <p:spTgt spid="52019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9" presetClass="entr" presetSubtype="0" decel="100000" fill="hold" nodeType="clickEffect">
                                  <p:stCondLst>
                                    <p:cond delay="0"/>
                                  </p:stCondLst>
                                  <p:childTnLst>
                                    <p:set>
                                      <p:cBhvr>
                                        <p:cTn id="16" dur="1" fill="hold">
                                          <p:stCondLst>
                                            <p:cond delay="0"/>
                                          </p:stCondLst>
                                        </p:cTn>
                                        <p:tgtEl>
                                          <p:spTgt spid="520196"/>
                                        </p:tgtEl>
                                        <p:attrNameLst>
                                          <p:attrName>style.visibility</p:attrName>
                                        </p:attrNameLst>
                                      </p:cBhvr>
                                      <p:to>
                                        <p:strVal val="visible"/>
                                      </p:to>
                                    </p:set>
                                    <p:anim calcmode="lin" valueType="num">
                                      <p:cBhvr>
                                        <p:cTn id="17" dur="500" fill="hold"/>
                                        <p:tgtEl>
                                          <p:spTgt spid="520196"/>
                                        </p:tgtEl>
                                        <p:attrNameLst>
                                          <p:attrName>ppt_w</p:attrName>
                                        </p:attrNameLst>
                                      </p:cBhvr>
                                      <p:tavLst>
                                        <p:tav tm="0">
                                          <p:val>
                                            <p:fltVal val="0"/>
                                          </p:val>
                                        </p:tav>
                                        <p:tav tm="100000">
                                          <p:val>
                                            <p:strVal val="#ppt_w"/>
                                          </p:val>
                                        </p:tav>
                                      </p:tavLst>
                                    </p:anim>
                                    <p:anim calcmode="lin" valueType="num">
                                      <p:cBhvr>
                                        <p:cTn id="18" dur="500" fill="hold"/>
                                        <p:tgtEl>
                                          <p:spTgt spid="520196"/>
                                        </p:tgtEl>
                                        <p:attrNameLst>
                                          <p:attrName>ppt_h</p:attrName>
                                        </p:attrNameLst>
                                      </p:cBhvr>
                                      <p:tavLst>
                                        <p:tav tm="0">
                                          <p:val>
                                            <p:fltVal val="0"/>
                                          </p:val>
                                        </p:tav>
                                        <p:tav tm="100000">
                                          <p:val>
                                            <p:strVal val="#ppt_h"/>
                                          </p:val>
                                        </p:tav>
                                      </p:tavLst>
                                    </p:anim>
                                    <p:anim calcmode="lin" valueType="num">
                                      <p:cBhvr>
                                        <p:cTn id="19" dur="500" fill="hold"/>
                                        <p:tgtEl>
                                          <p:spTgt spid="520196"/>
                                        </p:tgtEl>
                                        <p:attrNameLst>
                                          <p:attrName>style.rotation</p:attrName>
                                        </p:attrNameLst>
                                      </p:cBhvr>
                                      <p:tavLst>
                                        <p:tav tm="0">
                                          <p:val>
                                            <p:fltVal val="360"/>
                                          </p:val>
                                        </p:tav>
                                        <p:tav tm="100000">
                                          <p:val>
                                            <p:fltVal val="0"/>
                                          </p:val>
                                        </p:tav>
                                      </p:tavLst>
                                    </p:anim>
                                    <p:animEffect transition="in" filter="fade">
                                      <p:cBhvr>
                                        <p:cTn id="20" dur="500"/>
                                        <p:tgtEl>
                                          <p:spTgt spid="520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4" grpId="0"/>
      <p:bldP spid="520195"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1218" name="Object 2" descr="画布"/>
          <p:cNvGraphicFramePr>
            <a:graphicFrameLocks noChangeAspect="1"/>
          </p:cNvGraphicFramePr>
          <p:nvPr/>
        </p:nvGraphicFramePr>
        <p:xfrm>
          <a:off x="684213" y="763588"/>
          <a:ext cx="1595437" cy="254000"/>
        </p:xfrm>
        <a:graphic>
          <a:graphicData uri="http://schemas.openxmlformats.org/presentationml/2006/ole">
            <mc:AlternateContent xmlns:mc="http://schemas.openxmlformats.org/markup-compatibility/2006">
              <mc:Choice xmlns:v="urn:schemas-microsoft-com:vml" Requires="v">
                <p:oleObj spid="_x0000_s31771" name="Equation" r:id="rId3" imgW="927000" imgH="228600" progId="Equation.3">
                  <p:embed/>
                </p:oleObj>
              </mc:Choice>
              <mc:Fallback>
                <p:oleObj name="Equation" r:id="rId3" imgW="92700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763588"/>
                        <a:ext cx="1595437" cy="254000"/>
                      </a:xfrm>
                      <a:prstGeom prst="rect">
                        <a:avLst/>
                      </a:prstGeom>
                      <a:blipFill dpi="0" rotWithShape="1">
                        <a:blip r:embed="rId5"/>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1219" name="Object 3" descr="画布"/>
          <p:cNvGraphicFramePr>
            <a:graphicFrameLocks noChangeAspect="1"/>
          </p:cNvGraphicFramePr>
          <p:nvPr/>
        </p:nvGraphicFramePr>
        <p:xfrm>
          <a:off x="5364163" y="1700213"/>
          <a:ext cx="2465387" cy="784225"/>
        </p:xfrm>
        <a:graphic>
          <a:graphicData uri="http://schemas.openxmlformats.org/presentationml/2006/ole">
            <mc:AlternateContent xmlns:mc="http://schemas.openxmlformats.org/markup-compatibility/2006">
              <mc:Choice xmlns:v="urn:schemas-microsoft-com:vml" Requires="v">
                <p:oleObj spid="_x0000_s31772" name="Equation" r:id="rId6" imgW="1143000" imgH="533160" progId="Equation.3">
                  <p:embed/>
                </p:oleObj>
              </mc:Choice>
              <mc:Fallback>
                <p:oleObj name="Equation" r:id="rId6" imgW="1143000" imgH="53316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163" y="1700213"/>
                        <a:ext cx="2465387" cy="784225"/>
                      </a:xfrm>
                      <a:prstGeom prst="rect">
                        <a:avLst/>
                      </a:prstGeom>
                      <a:blipFill dpi="0" rotWithShape="1">
                        <a:blip r:embed="rId5">
                          <a:alphaModFix amt="0"/>
                        </a:blip>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1220" name="Object 4" descr="画布"/>
          <p:cNvGraphicFramePr>
            <a:graphicFrameLocks noChangeAspect="1"/>
          </p:cNvGraphicFramePr>
          <p:nvPr/>
        </p:nvGraphicFramePr>
        <p:xfrm>
          <a:off x="3132138" y="620713"/>
          <a:ext cx="1574800" cy="558800"/>
        </p:xfrm>
        <a:graphic>
          <a:graphicData uri="http://schemas.openxmlformats.org/presentationml/2006/ole">
            <mc:AlternateContent xmlns:mc="http://schemas.openxmlformats.org/markup-compatibility/2006">
              <mc:Choice xmlns:v="urn:schemas-microsoft-com:vml" Requires="v">
                <p:oleObj spid="_x0000_s31773" name="Equation" r:id="rId8" imgW="927000" imgH="482400" progId="Equation.3">
                  <p:embed/>
                </p:oleObj>
              </mc:Choice>
              <mc:Fallback>
                <p:oleObj name="Equation" r:id="rId8" imgW="927000" imgH="4824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2138" y="620713"/>
                        <a:ext cx="1574800" cy="558800"/>
                      </a:xfrm>
                      <a:prstGeom prst="rect">
                        <a:avLst/>
                      </a:prstGeom>
                      <a:blipFill dpi="0" rotWithShape="1">
                        <a:blip r:embed="rId5"/>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1221" name="Object 5"/>
          <p:cNvGraphicFramePr>
            <a:graphicFrameLocks noChangeAspect="1"/>
          </p:cNvGraphicFramePr>
          <p:nvPr/>
        </p:nvGraphicFramePr>
        <p:xfrm>
          <a:off x="5435600" y="476250"/>
          <a:ext cx="2251075" cy="679450"/>
        </p:xfrm>
        <a:graphic>
          <a:graphicData uri="http://schemas.openxmlformats.org/presentationml/2006/ole">
            <mc:AlternateContent xmlns:mc="http://schemas.openxmlformats.org/markup-compatibility/2006">
              <mc:Choice xmlns:v="urn:schemas-microsoft-com:vml" Requires="v">
                <p:oleObj spid="_x0000_s31774" name="Equation" r:id="rId10" imgW="1206360" imgH="533160" progId="Equation.3">
                  <p:embed/>
                </p:oleObj>
              </mc:Choice>
              <mc:Fallback>
                <p:oleObj name="Equation" r:id="rId10" imgW="1206360" imgH="53316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35600" y="476250"/>
                        <a:ext cx="2251075" cy="6794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21222" name="Group 6"/>
          <p:cNvGrpSpPr>
            <a:grpSpLocks/>
          </p:cNvGrpSpPr>
          <p:nvPr/>
        </p:nvGrpSpPr>
        <p:grpSpPr bwMode="auto">
          <a:xfrm>
            <a:off x="3830638" y="3068638"/>
            <a:ext cx="5313362" cy="3533775"/>
            <a:chOff x="2413" y="1933"/>
            <a:chExt cx="3347" cy="2226"/>
          </a:xfrm>
        </p:grpSpPr>
        <p:sp>
          <p:nvSpPr>
            <p:cNvPr id="521223" name="Text Box 7"/>
            <p:cNvSpPr txBox="1">
              <a:spLocks noChangeArrowheads="1"/>
            </p:cNvSpPr>
            <p:nvPr/>
          </p:nvSpPr>
          <p:spPr bwMode="auto">
            <a:xfrm>
              <a:off x="2549"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-3</a:t>
              </a:r>
            </a:p>
          </p:txBody>
        </p:sp>
        <p:sp>
          <p:nvSpPr>
            <p:cNvPr id="521224" name="Text Box 8"/>
            <p:cNvSpPr txBox="1">
              <a:spLocks noChangeArrowheads="1"/>
            </p:cNvSpPr>
            <p:nvPr/>
          </p:nvSpPr>
          <p:spPr bwMode="auto">
            <a:xfrm>
              <a:off x="3003"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a:t>
              </a:r>
            </a:p>
          </p:txBody>
        </p:sp>
        <p:sp>
          <p:nvSpPr>
            <p:cNvPr id="521225" name="Text Box 9"/>
            <p:cNvSpPr txBox="1">
              <a:spLocks noChangeArrowheads="1"/>
            </p:cNvSpPr>
            <p:nvPr/>
          </p:nvSpPr>
          <p:spPr bwMode="auto">
            <a:xfrm>
              <a:off x="3502"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-1</a:t>
              </a:r>
            </a:p>
          </p:txBody>
        </p:sp>
        <p:sp>
          <p:nvSpPr>
            <p:cNvPr id="521226" name="Text Box 10"/>
            <p:cNvSpPr txBox="1">
              <a:spLocks noChangeArrowheads="1"/>
            </p:cNvSpPr>
            <p:nvPr/>
          </p:nvSpPr>
          <p:spPr bwMode="auto">
            <a:xfrm>
              <a:off x="4001"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a:t>
              </a:r>
            </a:p>
          </p:txBody>
        </p:sp>
        <p:sp>
          <p:nvSpPr>
            <p:cNvPr id="521227" name="Text Box 11"/>
            <p:cNvSpPr txBox="1">
              <a:spLocks noChangeArrowheads="1"/>
            </p:cNvSpPr>
            <p:nvPr/>
          </p:nvSpPr>
          <p:spPr bwMode="auto">
            <a:xfrm>
              <a:off x="4455"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1</a:t>
              </a:r>
            </a:p>
          </p:txBody>
        </p:sp>
        <p:sp>
          <p:nvSpPr>
            <p:cNvPr id="521228" name="Text Box 12"/>
            <p:cNvSpPr txBox="1">
              <a:spLocks noChangeArrowheads="1"/>
            </p:cNvSpPr>
            <p:nvPr/>
          </p:nvSpPr>
          <p:spPr bwMode="auto">
            <a:xfrm>
              <a:off x="4908"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a:t>
              </a:r>
            </a:p>
          </p:txBody>
        </p:sp>
        <p:sp>
          <p:nvSpPr>
            <p:cNvPr id="521229" name="Text Box 13"/>
            <p:cNvSpPr txBox="1">
              <a:spLocks noChangeArrowheads="1"/>
            </p:cNvSpPr>
            <p:nvPr/>
          </p:nvSpPr>
          <p:spPr bwMode="auto">
            <a:xfrm>
              <a:off x="5362" y="3986"/>
              <a:ext cx="240"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3</a:t>
              </a:r>
            </a:p>
          </p:txBody>
        </p:sp>
        <p:sp>
          <p:nvSpPr>
            <p:cNvPr id="521230" name="Text Box 14"/>
            <p:cNvSpPr txBox="1">
              <a:spLocks noChangeArrowheads="1"/>
            </p:cNvSpPr>
            <p:nvPr/>
          </p:nvSpPr>
          <p:spPr bwMode="auto">
            <a:xfrm>
              <a:off x="2459" y="3896"/>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0.0</a:t>
              </a:r>
            </a:p>
          </p:txBody>
        </p:sp>
        <p:sp>
          <p:nvSpPr>
            <p:cNvPr id="521231" name="Text Box 15"/>
            <p:cNvSpPr txBox="1">
              <a:spLocks noChangeArrowheads="1"/>
            </p:cNvSpPr>
            <p:nvPr/>
          </p:nvSpPr>
          <p:spPr bwMode="auto">
            <a:xfrm>
              <a:off x="2413" y="3351"/>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0.1</a:t>
              </a:r>
            </a:p>
          </p:txBody>
        </p:sp>
        <p:sp>
          <p:nvSpPr>
            <p:cNvPr id="521232" name="Text Box 16"/>
            <p:cNvSpPr txBox="1">
              <a:spLocks noChangeArrowheads="1"/>
            </p:cNvSpPr>
            <p:nvPr/>
          </p:nvSpPr>
          <p:spPr bwMode="auto">
            <a:xfrm>
              <a:off x="2413" y="2898"/>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0.2</a:t>
              </a:r>
            </a:p>
          </p:txBody>
        </p:sp>
        <p:sp>
          <p:nvSpPr>
            <p:cNvPr id="521233" name="Text Box 17"/>
            <p:cNvSpPr txBox="1">
              <a:spLocks noChangeArrowheads="1"/>
            </p:cNvSpPr>
            <p:nvPr/>
          </p:nvSpPr>
          <p:spPr bwMode="auto">
            <a:xfrm>
              <a:off x="2413" y="2399"/>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0.3</a:t>
              </a:r>
            </a:p>
          </p:txBody>
        </p:sp>
        <p:sp>
          <p:nvSpPr>
            <p:cNvPr id="521234" name="Text Box 18"/>
            <p:cNvSpPr txBox="1">
              <a:spLocks noChangeArrowheads="1"/>
            </p:cNvSpPr>
            <p:nvPr/>
          </p:nvSpPr>
          <p:spPr bwMode="auto">
            <a:xfrm>
              <a:off x="2413" y="1933"/>
              <a:ext cx="336"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0.4</a:t>
              </a:r>
            </a:p>
          </p:txBody>
        </p:sp>
        <p:sp>
          <p:nvSpPr>
            <p:cNvPr id="521235" name="Text Box 19"/>
            <p:cNvSpPr txBox="1">
              <a:spLocks noChangeArrowheads="1"/>
            </p:cNvSpPr>
            <p:nvPr/>
          </p:nvSpPr>
          <p:spPr bwMode="auto">
            <a:xfrm>
              <a:off x="4409" y="2263"/>
              <a:ext cx="6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标准正态分布</a:t>
              </a:r>
            </a:p>
          </p:txBody>
        </p:sp>
        <p:sp>
          <p:nvSpPr>
            <p:cNvPr id="521236" name="Text Box 20"/>
            <p:cNvSpPr txBox="1">
              <a:spLocks noChangeArrowheads="1"/>
            </p:cNvSpPr>
            <p:nvPr/>
          </p:nvSpPr>
          <p:spPr bwMode="auto">
            <a:xfrm>
              <a:off x="4545" y="2716"/>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solidFill>
                    <a:srgbClr val="FF0000"/>
                  </a:solidFill>
                  <a:latin typeface="Tahoma" pitchFamily="34" charset="0"/>
                </a:rPr>
                <a:t>自由度为</a:t>
              </a:r>
              <a:r>
                <a:rPr kumimoji="1" lang="en-US" altLang="zh-CN" sz="1200">
                  <a:solidFill>
                    <a:srgbClr val="FF0000"/>
                  </a:solidFill>
                  <a:latin typeface="Tahoma" pitchFamily="34" charset="0"/>
                </a:rPr>
                <a:t>20</a:t>
              </a:r>
              <a:r>
                <a:rPr kumimoji="1" lang="zh-CN" altLang="en-US" sz="1200">
                  <a:solidFill>
                    <a:srgbClr val="FF0000"/>
                  </a:solidFill>
                  <a:latin typeface="Tahoma" pitchFamily="34" charset="0"/>
                </a:rPr>
                <a:t>的</a:t>
              </a:r>
              <a:r>
                <a:rPr kumimoji="1" lang="en-US" altLang="zh-CN" sz="1200">
                  <a:solidFill>
                    <a:srgbClr val="FF0000"/>
                  </a:solidFill>
                  <a:latin typeface="Tahoma" pitchFamily="34" charset="0"/>
                </a:rPr>
                <a:t>t-</a:t>
              </a:r>
              <a:r>
                <a:rPr kumimoji="1" lang="zh-CN" altLang="en-US" sz="1200">
                  <a:solidFill>
                    <a:srgbClr val="FF0000"/>
                  </a:solidFill>
                  <a:latin typeface="Tahoma" pitchFamily="34" charset="0"/>
                </a:rPr>
                <a:t>分布</a:t>
              </a:r>
            </a:p>
          </p:txBody>
        </p:sp>
        <p:sp>
          <p:nvSpPr>
            <p:cNvPr id="521237" name="Text Box 21"/>
            <p:cNvSpPr txBox="1">
              <a:spLocks noChangeArrowheads="1"/>
            </p:cNvSpPr>
            <p:nvPr/>
          </p:nvSpPr>
          <p:spPr bwMode="auto">
            <a:xfrm>
              <a:off x="4772" y="3215"/>
              <a:ext cx="98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solidFill>
                    <a:srgbClr val="0000FF"/>
                  </a:solidFill>
                  <a:latin typeface="Tahoma" pitchFamily="34" charset="0"/>
                </a:rPr>
                <a:t>自由度为</a:t>
              </a:r>
              <a:r>
                <a:rPr kumimoji="1" lang="en-US" altLang="zh-CN" sz="1200">
                  <a:solidFill>
                    <a:srgbClr val="0000FF"/>
                  </a:solidFill>
                  <a:latin typeface="Tahoma" pitchFamily="34" charset="0"/>
                </a:rPr>
                <a:t>10</a:t>
              </a:r>
              <a:r>
                <a:rPr kumimoji="1" lang="zh-CN" altLang="en-US" sz="1200">
                  <a:solidFill>
                    <a:srgbClr val="0000FF"/>
                  </a:solidFill>
                  <a:latin typeface="Tahoma" pitchFamily="34" charset="0"/>
                </a:rPr>
                <a:t>的</a:t>
              </a:r>
              <a:r>
                <a:rPr kumimoji="1" lang="en-US" altLang="zh-CN" sz="1200">
                  <a:solidFill>
                    <a:srgbClr val="0000FF"/>
                  </a:solidFill>
                  <a:latin typeface="Tahoma" pitchFamily="34" charset="0"/>
                </a:rPr>
                <a:t>t-</a:t>
              </a:r>
              <a:r>
                <a:rPr kumimoji="1" lang="zh-CN" altLang="en-US" sz="1200">
                  <a:solidFill>
                    <a:srgbClr val="0000FF"/>
                  </a:solidFill>
                  <a:latin typeface="Tahoma" pitchFamily="34" charset="0"/>
                </a:rPr>
                <a:t>分布</a:t>
              </a:r>
            </a:p>
          </p:txBody>
        </p:sp>
        <p:grpSp>
          <p:nvGrpSpPr>
            <p:cNvPr id="521238" name="Group 22"/>
            <p:cNvGrpSpPr>
              <a:grpSpLocks/>
            </p:cNvGrpSpPr>
            <p:nvPr/>
          </p:nvGrpSpPr>
          <p:grpSpPr bwMode="auto">
            <a:xfrm>
              <a:off x="2642" y="1991"/>
              <a:ext cx="2856" cy="1995"/>
              <a:chOff x="1385" y="1344"/>
              <a:chExt cx="3909" cy="2629"/>
            </a:xfrm>
          </p:grpSpPr>
          <p:sp>
            <p:nvSpPr>
              <p:cNvPr id="521239" name="Freeform 23"/>
              <p:cNvSpPr>
                <a:spLocks/>
              </p:cNvSpPr>
              <p:nvPr/>
            </p:nvSpPr>
            <p:spPr bwMode="auto">
              <a:xfrm>
                <a:off x="2088" y="3854"/>
                <a:ext cx="1" cy="119"/>
              </a:xfrm>
              <a:custGeom>
                <a:avLst/>
                <a:gdLst>
                  <a:gd name="T0" fmla="*/ 0 w 1"/>
                  <a:gd name="T1" fmla="*/ 119 h 119"/>
                  <a:gd name="T2" fmla="*/ 0 w 1"/>
                  <a:gd name="T3" fmla="*/ 0 h 119"/>
                </a:gdLst>
                <a:ahLst/>
                <a:cxnLst>
                  <a:cxn ang="0">
                    <a:pos x="T0" y="T1"/>
                  </a:cxn>
                  <a:cxn ang="0">
                    <a:pos x="T2" y="T3"/>
                  </a:cxn>
                </a:cxnLst>
                <a:rect l="0" t="0" r="r" b="b"/>
                <a:pathLst>
                  <a:path w="1" h="119">
                    <a:moveTo>
                      <a:pt x="0" y="119"/>
                    </a:moveTo>
                    <a:lnTo>
                      <a:pt x="0"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0" name="Freeform 24"/>
              <p:cNvSpPr>
                <a:spLocks/>
              </p:cNvSpPr>
              <p:nvPr/>
            </p:nvSpPr>
            <p:spPr bwMode="auto">
              <a:xfrm>
                <a:off x="2735" y="3840"/>
                <a:ext cx="1" cy="119"/>
              </a:xfrm>
              <a:custGeom>
                <a:avLst/>
                <a:gdLst>
                  <a:gd name="T0" fmla="*/ 0 w 1"/>
                  <a:gd name="T1" fmla="*/ 119 h 119"/>
                  <a:gd name="T2" fmla="*/ 0 w 1"/>
                  <a:gd name="T3" fmla="*/ 0 h 119"/>
                </a:gdLst>
                <a:ahLst/>
                <a:cxnLst>
                  <a:cxn ang="0">
                    <a:pos x="T0" y="T1"/>
                  </a:cxn>
                  <a:cxn ang="0">
                    <a:pos x="T2" y="T3"/>
                  </a:cxn>
                </a:cxnLst>
                <a:rect l="0" t="0" r="r" b="b"/>
                <a:pathLst>
                  <a:path w="1" h="119">
                    <a:moveTo>
                      <a:pt x="0" y="119"/>
                    </a:moveTo>
                    <a:lnTo>
                      <a:pt x="0"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1" name="Freeform 25"/>
              <p:cNvSpPr>
                <a:spLocks/>
              </p:cNvSpPr>
              <p:nvPr/>
            </p:nvSpPr>
            <p:spPr bwMode="auto">
              <a:xfrm>
                <a:off x="3360" y="3840"/>
                <a:ext cx="1" cy="119"/>
              </a:xfrm>
              <a:custGeom>
                <a:avLst/>
                <a:gdLst>
                  <a:gd name="T0" fmla="*/ 0 w 1"/>
                  <a:gd name="T1" fmla="*/ 119 h 119"/>
                  <a:gd name="T2" fmla="*/ 0 w 1"/>
                  <a:gd name="T3" fmla="*/ 0 h 119"/>
                </a:gdLst>
                <a:ahLst/>
                <a:cxnLst>
                  <a:cxn ang="0">
                    <a:pos x="T0" y="T1"/>
                  </a:cxn>
                  <a:cxn ang="0">
                    <a:pos x="T2" y="T3"/>
                  </a:cxn>
                </a:cxnLst>
                <a:rect l="0" t="0" r="r" b="b"/>
                <a:pathLst>
                  <a:path w="1" h="119">
                    <a:moveTo>
                      <a:pt x="0" y="119"/>
                    </a:moveTo>
                    <a:lnTo>
                      <a:pt x="0"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2" name="Freeform 26"/>
              <p:cNvSpPr>
                <a:spLocks/>
              </p:cNvSpPr>
              <p:nvPr/>
            </p:nvSpPr>
            <p:spPr bwMode="auto">
              <a:xfrm>
                <a:off x="4003" y="3831"/>
                <a:ext cx="8" cy="127"/>
              </a:xfrm>
              <a:custGeom>
                <a:avLst/>
                <a:gdLst>
                  <a:gd name="T0" fmla="*/ 0 w 8"/>
                  <a:gd name="T1" fmla="*/ 127 h 127"/>
                  <a:gd name="T2" fmla="*/ 8 w 8"/>
                  <a:gd name="T3" fmla="*/ 0 h 127"/>
                </a:gdLst>
                <a:ahLst/>
                <a:cxnLst>
                  <a:cxn ang="0">
                    <a:pos x="T0" y="T1"/>
                  </a:cxn>
                  <a:cxn ang="0">
                    <a:pos x="T2" y="T3"/>
                  </a:cxn>
                </a:cxnLst>
                <a:rect l="0" t="0" r="r" b="b"/>
                <a:pathLst>
                  <a:path w="8" h="127">
                    <a:moveTo>
                      <a:pt x="0" y="127"/>
                    </a:moveTo>
                    <a:lnTo>
                      <a:pt x="8"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3" name="Freeform 27"/>
              <p:cNvSpPr>
                <a:spLocks/>
              </p:cNvSpPr>
              <p:nvPr/>
            </p:nvSpPr>
            <p:spPr bwMode="auto">
              <a:xfrm>
                <a:off x="4656" y="3840"/>
                <a:ext cx="1" cy="119"/>
              </a:xfrm>
              <a:custGeom>
                <a:avLst/>
                <a:gdLst>
                  <a:gd name="T0" fmla="*/ 0 w 1"/>
                  <a:gd name="T1" fmla="*/ 119 h 119"/>
                  <a:gd name="T2" fmla="*/ 0 w 1"/>
                  <a:gd name="T3" fmla="*/ 0 h 119"/>
                </a:gdLst>
                <a:ahLst/>
                <a:cxnLst>
                  <a:cxn ang="0">
                    <a:pos x="T0" y="T1"/>
                  </a:cxn>
                  <a:cxn ang="0">
                    <a:pos x="T2" y="T3"/>
                  </a:cxn>
                </a:cxnLst>
                <a:rect l="0" t="0" r="r" b="b"/>
                <a:pathLst>
                  <a:path w="1" h="119">
                    <a:moveTo>
                      <a:pt x="0" y="119"/>
                    </a:moveTo>
                    <a:lnTo>
                      <a:pt x="0"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4" name="Freeform 28"/>
              <p:cNvSpPr>
                <a:spLocks/>
              </p:cNvSpPr>
              <p:nvPr/>
            </p:nvSpPr>
            <p:spPr bwMode="auto">
              <a:xfrm>
                <a:off x="5280" y="3840"/>
                <a:ext cx="1" cy="119"/>
              </a:xfrm>
              <a:custGeom>
                <a:avLst/>
                <a:gdLst>
                  <a:gd name="T0" fmla="*/ 0 w 1"/>
                  <a:gd name="T1" fmla="*/ 119 h 119"/>
                  <a:gd name="T2" fmla="*/ 0 w 1"/>
                  <a:gd name="T3" fmla="*/ 0 h 119"/>
                </a:gdLst>
                <a:ahLst/>
                <a:cxnLst>
                  <a:cxn ang="0">
                    <a:pos x="T0" y="T1"/>
                  </a:cxn>
                  <a:cxn ang="0">
                    <a:pos x="T2" y="T3"/>
                  </a:cxn>
                </a:cxnLst>
                <a:rect l="0" t="0" r="r" b="b"/>
                <a:pathLst>
                  <a:path w="1" h="119">
                    <a:moveTo>
                      <a:pt x="0" y="119"/>
                    </a:moveTo>
                    <a:lnTo>
                      <a:pt x="0" y="0"/>
                    </a:ln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5" name="Freeform 29"/>
              <p:cNvSpPr>
                <a:spLocks/>
              </p:cNvSpPr>
              <p:nvPr/>
            </p:nvSpPr>
            <p:spPr bwMode="auto">
              <a:xfrm>
                <a:off x="1385" y="3270"/>
                <a:ext cx="112" cy="1"/>
              </a:xfrm>
              <a:custGeom>
                <a:avLst/>
                <a:gdLst>
                  <a:gd name="T0" fmla="*/ 0 w 112"/>
                  <a:gd name="T1" fmla="*/ 0 h 1"/>
                  <a:gd name="T2" fmla="*/ 112 w 112"/>
                  <a:gd name="T3" fmla="*/ 0 h 1"/>
                </a:gdLst>
                <a:ahLst/>
                <a:cxnLst>
                  <a:cxn ang="0">
                    <a:pos x="T0" y="T1"/>
                  </a:cxn>
                  <a:cxn ang="0">
                    <a:pos x="T2" y="T3"/>
                  </a:cxn>
                </a:cxnLst>
                <a:rect l="0" t="0" r="r" b="b"/>
                <a:pathLst>
                  <a:path w="112" h="1">
                    <a:moveTo>
                      <a:pt x="0" y="0"/>
                    </a:moveTo>
                    <a:lnTo>
                      <a:pt x="112" y="0"/>
                    </a:ln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6" name="Freeform 30"/>
              <p:cNvSpPr>
                <a:spLocks/>
              </p:cNvSpPr>
              <p:nvPr/>
            </p:nvSpPr>
            <p:spPr bwMode="auto">
              <a:xfrm>
                <a:off x="1392" y="2640"/>
                <a:ext cx="112" cy="1"/>
              </a:xfrm>
              <a:custGeom>
                <a:avLst/>
                <a:gdLst>
                  <a:gd name="T0" fmla="*/ 0 w 112"/>
                  <a:gd name="T1" fmla="*/ 0 h 1"/>
                  <a:gd name="T2" fmla="*/ 112 w 112"/>
                  <a:gd name="T3" fmla="*/ 0 h 1"/>
                </a:gdLst>
                <a:ahLst/>
                <a:cxnLst>
                  <a:cxn ang="0">
                    <a:pos x="T0" y="T1"/>
                  </a:cxn>
                  <a:cxn ang="0">
                    <a:pos x="T2" y="T3"/>
                  </a:cxn>
                </a:cxnLst>
                <a:rect l="0" t="0" r="r" b="b"/>
                <a:pathLst>
                  <a:path w="112" h="1">
                    <a:moveTo>
                      <a:pt x="0" y="0"/>
                    </a:moveTo>
                    <a:lnTo>
                      <a:pt x="112" y="0"/>
                    </a:ln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7" name="Freeform 31"/>
              <p:cNvSpPr>
                <a:spLocks/>
              </p:cNvSpPr>
              <p:nvPr/>
            </p:nvSpPr>
            <p:spPr bwMode="auto">
              <a:xfrm>
                <a:off x="1392" y="2016"/>
                <a:ext cx="112" cy="1"/>
              </a:xfrm>
              <a:custGeom>
                <a:avLst/>
                <a:gdLst>
                  <a:gd name="T0" fmla="*/ 0 w 112"/>
                  <a:gd name="T1" fmla="*/ 0 h 1"/>
                  <a:gd name="T2" fmla="*/ 112 w 112"/>
                  <a:gd name="T3" fmla="*/ 0 h 1"/>
                </a:gdLst>
                <a:ahLst/>
                <a:cxnLst>
                  <a:cxn ang="0">
                    <a:pos x="T0" y="T1"/>
                  </a:cxn>
                  <a:cxn ang="0">
                    <a:pos x="T2" y="T3"/>
                  </a:cxn>
                </a:cxnLst>
                <a:rect l="0" t="0" r="r" b="b"/>
                <a:pathLst>
                  <a:path w="112" h="1">
                    <a:moveTo>
                      <a:pt x="0" y="0"/>
                    </a:moveTo>
                    <a:lnTo>
                      <a:pt x="112" y="0"/>
                    </a:ln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8" name="Freeform 32"/>
              <p:cNvSpPr>
                <a:spLocks/>
              </p:cNvSpPr>
              <p:nvPr/>
            </p:nvSpPr>
            <p:spPr bwMode="auto">
              <a:xfrm>
                <a:off x="1393" y="1363"/>
                <a:ext cx="104" cy="1"/>
              </a:xfrm>
              <a:custGeom>
                <a:avLst/>
                <a:gdLst>
                  <a:gd name="T0" fmla="*/ 0 w 104"/>
                  <a:gd name="T1" fmla="*/ 0 h 1"/>
                  <a:gd name="T2" fmla="*/ 104 w 104"/>
                  <a:gd name="T3" fmla="*/ 0 h 1"/>
                </a:gdLst>
                <a:ahLst/>
                <a:cxnLst>
                  <a:cxn ang="0">
                    <a:pos x="T0" y="T1"/>
                  </a:cxn>
                  <a:cxn ang="0">
                    <a:pos x="T2" y="T3"/>
                  </a:cxn>
                </a:cxnLst>
                <a:rect l="0" t="0" r="r" b="b"/>
                <a:pathLst>
                  <a:path w="104" h="1">
                    <a:moveTo>
                      <a:pt x="0" y="0"/>
                    </a:moveTo>
                    <a:lnTo>
                      <a:pt x="104" y="0"/>
                    </a:ln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49" name="Line 33"/>
              <p:cNvSpPr>
                <a:spLocks noChangeShapeType="1"/>
              </p:cNvSpPr>
              <p:nvPr/>
            </p:nvSpPr>
            <p:spPr bwMode="auto">
              <a:xfrm>
                <a:off x="1440" y="3888"/>
                <a:ext cx="384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50" name="Freeform 34"/>
              <p:cNvSpPr>
                <a:spLocks/>
              </p:cNvSpPr>
              <p:nvPr/>
            </p:nvSpPr>
            <p:spPr bwMode="auto">
              <a:xfrm>
                <a:off x="1440" y="1440"/>
                <a:ext cx="3854" cy="248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51" name="Line 35"/>
              <p:cNvSpPr>
                <a:spLocks noChangeShapeType="1"/>
              </p:cNvSpPr>
              <p:nvPr/>
            </p:nvSpPr>
            <p:spPr bwMode="auto">
              <a:xfrm flipV="1">
                <a:off x="1440" y="1344"/>
                <a:ext cx="0" cy="2544"/>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52" name="Freeform 36"/>
              <p:cNvSpPr>
                <a:spLocks/>
              </p:cNvSpPr>
              <p:nvPr/>
            </p:nvSpPr>
            <p:spPr bwMode="auto">
              <a:xfrm>
                <a:off x="1452" y="1708"/>
                <a:ext cx="3815" cy="2173"/>
              </a:xfrm>
              <a:custGeom>
                <a:avLst/>
                <a:gdLst>
                  <a:gd name="T0" fmla="*/ 0 w 3815"/>
                  <a:gd name="T1" fmla="*/ 2117 h 2173"/>
                  <a:gd name="T2" fmla="*/ 838 w 3815"/>
                  <a:gd name="T3" fmla="*/ 1820 h 2173"/>
                  <a:gd name="T4" fmla="*/ 1907 w 3815"/>
                  <a:gd name="T5" fmla="*/ 0 h 2173"/>
                  <a:gd name="T6" fmla="*/ 2985 w 3815"/>
                  <a:gd name="T7" fmla="*/ 1820 h 2173"/>
                  <a:gd name="T8" fmla="*/ 3815 w 3815"/>
                  <a:gd name="T9" fmla="*/ 2087 h 2173"/>
                </a:gdLst>
                <a:ahLst/>
                <a:cxnLst>
                  <a:cxn ang="0">
                    <a:pos x="T0" y="T1"/>
                  </a:cxn>
                  <a:cxn ang="0">
                    <a:pos x="T2" y="T3"/>
                  </a:cxn>
                  <a:cxn ang="0">
                    <a:pos x="T4" y="T5"/>
                  </a:cxn>
                  <a:cxn ang="0">
                    <a:pos x="T6" y="T7"/>
                  </a:cxn>
                  <a:cxn ang="0">
                    <a:pos x="T8" y="T9"/>
                  </a:cxn>
                </a:cxnLst>
                <a:rect l="0" t="0" r="r" b="b"/>
                <a:pathLst>
                  <a:path w="3815" h="2173">
                    <a:moveTo>
                      <a:pt x="0" y="2117"/>
                    </a:moveTo>
                    <a:cubicBezTo>
                      <a:pt x="140" y="2069"/>
                      <a:pt x="520" y="2173"/>
                      <a:pt x="838" y="1820"/>
                    </a:cubicBezTo>
                    <a:cubicBezTo>
                      <a:pt x="1156" y="1467"/>
                      <a:pt x="1549" y="0"/>
                      <a:pt x="1907" y="0"/>
                    </a:cubicBezTo>
                    <a:cubicBezTo>
                      <a:pt x="2265" y="0"/>
                      <a:pt x="2667" y="1472"/>
                      <a:pt x="2985" y="1820"/>
                    </a:cubicBezTo>
                    <a:cubicBezTo>
                      <a:pt x="3303" y="2168"/>
                      <a:pt x="3642" y="2032"/>
                      <a:pt x="3815" y="2087"/>
                    </a:cubicBezTo>
                  </a:path>
                </a:pathLst>
              </a:custGeom>
              <a:noFill/>
              <a:ln w="19050"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53" name="Freeform 37"/>
              <p:cNvSpPr>
                <a:spLocks/>
              </p:cNvSpPr>
              <p:nvPr/>
            </p:nvSpPr>
            <p:spPr bwMode="auto">
              <a:xfrm>
                <a:off x="1452" y="2016"/>
                <a:ext cx="3785" cy="1742"/>
              </a:xfrm>
              <a:custGeom>
                <a:avLst/>
                <a:gdLst>
                  <a:gd name="T0" fmla="*/ 0 w 3785"/>
                  <a:gd name="T1" fmla="*/ 1742 h 1742"/>
                  <a:gd name="T2" fmla="*/ 923 w 3785"/>
                  <a:gd name="T3" fmla="*/ 1419 h 1742"/>
                  <a:gd name="T4" fmla="*/ 1921 w 3785"/>
                  <a:gd name="T5" fmla="*/ 6 h 1742"/>
                  <a:gd name="T6" fmla="*/ 2890 w 3785"/>
                  <a:gd name="T7" fmla="*/ 1381 h 1742"/>
                  <a:gd name="T8" fmla="*/ 3785 w 3785"/>
                  <a:gd name="T9" fmla="*/ 1704 h 1742"/>
                </a:gdLst>
                <a:ahLst/>
                <a:cxnLst>
                  <a:cxn ang="0">
                    <a:pos x="T0" y="T1"/>
                  </a:cxn>
                  <a:cxn ang="0">
                    <a:pos x="T2" y="T3"/>
                  </a:cxn>
                  <a:cxn ang="0">
                    <a:pos x="T4" y="T5"/>
                  </a:cxn>
                  <a:cxn ang="0">
                    <a:pos x="T6" y="T7"/>
                  </a:cxn>
                  <a:cxn ang="0">
                    <a:pos x="T8" y="T9"/>
                  </a:cxn>
                </a:cxnLst>
                <a:rect l="0" t="0" r="r" b="b"/>
                <a:pathLst>
                  <a:path w="3785" h="1742">
                    <a:moveTo>
                      <a:pt x="0" y="1742"/>
                    </a:moveTo>
                    <a:cubicBezTo>
                      <a:pt x="154" y="1689"/>
                      <a:pt x="603" y="1708"/>
                      <a:pt x="923" y="1419"/>
                    </a:cubicBezTo>
                    <a:cubicBezTo>
                      <a:pt x="1243" y="1130"/>
                      <a:pt x="1593" y="12"/>
                      <a:pt x="1921" y="6"/>
                    </a:cubicBezTo>
                    <a:cubicBezTo>
                      <a:pt x="2249" y="0"/>
                      <a:pt x="2579" y="1098"/>
                      <a:pt x="2890" y="1381"/>
                    </a:cubicBezTo>
                    <a:cubicBezTo>
                      <a:pt x="3201" y="1664"/>
                      <a:pt x="3599" y="1637"/>
                      <a:pt x="3785" y="1704"/>
                    </a:cubicBezTo>
                  </a:path>
                </a:pathLst>
              </a:custGeom>
              <a:noFill/>
              <a:ln w="19050" cap="flat" cmpd="sng">
                <a:solidFill>
                  <a:srgbClr val="0000FF"/>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1254" name="Line 38"/>
              <p:cNvSpPr>
                <a:spLocks noChangeShapeType="1"/>
              </p:cNvSpPr>
              <p:nvPr/>
            </p:nvSpPr>
            <p:spPr bwMode="auto">
              <a:xfrm flipV="1">
                <a:off x="3360" y="1440"/>
                <a:ext cx="0" cy="24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grpSp>
      <p:grpSp>
        <p:nvGrpSpPr>
          <p:cNvPr id="521255" name="Group 39"/>
          <p:cNvGrpSpPr>
            <a:grpSpLocks/>
          </p:cNvGrpSpPr>
          <p:nvPr/>
        </p:nvGrpSpPr>
        <p:grpSpPr bwMode="auto">
          <a:xfrm>
            <a:off x="323850" y="2565400"/>
            <a:ext cx="3097213" cy="1295400"/>
            <a:chOff x="204" y="1616"/>
            <a:chExt cx="1951" cy="816"/>
          </a:xfrm>
        </p:grpSpPr>
        <p:sp>
          <p:nvSpPr>
            <p:cNvPr id="521256" name="AutoShape 40" descr="画布">
              <a:hlinkClick r:id="" action="ppaction://noaction" highlightClick="1"/>
              <a:hlinkHover r:id="" action="ppaction://noaction" highlightClick="1"/>
            </p:cNvPr>
            <p:cNvSpPr>
              <a:spLocks noChangeArrowheads="1"/>
            </p:cNvSpPr>
            <p:nvPr/>
          </p:nvSpPr>
          <p:spPr bwMode="auto">
            <a:xfrm>
              <a:off x="234" y="1797"/>
              <a:ext cx="1921" cy="635"/>
            </a:xfrm>
            <a:prstGeom prst="bevel">
              <a:avLst>
                <a:gd name="adj" fmla="val 2676"/>
              </a:avLst>
            </a:prstGeom>
            <a:blipFill dpi="0" rotWithShape="1">
              <a:blip r:embed="rId5"/>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1257" name="Object 41"/>
            <p:cNvGraphicFramePr>
              <a:graphicFrameLocks noChangeAspect="1"/>
            </p:cNvGraphicFramePr>
            <p:nvPr/>
          </p:nvGraphicFramePr>
          <p:xfrm>
            <a:off x="340" y="1888"/>
            <a:ext cx="1701" cy="448"/>
          </p:xfrm>
          <a:graphic>
            <a:graphicData uri="http://schemas.openxmlformats.org/presentationml/2006/ole">
              <mc:AlternateContent xmlns:mc="http://schemas.openxmlformats.org/markup-compatibility/2006">
                <mc:Choice xmlns:v="urn:schemas-microsoft-com:vml" Requires="v">
                  <p:oleObj spid="_x0000_s31775" name="Equation" r:id="rId12" imgW="1523880" imgH="457200" progId="Equation.3">
                    <p:embed/>
                  </p:oleObj>
                </mc:Choice>
                <mc:Fallback>
                  <p:oleObj name="Equation" r:id="rId12" imgW="1523880" imgH="4572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0" y="1888"/>
                          <a:ext cx="1701" cy="448"/>
                        </a:xfrm>
                        <a:prstGeom prst="rect">
                          <a:avLst/>
                        </a:prstGeom>
                        <a:solidFill>
                          <a:srgbClr val="808080">
                            <a:alpha val="0"/>
                          </a:srgbClr>
                        </a:solidFill>
                        <a:ln w="9525">
                          <a:solidFill>
                            <a:srgbClr val="808080">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1258" name="Text Box 42"/>
            <p:cNvSpPr txBox="1">
              <a:spLocks noChangeArrowheads="1"/>
            </p:cNvSpPr>
            <p:nvPr/>
          </p:nvSpPr>
          <p:spPr bwMode="auto">
            <a:xfrm>
              <a:off x="204" y="1616"/>
              <a:ext cx="1814"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显著性水平</a:t>
              </a:r>
              <a:r>
                <a:rPr kumimoji="1" lang="en-US" altLang="zh-CN" sz="1200">
                  <a:latin typeface="Tahoma" pitchFamily="34" charset="0"/>
                </a:rPr>
                <a:t>α</a:t>
              </a:r>
              <a:r>
                <a:rPr kumimoji="1" lang="zh-CN" altLang="en-US" sz="1200">
                  <a:latin typeface="Tahoma" pitchFamily="34" charset="0"/>
                </a:rPr>
                <a:t>下，</a:t>
              </a:r>
              <a:r>
                <a:rPr kumimoji="1" lang="en-US" altLang="zh-CN" sz="1200">
                  <a:latin typeface="Tahoma" pitchFamily="34" charset="0"/>
                </a:rPr>
                <a:t>μ</a:t>
              </a:r>
              <a:r>
                <a:rPr kumimoji="1" lang="zh-CN" altLang="en-US" sz="1200">
                  <a:latin typeface="Tahoma" pitchFamily="34" charset="0"/>
                </a:rPr>
                <a:t>的</a:t>
              </a:r>
              <a:r>
                <a:rPr kumimoji="1" lang="en-US" altLang="zh-CN" sz="1200">
                  <a:latin typeface="Tahoma" pitchFamily="34" charset="0"/>
                </a:rPr>
                <a:t>1- α</a:t>
              </a:r>
              <a:r>
                <a:rPr kumimoji="1" lang="zh-CN" altLang="en-US" sz="1200">
                  <a:latin typeface="Tahoma" pitchFamily="34" charset="0"/>
                </a:rPr>
                <a:t>置信区间：</a:t>
              </a:r>
            </a:p>
          </p:txBody>
        </p:sp>
      </p:grpSp>
      <p:sp>
        <p:nvSpPr>
          <p:cNvPr id="521259" name="Line 43"/>
          <p:cNvSpPr>
            <a:spLocks noChangeShapeType="1"/>
          </p:cNvSpPr>
          <p:nvPr/>
        </p:nvSpPr>
        <p:spPr bwMode="auto">
          <a:xfrm>
            <a:off x="2627313" y="908050"/>
            <a:ext cx="3603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1260" name="Line 44"/>
          <p:cNvSpPr>
            <a:spLocks noChangeShapeType="1"/>
          </p:cNvSpPr>
          <p:nvPr/>
        </p:nvSpPr>
        <p:spPr bwMode="auto">
          <a:xfrm>
            <a:off x="4932363" y="908050"/>
            <a:ext cx="360362"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1261" name="Line 45"/>
          <p:cNvSpPr>
            <a:spLocks noChangeShapeType="1"/>
          </p:cNvSpPr>
          <p:nvPr/>
        </p:nvSpPr>
        <p:spPr bwMode="auto">
          <a:xfrm>
            <a:off x="6372225" y="1268413"/>
            <a:ext cx="0" cy="287337"/>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1262" name="Line 46"/>
          <p:cNvSpPr>
            <a:spLocks noChangeShapeType="1"/>
          </p:cNvSpPr>
          <p:nvPr/>
        </p:nvSpPr>
        <p:spPr bwMode="auto">
          <a:xfrm>
            <a:off x="6516688" y="2565400"/>
            <a:ext cx="0" cy="43180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98325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8" name="Rectangle 2"/>
          <p:cNvSpPr>
            <a:spLocks noGrp="1" noRot="1" noChangeArrowheads="1"/>
          </p:cNvSpPr>
          <p:nvPr>
            <p:ph type="title"/>
          </p:nvPr>
        </p:nvSpPr>
        <p:spPr/>
        <p:txBody>
          <a:bodyPr/>
          <a:lstStyle/>
          <a:p>
            <a:r>
              <a:rPr lang="en-US" altLang="zh-CN"/>
              <a:t>2</a:t>
            </a:r>
            <a:r>
              <a:rPr lang="zh-CN" altLang="en-US"/>
              <a:t>、</a:t>
            </a:r>
            <a:r>
              <a:rPr lang="en-US" altLang="zh-CN"/>
              <a:t>Compares means </a:t>
            </a:r>
            <a:r>
              <a:rPr lang="zh-CN" altLang="en-US"/>
              <a:t>均值比较</a:t>
            </a:r>
          </a:p>
        </p:txBody>
      </p:sp>
      <p:pic>
        <p:nvPicPr>
          <p:cNvPr id="388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341438"/>
            <a:ext cx="5976937" cy="5081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683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42" name="Text Box 2"/>
          <p:cNvSpPr txBox="1">
            <a:spLocks noChangeArrowheads="1"/>
          </p:cNvSpPr>
          <p:nvPr/>
        </p:nvSpPr>
        <p:spPr bwMode="auto">
          <a:xfrm>
            <a:off x="900113" y="692150"/>
            <a:ext cx="71278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例题：已知某灯泡的寿命副总正态分布，现从一批灯泡中随机抽取</a:t>
            </a:r>
            <a:r>
              <a:rPr lang="en-US" altLang="zh-CN" sz="2000" b="1"/>
              <a:t>16</a:t>
            </a:r>
            <a:r>
              <a:rPr lang="zh-CN" altLang="en-US" sz="2000" b="1"/>
              <a:t>只，测得其寿命如下：</a:t>
            </a:r>
          </a:p>
        </p:txBody>
      </p:sp>
      <p:graphicFrame>
        <p:nvGraphicFramePr>
          <p:cNvPr id="522243" name="Group 3"/>
          <p:cNvGraphicFramePr>
            <a:graphicFrameLocks noGrp="1"/>
          </p:cNvGraphicFramePr>
          <p:nvPr>
            <p:ph/>
          </p:nvPr>
        </p:nvGraphicFramePr>
        <p:xfrm>
          <a:off x="1731963" y="1874838"/>
          <a:ext cx="6126162" cy="1223963"/>
        </p:xfrm>
        <a:graphic>
          <a:graphicData uri="http://schemas.openxmlformats.org/drawingml/2006/table">
            <a:tbl>
              <a:tblPr/>
              <a:tblGrid>
                <a:gridCol w="768350"/>
                <a:gridCol w="762000"/>
                <a:gridCol w="765175"/>
                <a:gridCol w="768350"/>
                <a:gridCol w="766762"/>
                <a:gridCol w="765175"/>
                <a:gridCol w="762000"/>
                <a:gridCol w="768350"/>
              </a:tblGrid>
              <a:tr h="612775">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1510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1450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1480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1460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1520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1480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1490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1460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11188">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1480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1510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1530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1470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1500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1520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1510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1470</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22272" name="Text Box 32"/>
          <p:cNvSpPr txBox="1">
            <a:spLocks noChangeArrowheads="1"/>
          </p:cNvSpPr>
          <p:nvPr/>
        </p:nvSpPr>
        <p:spPr bwMode="auto">
          <a:xfrm>
            <a:off x="1042988" y="3644900"/>
            <a:ext cx="7272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t>试建立该批灯泡使用寿命</a:t>
            </a:r>
            <a:r>
              <a:rPr lang="en-US" altLang="zh-CN" sz="2000"/>
              <a:t>95%</a:t>
            </a:r>
            <a:r>
              <a:rPr lang="zh-CN" altLang="en-US" sz="2000"/>
              <a:t>的置信区间。</a:t>
            </a:r>
          </a:p>
        </p:txBody>
      </p:sp>
    </p:spTree>
    <p:extLst>
      <p:ext uri="{BB962C8B-B14F-4D97-AF65-F5344CB8AC3E}">
        <p14:creationId xmlns:p14="http://schemas.microsoft.com/office/powerpoint/2010/main" val="2211776479"/>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266" name="AutoShape 2"/>
          <p:cNvSpPr>
            <a:spLocks noChangeArrowheads="1"/>
          </p:cNvSpPr>
          <p:nvPr/>
        </p:nvSpPr>
        <p:spPr bwMode="auto">
          <a:xfrm>
            <a:off x="3657600" y="990600"/>
            <a:ext cx="1981200" cy="914400"/>
          </a:xfrm>
          <a:prstGeom prst="flowChartDecision">
            <a:avLst/>
          </a:prstGeom>
          <a:solidFill>
            <a:srgbClr val="FFCC66">
              <a:alpha val="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是否为大样本</a:t>
            </a:r>
          </a:p>
          <a:p>
            <a:pPr algn="ctr"/>
            <a:r>
              <a:rPr kumimoji="1" lang="en-US" altLang="zh-CN" sz="1200">
                <a:latin typeface="Tahoma" pitchFamily="34" charset="0"/>
              </a:rPr>
              <a:t>n≥30</a:t>
            </a:r>
          </a:p>
        </p:txBody>
      </p:sp>
      <p:sp>
        <p:nvSpPr>
          <p:cNvPr id="523267" name="AutoShape 3"/>
          <p:cNvSpPr>
            <a:spLocks noChangeArrowheads="1"/>
          </p:cNvSpPr>
          <p:nvPr/>
        </p:nvSpPr>
        <p:spPr bwMode="auto">
          <a:xfrm>
            <a:off x="4343400" y="2590800"/>
            <a:ext cx="1981200" cy="914400"/>
          </a:xfrm>
          <a:prstGeom prst="flowChartDecision">
            <a:avLst/>
          </a:prstGeom>
          <a:solidFill>
            <a:srgbClr val="FFCC66">
              <a:alpha val="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σ</a:t>
            </a:r>
            <a:r>
              <a:rPr kumimoji="1" lang="zh-CN" altLang="en-US" sz="1200">
                <a:latin typeface="Tahoma" pitchFamily="34" charset="0"/>
              </a:rPr>
              <a:t>值是否已知</a:t>
            </a:r>
          </a:p>
        </p:txBody>
      </p:sp>
      <p:sp>
        <p:nvSpPr>
          <p:cNvPr id="523268" name="AutoShape 4"/>
          <p:cNvSpPr>
            <a:spLocks noChangeArrowheads="1"/>
          </p:cNvSpPr>
          <p:nvPr/>
        </p:nvSpPr>
        <p:spPr bwMode="auto">
          <a:xfrm>
            <a:off x="838200" y="1752600"/>
            <a:ext cx="1981200" cy="914400"/>
          </a:xfrm>
          <a:prstGeom prst="flowChartDecision">
            <a:avLst/>
          </a:prstGeom>
          <a:solidFill>
            <a:srgbClr val="FFCC66">
              <a:alpha val="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σ</a:t>
            </a:r>
            <a:r>
              <a:rPr kumimoji="1" lang="zh-CN" altLang="en-US" sz="1200">
                <a:latin typeface="Tahoma" pitchFamily="34" charset="0"/>
              </a:rPr>
              <a:t>值是否已知</a:t>
            </a:r>
          </a:p>
        </p:txBody>
      </p:sp>
      <p:sp>
        <p:nvSpPr>
          <p:cNvPr id="523269" name="AutoShape 5"/>
          <p:cNvSpPr>
            <a:spLocks noChangeArrowheads="1"/>
          </p:cNvSpPr>
          <p:nvPr/>
        </p:nvSpPr>
        <p:spPr bwMode="auto">
          <a:xfrm>
            <a:off x="6443663" y="1700213"/>
            <a:ext cx="2016125" cy="1008062"/>
          </a:xfrm>
          <a:prstGeom prst="flowChartDecision">
            <a:avLst/>
          </a:prstGeom>
          <a:solidFill>
            <a:srgbClr val="FFCC66">
              <a:alpha val="0"/>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总体是否近</a:t>
            </a:r>
          </a:p>
          <a:p>
            <a:pPr algn="ctr"/>
            <a:r>
              <a:rPr kumimoji="1" lang="zh-CN" altLang="en-US" sz="1200">
                <a:latin typeface="Tahoma" pitchFamily="34" charset="0"/>
              </a:rPr>
              <a:t>似正态分布</a:t>
            </a:r>
          </a:p>
        </p:txBody>
      </p:sp>
      <p:sp>
        <p:nvSpPr>
          <p:cNvPr id="523270" name="Rectangle 6" descr="画布"/>
          <p:cNvSpPr>
            <a:spLocks noChangeArrowheads="1"/>
          </p:cNvSpPr>
          <p:nvPr/>
        </p:nvSpPr>
        <p:spPr bwMode="auto">
          <a:xfrm>
            <a:off x="2286000" y="3429000"/>
            <a:ext cx="1371600" cy="609600"/>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用样本标准差</a:t>
            </a:r>
            <a:r>
              <a:rPr kumimoji="1" lang="en-US" altLang="zh-CN" sz="1200">
                <a:latin typeface="Tahoma" pitchFamily="34" charset="0"/>
              </a:rPr>
              <a:t>s</a:t>
            </a:r>
          </a:p>
          <a:p>
            <a:pPr algn="ctr"/>
            <a:r>
              <a:rPr kumimoji="1" lang="zh-CN" altLang="en-US" sz="1200">
                <a:latin typeface="Tahoma" pitchFamily="34" charset="0"/>
              </a:rPr>
              <a:t>估计</a:t>
            </a:r>
            <a:r>
              <a:rPr kumimoji="1" lang="en-US" altLang="zh-CN" sz="1200">
                <a:latin typeface="Tahoma" pitchFamily="34" charset="0"/>
              </a:rPr>
              <a:t>δ</a:t>
            </a:r>
          </a:p>
        </p:txBody>
      </p:sp>
      <p:graphicFrame>
        <p:nvGraphicFramePr>
          <p:cNvPr id="523271" name="Object 7" descr="画布"/>
          <p:cNvGraphicFramePr>
            <a:graphicFrameLocks noChangeAspect="1"/>
          </p:cNvGraphicFramePr>
          <p:nvPr/>
        </p:nvGraphicFramePr>
        <p:xfrm>
          <a:off x="2268538" y="4868863"/>
          <a:ext cx="1371600" cy="762000"/>
        </p:xfrm>
        <a:graphic>
          <a:graphicData uri="http://schemas.openxmlformats.org/presentationml/2006/ole">
            <mc:AlternateContent xmlns:mc="http://schemas.openxmlformats.org/markup-compatibility/2006">
              <mc:Choice xmlns:v="urn:schemas-microsoft-com:vml" Requires="v">
                <p:oleObj spid="_x0000_s32790" name="Equation" r:id="rId4" imgW="723600" imgH="419040" progId="Equation.3">
                  <p:embed/>
                </p:oleObj>
              </mc:Choice>
              <mc:Fallback>
                <p:oleObj name="Equation" r:id="rId4" imgW="72360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8538" y="4868863"/>
                        <a:ext cx="1371600" cy="762000"/>
                      </a:xfrm>
                      <a:prstGeom prst="rect">
                        <a:avLst/>
                      </a:prstGeom>
                      <a:blipFill dpi="0" rotWithShape="1">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3272" name="Object 8" descr="画布"/>
          <p:cNvGraphicFramePr>
            <a:graphicFrameLocks noChangeAspect="1"/>
          </p:cNvGraphicFramePr>
          <p:nvPr/>
        </p:nvGraphicFramePr>
        <p:xfrm>
          <a:off x="152400" y="4876800"/>
          <a:ext cx="1371600" cy="771525"/>
        </p:xfrm>
        <a:graphic>
          <a:graphicData uri="http://schemas.openxmlformats.org/presentationml/2006/ole">
            <mc:AlternateContent xmlns:mc="http://schemas.openxmlformats.org/markup-compatibility/2006">
              <mc:Choice xmlns:v="urn:schemas-microsoft-com:vml" Requires="v">
                <p:oleObj spid="_x0000_s32791" name="Equation" r:id="rId6" imgW="723600" imgH="419040" progId="Equation.3">
                  <p:embed/>
                </p:oleObj>
              </mc:Choice>
              <mc:Fallback>
                <p:oleObj name="Equation" r:id="rId6" imgW="723600" imgH="419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4876800"/>
                        <a:ext cx="1371600" cy="771525"/>
                      </a:xfrm>
                      <a:prstGeom prst="rect">
                        <a:avLst/>
                      </a:prstGeom>
                      <a:blipFill dpi="0" rotWithShape="1">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3273" name="Object 9" descr="画布"/>
          <p:cNvGraphicFramePr>
            <a:graphicFrameLocks noChangeAspect="1"/>
          </p:cNvGraphicFramePr>
          <p:nvPr/>
        </p:nvGraphicFramePr>
        <p:xfrm>
          <a:off x="3419475" y="5949950"/>
          <a:ext cx="1373188" cy="762000"/>
        </p:xfrm>
        <a:graphic>
          <a:graphicData uri="http://schemas.openxmlformats.org/presentationml/2006/ole">
            <mc:AlternateContent xmlns:mc="http://schemas.openxmlformats.org/markup-compatibility/2006">
              <mc:Choice xmlns:v="urn:schemas-microsoft-com:vml" Requires="v">
                <p:oleObj spid="_x0000_s32792" name="Equation" r:id="rId8" imgW="723600" imgH="419040" progId="Equation.3">
                  <p:embed/>
                </p:oleObj>
              </mc:Choice>
              <mc:Fallback>
                <p:oleObj name="Equation" r:id="rId8" imgW="723600" imgH="419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19475" y="5949950"/>
                        <a:ext cx="1373188" cy="762000"/>
                      </a:xfrm>
                      <a:prstGeom prst="rect">
                        <a:avLst/>
                      </a:prstGeom>
                      <a:blipFill dpi="0" rotWithShape="1">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3274" name="Object 10" descr="画布"/>
          <p:cNvGraphicFramePr>
            <a:graphicFrameLocks noChangeAspect="1"/>
          </p:cNvGraphicFramePr>
          <p:nvPr/>
        </p:nvGraphicFramePr>
        <p:xfrm>
          <a:off x="5940425" y="5949950"/>
          <a:ext cx="1323975" cy="762000"/>
        </p:xfrm>
        <a:graphic>
          <a:graphicData uri="http://schemas.openxmlformats.org/presentationml/2006/ole">
            <mc:AlternateContent xmlns:mc="http://schemas.openxmlformats.org/markup-compatibility/2006">
              <mc:Choice xmlns:v="urn:schemas-microsoft-com:vml" Requires="v">
                <p:oleObj spid="_x0000_s32793" name="Equation" r:id="rId10" imgW="698400" imgH="419040" progId="Equation.3">
                  <p:embed/>
                </p:oleObj>
              </mc:Choice>
              <mc:Fallback>
                <p:oleObj name="Equation" r:id="rId10" imgW="698400" imgH="4190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940425" y="5949950"/>
                        <a:ext cx="1323975" cy="762000"/>
                      </a:xfrm>
                      <a:prstGeom prst="rect">
                        <a:avLst/>
                      </a:prstGeom>
                      <a:blipFill dpi="0" rotWithShape="1">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3275" name="Rectangle 11" descr="画布"/>
          <p:cNvSpPr>
            <a:spLocks noChangeArrowheads="1"/>
          </p:cNvSpPr>
          <p:nvPr/>
        </p:nvSpPr>
        <p:spPr bwMode="auto">
          <a:xfrm>
            <a:off x="5791200" y="3810000"/>
            <a:ext cx="1371600" cy="609600"/>
          </a:xfrm>
          <a:prstGeom prst="rect">
            <a:avLst/>
          </a:prstGeom>
          <a:blipFill dpi="0" rotWithShape="1">
            <a:blip r:embed="rId3"/>
            <a:srcRect/>
            <a:tile tx="0" ty="0" sx="100000" sy="100000" flip="none" algn="tl"/>
          </a:blip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用样本标准差</a:t>
            </a:r>
            <a:r>
              <a:rPr kumimoji="1" lang="en-US" altLang="zh-CN" sz="1200">
                <a:latin typeface="Tahoma" pitchFamily="34" charset="0"/>
              </a:rPr>
              <a:t>s</a:t>
            </a:r>
          </a:p>
          <a:p>
            <a:pPr algn="ctr"/>
            <a:r>
              <a:rPr kumimoji="1" lang="zh-CN" altLang="en-US" sz="1200">
                <a:latin typeface="Tahoma" pitchFamily="34" charset="0"/>
              </a:rPr>
              <a:t>估计</a:t>
            </a:r>
            <a:r>
              <a:rPr kumimoji="1" lang="en-US" altLang="zh-CN" sz="1200">
                <a:latin typeface="Tahoma" pitchFamily="34" charset="0"/>
              </a:rPr>
              <a:t>δ</a:t>
            </a:r>
          </a:p>
        </p:txBody>
      </p:sp>
      <p:sp>
        <p:nvSpPr>
          <p:cNvPr id="523276" name="Rectangle 12" descr="画布"/>
          <p:cNvSpPr>
            <a:spLocks noChangeArrowheads="1"/>
          </p:cNvSpPr>
          <p:nvPr/>
        </p:nvSpPr>
        <p:spPr bwMode="auto">
          <a:xfrm>
            <a:off x="7772400" y="4724400"/>
            <a:ext cx="1219200" cy="1066800"/>
          </a:xfrm>
          <a:prstGeom prst="rect">
            <a:avLst/>
          </a:prstGeom>
          <a:blipFill dpi="0" rotWithShape="1">
            <a:blip r:embed="rId3"/>
            <a:srcRect/>
            <a:tile tx="0" ty="0" sx="100000" sy="100000" flip="none" algn="tl"/>
          </a:blip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将样本容量</a:t>
            </a:r>
          </a:p>
          <a:p>
            <a:pPr algn="ctr"/>
            <a:r>
              <a:rPr kumimoji="1" lang="zh-CN" altLang="en-US" sz="1200">
                <a:latin typeface="Tahoma" pitchFamily="34" charset="0"/>
              </a:rPr>
              <a:t>增加到</a:t>
            </a:r>
            <a:r>
              <a:rPr kumimoji="1" lang="en-US" altLang="zh-CN" sz="1200">
                <a:latin typeface="Tahoma" pitchFamily="34" charset="0"/>
              </a:rPr>
              <a:t>n≥30</a:t>
            </a:r>
          </a:p>
          <a:p>
            <a:pPr algn="ctr"/>
            <a:r>
              <a:rPr kumimoji="1" lang="zh-CN" altLang="en-US" sz="1200">
                <a:latin typeface="Tahoma" pitchFamily="34" charset="0"/>
              </a:rPr>
              <a:t>以便进行区间</a:t>
            </a:r>
          </a:p>
          <a:p>
            <a:pPr algn="ctr"/>
            <a:r>
              <a:rPr kumimoji="1" lang="zh-CN" altLang="en-US" sz="1200">
                <a:latin typeface="Tahoma" pitchFamily="34" charset="0"/>
              </a:rPr>
              <a:t>估计</a:t>
            </a:r>
          </a:p>
        </p:txBody>
      </p:sp>
      <p:sp>
        <p:nvSpPr>
          <p:cNvPr id="523277" name="Line 13"/>
          <p:cNvSpPr>
            <a:spLocks noChangeShapeType="1"/>
          </p:cNvSpPr>
          <p:nvPr/>
        </p:nvSpPr>
        <p:spPr bwMode="auto">
          <a:xfrm>
            <a:off x="5638800" y="1447800"/>
            <a:ext cx="18288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78" name="Line 14"/>
          <p:cNvSpPr>
            <a:spLocks noChangeShapeType="1"/>
          </p:cNvSpPr>
          <p:nvPr/>
        </p:nvSpPr>
        <p:spPr bwMode="auto">
          <a:xfrm flipH="1">
            <a:off x="1828800" y="1447800"/>
            <a:ext cx="18288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79" name="Line 15"/>
          <p:cNvSpPr>
            <a:spLocks noChangeShapeType="1"/>
          </p:cNvSpPr>
          <p:nvPr/>
        </p:nvSpPr>
        <p:spPr bwMode="auto">
          <a:xfrm>
            <a:off x="1828800" y="1447800"/>
            <a:ext cx="0" cy="3048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0" name="Line 16"/>
          <p:cNvSpPr>
            <a:spLocks noChangeShapeType="1"/>
          </p:cNvSpPr>
          <p:nvPr/>
        </p:nvSpPr>
        <p:spPr bwMode="auto">
          <a:xfrm flipH="1">
            <a:off x="5334000" y="2209800"/>
            <a:ext cx="11430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1" name="Line 17"/>
          <p:cNvSpPr>
            <a:spLocks noChangeShapeType="1"/>
          </p:cNvSpPr>
          <p:nvPr/>
        </p:nvSpPr>
        <p:spPr bwMode="auto">
          <a:xfrm>
            <a:off x="5334000" y="2209800"/>
            <a:ext cx="0" cy="3810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2" name="Line 18"/>
          <p:cNvSpPr>
            <a:spLocks noChangeShapeType="1"/>
          </p:cNvSpPr>
          <p:nvPr/>
        </p:nvSpPr>
        <p:spPr bwMode="auto">
          <a:xfrm>
            <a:off x="8458200" y="2209800"/>
            <a:ext cx="1524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3" name="Line 19"/>
          <p:cNvSpPr>
            <a:spLocks noChangeShapeType="1"/>
          </p:cNvSpPr>
          <p:nvPr/>
        </p:nvSpPr>
        <p:spPr bwMode="auto">
          <a:xfrm>
            <a:off x="8610600" y="2209800"/>
            <a:ext cx="0" cy="25146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4" name="Line 20"/>
          <p:cNvSpPr>
            <a:spLocks noChangeShapeType="1"/>
          </p:cNvSpPr>
          <p:nvPr/>
        </p:nvSpPr>
        <p:spPr bwMode="auto">
          <a:xfrm>
            <a:off x="2819400" y="2209800"/>
            <a:ext cx="1524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5" name="Line 21"/>
          <p:cNvSpPr>
            <a:spLocks noChangeShapeType="1"/>
          </p:cNvSpPr>
          <p:nvPr/>
        </p:nvSpPr>
        <p:spPr bwMode="auto">
          <a:xfrm>
            <a:off x="2971800" y="2209800"/>
            <a:ext cx="0" cy="12192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6" name="Line 22"/>
          <p:cNvSpPr>
            <a:spLocks noChangeShapeType="1"/>
          </p:cNvSpPr>
          <p:nvPr/>
        </p:nvSpPr>
        <p:spPr bwMode="auto">
          <a:xfrm>
            <a:off x="2971800" y="4038600"/>
            <a:ext cx="0" cy="8382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7" name="Line 23"/>
          <p:cNvSpPr>
            <a:spLocks noChangeShapeType="1"/>
          </p:cNvSpPr>
          <p:nvPr/>
        </p:nvSpPr>
        <p:spPr bwMode="auto">
          <a:xfrm flipH="1">
            <a:off x="685800" y="2209800"/>
            <a:ext cx="1524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8" name="Line 24"/>
          <p:cNvSpPr>
            <a:spLocks noChangeShapeType="1"/>
          </p:cNvSpPr>
          <p:nvPr/>
        </p:nvSpPr>
        <p:spPr bwMode="auto">
          <a:xfrm>
            <a:off x="685800" y="2209800"/>
            <a:ext cx="0" cy="26670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89" name="Line 25"/>
          <p:cNvSpPr>
            <a:spLocks noChangeShapeType="1"/>
          </p:cNvSpPr>
          <p:nvPr/>
        </p:nvSpPr>
        <p:spPr bwMode="auto">
          <a:xfrm>
            <a:off x="6324600" y="3048000"/>
            <a:ext cx="2286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90" name="Line 26"/>
          <p:cNvSpPr>
            <a:spLocks noChangeShapeType="1"/>
          </p:cNvSpPr>
          <p:nvPr/>
        </p:nvSpPr>
        <p:spPr bwMode="auto">
          <a:xfrm>
            <a:off x="6553200" y="3048000"/>
            <a:ext cx="0" cy="7620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91" name="Line 27"/>
          <p:cNvSpPr>
            <a:spLocks noChangeShapeType="1"/>
          </p:cNvSpPr>
          <p:nvPr/>
        </p:nvSpPr>
        <p:spPr bwMode="auto">
          <a:xfrm>
            <a:off x="6553200" y="4419600"/>
            <a:ext cx="0" cy="15240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92" name="Line 28"/>
          <p:cNvSpPr>
            <a:spLocks noChangeShapeType="1"/>
          </p:cNvSpPr>
          <p:nvPr/>
        </p:nvSpPr>
        <p:spPr bwMode="auto">
          <a:xfrm>
            <a:off x="4114800" y="3048000"/>
            <a:ext cx="2286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93" name="Line 29"/>
          <p:cNvSpPr>
            <a:spLocks noChangeShapeType="1"/>
          </p:cNvSpPr>
          <p:nvPr/>
        </p:nvSpPr>
        <p:spPr bwMode="auto">
          <a:xfrm>
            <a:off x="4114800" y="3048000"/>
            <a:ext cx="0" cy="28956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3294" name="Text Box 30"/>
          <p:cNvSpPr txBox="1">
            <a:spLocks noChangeArrowheads="1"/>
          </p:cNvSpPr>
          <p:nvPr/>
        </p:nvSpPr>
        <p:spPr bwMode="auto">
          <a:xfrm>
            <a:off x="2700338" y="1125538"/>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是</a:t>
            </a:r>
          </a:p>
        </p:txBody>
      </p:sp>
      <p:sp>
        <p:nvSpPr>
          <p:cNvPr id="523295" name="Text Box 31"/>
          <p:cNvSpPr txBox="1">
            <a:spLocks noChangeArrowheads="1"/>
          </p:cNvSpPr>
          <p:nvPr/>
        </p:nvSpPr>
        <p:spPr bwMode="auto">
          <a:xfrm>
            <a:off x="539750" y="191611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是</a:t>
            </a:r>
          </a:p>
        </p:txBody>
      </p:sp>
      <p:sp>
        <p:nvSpPr>
          <p:cNvPr id="523296" name="Text Box 32"/>
          <p:cNvSpPr txBox="1">
            <a:spLocks noChangeArrowheads="1"/>
          </p:cNvSpPr>
          <p:nvPr/>
        </p:nvSpPr>
        <p:spPr bwMode="auto">
          <a:xfrm>
            <a:off x="5795963" y="191611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是</a:t>
            </a:r>
          </a:p>
        </p:txBody>
      </p:sp>
      <p:sp>
        <p:nvSpPr>
          <p:cNvPr id="523297" name="Text Box 33"/>
          <p:cNvSpPr txBox="1">
            <a:spLocks noChangeArrowheads="1"/>
          </p:cNvSpPr>
          <p:nvPr/>
        </p:nvSpPr>
        <p:spPr bwMode="auto">
          <a:xfrm>
            <a:off x="3995738" y="2708275"/>
            <a:ext cx="45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是</a:t>
            </a:r>
          </a:p>
        </p:txBody>
      </p:sp>
      <p:sp>
        <p:nvSpPr>
          <p:cNvPr id="523298" name="Text Box 34"/>
          <p:cNvSpPr txBox="1">
            <a:spLocks noChangeArrowheads="1"/>
          </p:cNvSpPr>
          <p:nvPr/>
        </p:nvSpPr>
        <p:spPr bwMode="auto">
          <a:xfrm>
            <a:off x="2771775" y="191611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否</a:t>
            </a:r>
          </a:p>
        </p:txBody>
      </p:sp>
      <p:sp>
        <p:nvSpPr>
          <p:cNvPr id="523299" name="Text Box 35"/>
          <p:cNvSpPr txBox="1">
            <a:spLocks noChangeArrowheads="1"/>
          </p:cNvSpPr>
          <p:nvPr/>
        </p:nvSpPr>
        <p:spPr bwMode="auto">
          <a:xfrm>
            <a:off x="6400800" y="1143000"/>
            <a:ext cx="45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否</a:t>
            </a:r>
          </a:p>
        </p:txBody>
      </p:sp>
      <p:sp>
        <p:nvSpPr>
          <p:cNvPr id="523300" name="Text Box 36"/>
          <p:cNvSpPr txBox="1">
            <a:spLocks noChangeArrowheads="1"/>
          </p:cNvSpPr>
          <p:nvPr/>
        </p:nvSpPr>
        <p:spPr bwMode="auto">
          <a:xfrm>
            <a:off x="6300788" y="2781300"/>
            <a:ext cx="4572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否</a:t>
            </a:r>
          </a:p>
        </p:txBody>
      </p:sp>
      <p:sp>
        <p:nvSpPr>
          <p:cNvPr id="523301" name="Text Box 37"/>
          <p:cNvSpPr txBox="1">
            <a:spLocks noChangeArrowheads="1"/>
          </p:cNvSpPr>
          <p:nvPr/>
        </p:nvSpPr>
        <p:spPr bwMode="auto">
          <a:xfrm>
            <a:off x="8388350" y="1916113"/>
            <a:ext cx="4572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否</a:t>
            </a:r>
          </a:p>
        </p:txBody>
      </p:sp>
      <p:sp>
        <p:nvSpPr>
          <p:cNvPr id="523302" name="Rectangle 38"/>
          <p:cNvSpPr>
            <a:spLocks noChangeArrowheads="1"/>
          </p:cNvSpPr>
          <p:nvPr/>
        </p:nvSpPr>
        <p:spPr bwMode="auto">
          <a:xfrm>
            <a:off x="3851275" y="260350"/>
            <a:ext cx="17081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总体均值区间估计程序</a:t>
            </a:r>
          </a:p>
        </p:txBody>
      </p:sp>
      <p:sp>
        <p:nvSpPr>
          <p:cNvPr id="523303" name="Rectangle 39">
            <a:hlinkClick r:id="" action="ppaction://noaction"/>
          </p:cNvPr>
          <p:cNvSpPr>
            <a:spLocks noChangeArrowheads="1"/>
          </p:cNvSpPr>
          <p:nvPr/>
        </p:nvSpPr>
        <p:spPr bwMode="auto">
          <a:xfrm>
            <a:off x="0" y="0"/>
            <a:ext cx="611188" cy="549275"/>
          </a:xfrm>
          <a:prstGeom prst="rect">
            <a:avLst/>
          </a:prstGeom>
          <a:solidFill>
            <a:srgbClr val="BBE0E3">
              <a:alpha val="0"/>
            </a:srgbClr>
          </a:solidFill>
          <a:ln w="9525">
            <a:solidFill>
              <a:srgbClr val="000000">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3304" name="Line 40"/>
          <p:cNvSpPr>
            <a:spLocks noChangeShapeType="1"/>
          </p:cNvSpPr>
          <p:nvPr/>
        </p:nvSpPr>
        <p:spPr bwMode="auto">
          <a:xfrm flipV="1">
            <a:off x="7451725" y="1412875"/>
            <a:ext cx="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3305" name="Line 41"/>
          <p:cNvSpPr>
            <a:spLocks noChangeShapeType="1"/>
          </p:cNvSpPr>
          <p:nvPr/>
        </p:nvSpPr>
        <p:spPr bwMode="auto">
          <a:xfrm>
            <a:off x="4643438" y="620713"/>
            <a:ext cx="0" cy="3603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4111029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23305"/>
                                        </p:tgtEl>
                                        <p:attrNameLst>
                                          <p:attrName>style.visibility</p:attrName>
                                        </p:attrNameLst>
                                      </p:cBhvr>
                                      <p:to>
                                        <p:strVal val="visible"/>
                                      </p:to>
                                    </p:set>
                                    <p:animEffect transition="in" filter="fade">
                                      <p:cBhvr>
                                        <p:cTn id="7" dur="2000"/>
                                        <p:tgtEl>
                                          <p:spTgt spid="523305"/>
                                        </p:tgtEl>
                                      </p:cBhvr>
                                    </p:animEffect>
                                  </p:childTnLst>
                                </p:cTn>
                              </p:par>
                            </p:childTnLst>
                          </p:cTn>
                        </p:par>
                        <p:par>
                          <p:cTn id="8" fill="hold" nodeType="afterGroup">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23266"/>
                                        </p:tgtEl>
                                        <p:attrNameLst>
                                          <p:attrName>style.visibility</p:attrName>
                                        </p:attrNameLst>
                                      </p:cBhvr>
                                      <p:to>
                                        <p:strVal val="visible"/>
                                      </p:to>
                                    </p:set>
                                    <p:animEffect transition="in" filter="fade">
                                      <p:cBhvr>
                                        <p:cTn id="11" dur="2000"/>
                                        <p:tgtEl>
                                          <p:spTgt spid="52326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23294"/>
                                        </p:tgtEl>
                                        <p:attrNameLst>
                                          <p:attrName>style.visibility</p:attrName>
                                        </p:attrNameLst>
                                      </p:cBhvr>
                                      <p:to>
                                        <p:strVal val="visible"/>
                                      </p:to>
                                    </p:set>
                                    <p:animEffect transition="in" filter="fade">
                                      <p:cBhvr>
                                        <p:cTn id="16" dur="2000"/>
                                        <p:tgtEl>
                                          <p:spTgt spid="52329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23278"/>
                                        </p:tgtEl>
                                        <p:attrNameLst>
                                          <p:attrName>style.visibility</p:attrName>
                                        </p:attrNameLst>
                                      </p:cBhvr>
                                      <p:to>
                                        <p:strVal val="visible"/>
                                      </p:to>
                                    </p:set>
                                    <p:animEffect transition="in" filter="fade">
                                      <p:cBhvr>
                                        <p:cTn id="19" dur="2000"/>
                                        <p:tgtEl>
                                          <p:spTgt spid="52327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523279"/>
                                        </p:tgtEl>
                                        <p:attrNameLst>
                                          <p:attrName>style.visibility</p:attrName>
                                        </p:attrNameLst>
                                      </p:cBhvr>
                                      <p:to>
                                        <p:strVal val="visible"/>
                                      </p:to>
                                    </p:set>
                                    <p:animEffect transition="in" filter="fade">
                                      <p:cBhvr>
                                        <p:cTn id="24" dur="2000"/>
                                        <p:tgtEl>
                                          <p:spTgt spid="52327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23268"/>
                                        </p:tgtEl>
                                        <p:attrNameLst>
                                          <p:attrName>style.visibility</p:attrName>
                                        </p:attrNameLst>
                                      </p:cBhvr>
                                      <p:to>
                                        <p:strVal val="visible"/>
                                      </p:to>
                                    </p:set>
                                    <p:animEffect transition="in" filter="fade">
                                      <p:cBhvr>
                                        <p:cTn id="27" dur="2000"/>
                                        <p:tgtEl>
                                          <p:spTgt spid="52326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23287"/>
                                        </p:tgtEl>
                                        <p:attrNameLst>
                                          <p:attrName>style.visibility</p:attrName>
                                        </p:attrNameLst>
                                      </p:cBhvr>
                                      <p:to>
                                        <p:strVal val="visible"/>
                                      </p:to>
                                    </p:set>
                                    <p:animEffect transition="in" filter="fade">
                                      <p:cBhvr>
                                        <p:cTn id="32" dur="2000"/>
                                        <p:tgtEl>
                                          <p:spTgt spid="52328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23295"/>
                                        </p:tgtEl>
                                        <p:attrNameLst>
                                          <p:attrName>style.visibility</p:attrName>
                                        </p:attrNameLst>
                                      </p:cBhvr>
                                      <p:to>
                                        <p:strVal val="visible"/>
                                      </p:to>
                                    </p:set>
                                    <p:animEffect transition="in" filter="fade">
                                      <p:cBhvr>
                                        <p:cTn id="35" dur="2000"/>
                                        <p:tgtEl>
                                          <p:spTgt spid="52329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523288"/>
                                        </p:tgtEl>
                                        <p:attrNameLst>
                                          <p:attrName>style.visibility</p:attrName>
                                        </p:attrNameLst>
                                      </p:cBhvr>
                                      <p:to>
                                        <p:strVal val="visible"/>
                                      </p:to>
                                    </p:set>
                                    <p:animEffect transition="in" filter="fade">
                                      <p:cBhvr>
                                        <p:cTn id="40" dur="2000"/>
                                        <p:tgtEl>
                                          <p:spTgt spid="523288"/>
                                        </p:tgtEl>
                                      </p:cBhvr>
                                    </p:animEffect>
                                  </p:childTnLst>
                                </p:cTn>
                              </p:par>
                              <p:par>
                                <p:cTn id="41" presetID="10" presetClass="entr" presetSubtype="0" fill="hold" nodeType="withEffect">
                                  <p:stCondLst>
                                    <p:cond delay="0"/>
                                  </p:stCondLst>
                                  <p:childTnLst>
                                    <p:set>
                                      <p:cBhvr>
                                        <p:cTn id="42" dur="1" fill="hold">
                                          <p:stCondLst>
                                            <p:cond delay="0"/>
                                          </p:stCondLst>
                                        </p:cTn>
                                        <p:tgtEl>
                                          <p:spTgt spid="523272"/>
                                        </p:tgtEl>
                                        <p:attrNameLst>
                                          <p:attrName>style.visibility</p:attrName>
                                        </p:attrNameLst>
                                      </p:cBhvr>
                                      <p:to>
                                        <p:strVal val="visible"/>
                                      </p:to>
                                    </p:set>
                                    <p:animEffect transition="in" filter="fade">
                                      <p:cBhvr>
                                        <p:cTn id="43" dur="2000"/>
                                        <p:tgtEl>
                                          <p:spTgt spid="523272"/>
                                        </p:tgtEl>
                                      </p:cBhvr>
                                    </p:animEffect>
                                  </p:childTnLst>
                                </p:cTn>
                              </p:par>
                            </p:childTnLst>
                          </p:cTn>
                        </p:par>
                      </p:childTnLst>
                    </p:cTn>
                  </p:par>
                  <p:par>
                    <p:cTn id="44" fill="hold" nodeType="clickPar">
                      <p:stCondLst>
                        <p:cond delay="indefinite"/>
                      </p:stCondLst>
                      <p:childTnLst>
                        <p:par>
                          <p:cTn id="45" fill="hold" nodeType="withGroup">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523284"/>
                                        </p:tgtEl>
                                        <p:attrNameLst>
                                          <p:attrName>style.visibility</p:attrName>
                                        </p:attrNameLst>
                                      </p:cBhvr>
                                      <p:to>
                                        <p:strVal val="visible"/>
                                      </p:to>
                                    </p:set>
                                    <p:animEffect transition="in" filter="fade">
                                      <p:cBhvr>
                                        <p:cTn id="48" dur="2000"/>
                                        <p:tgtEl>
                                          <p:spTgt spid="52328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23298"/>
                                        </p:tgtEl>
                                        <p:attrNameLst>
                                          <p:attrName>style.visibility</p:attrName>
                                        </p:attrNameLst>
                                      </p:cBhvr>
                                      <p:to>
                                        <p:strVal val="visible"/>
                                      </p:to>
                                    </p:set>
                                    <p:animEffect transition="in" filter="fade">
                                      <p:cBhvr>
                                        <p:cTn id="51" dur="2000"/>
                                        <p:tgtEl>
                                          <p:spTgt spid="52329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3285"/>
                                        </p:tgtEl>
                                        <p:attrNameLst>
                                          <p:attrName>style.visibility</p:attrName>
                                        </p:attrNameLst>
                                      </p:cBhvr>
                                      <p:to>
                                        <p:strVal val="visible"/>
                                      </p:to>
                                    </p:set>
                                    <p:animEffect transition="in" filter="fade">
                                      <p:cBhvr>
                                        <p:cTn id="56" dur="2000"/>
                                        <p:tgtEl>
                                          <p:spTgt spid="5232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23270"/>
                                        </p:tgtEl>
                                        <p:attrNameLst>
                                          <p:attrName>style.visibility</p:attrName>
                                        </p:attrNameLst>
                                      </p:cBhvr>
                                      <p:to>
                                        <p:strVal val="visible"/>
                                      </p:to>
                                    </p:set>
                                    <p:animEffect transition="in" filter="fade">
                                      <p:cBhvr>
                                        <p:cTn id="59" dur="2000"/>
                                        <p:tgtEl>
                                          <p:spTgt spid="52327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23286"/>
                                        </p:tgtEl>
                                        <p:attrNameLst>
                                          <p:attrName>style.visibility</p:attrName>
                                        </p:attrNameLst>
                                      </p:cBhvr>
                                      <p:to>
                                        <p:strVal val="visible"/>
                                      </p:to>
                                    </p:set>
                                    <p:animEffect transition="in" filter="fade">
                                      <p:cBhvr>
                                        <p:cTn id="62" dur="2000"/>
                                        <p:tgtEl>
                                          <p:spTgt spid="523286"/>
                                        </p:tgtEl>
                                      </p:cBhvr>
                                    </p:animEffect>
                                  </p:childTnLst>
                                </p:cTn>
                              </p:par>
                              <p:par>
                                <p:cTn id="63" presetID="10" presetClass="entr" presetSubtype="0" fill="hold" nodeType="withEffect">
                                  <p:stCondLst>
                                    <p:cond delay="0"/>
                                  </p:stCondLst>
                                  <p:childTnLst>
                                    <p:set>
                                      <p:cBhvr>
                                        <p:cTn id="64" dur="1" fill="hold">
                                          <p:stCondLst>
                                            <p:cond delay="0"/>
                                          </p:stCondLst>
                                        </p:cTn>
                                        <p:tgtEl>
                                          <p:spTgt spid="523271"/>
                                        </p:tgtEl>
                                        <p:attrNameLst>
                                          <p:attrName>style.visibility</p:attrName>
                                        </p:attrNameLst>
                                      </p:cBhvr>
                                      <p:to>
                                        <p:strVal val="visible"/>
                                      </p:to>
                                    </p:set>
                                    <p:animEffect transition="in" filter="fade">
                                      <p:cBhvr>
                                        <p:cTn id="65" dur="2000"/>
                                        <p:tgtEl>
                                          <p:spTgt spid="523271"/>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523299"/>
                                        </p:tgtEl>
                                        <p:attrNameLst>
                                          <p:attrName>style.visibility</p:attrName>
                                        </p:attrNameLst>
                                      </p:cBhvr>
                                      <p:to>
                                        <p:strVal val="visible"/>
                                      </p:to>
                                    </p:set>
                                    <p:animEffect transition="in" filter="fade">
                                      <p:cBhvr>
                                        <p:cTn id="70" dur="2000"/>
                                        <p:tgtEl>
                                          <p:spTgt spid="52329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3277"/>
                                        </p:tgtEl>
                                        <p:attrNameLst>
                                          <p:attrName>style.visibility</p:attrName>
                                        </p:attrNameLst>
                                      </p:cBhvr>
                                      <p:to>
                                        <p:strVal val="visible"/>
                                      </p:to>
                                    </p:set>
                                    <p:animEffect transition="in" filter="fade">
                                      <p:cBhvr>
                                        <p:cTn id="73" dur="2000"/>
                                        <p:tgtEl>
                                          <p:spTgt spid="523277"/>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523304"/>
                                        </p:tgtEl>
                                        <p:attrNameLst>
                                          <p:attrName>style.visibility</p:attrName>
                                        </p:attrNameLst>
                                      </p:cBhvr>
                                      <p:to>
                                        <p:strVal val="visible"/>
                                      </p:to>
                                    </p:set>
                                    <p:animEffect transition="in" filter="fade">
                                      <p:cBhvr>
                                        <p:cTn id="78" dur="2000"/>
                                        <p:tgtEl>
                                          <p:spTgt spid="52330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23269"/>
                                        </p:tgtEl>
                                        <p:attrNameLst>
                                          <p:attrName>style.visibility</p:attrName>
                                        </p:attrNameLst>
                                      </p:cBhvr>
                                      <p:to>
                                        <p:strVal val="visible"/>
                                      </p:to>
                                    </p:set>
                                    <p:animEffect transition="in" filter="fade">
                                      <p:cBhvr>
                                        <p:cTn id="81" dur="2000"/>
                                        <p:tgtEl>
                                          <p:spTgt spid="523269"/>
                                        </p:tgtEl>
                                      </p:cBhvr>
                                    </p:animEffect>
                                  </p:childTnLst>
                                </p:cTn>
                              </p:par>
                            </p:childTnLst>
                          </p:cTn>
                        </p:par>
                      </p:childTnLst>
                    </p:cTn>
                  </p:par>
                  <p:par>
                    <p:cTn id="82" fill="hold" nodeType="clickPar">
                      <p:stCondLst>
                        <p:cond delay="indefinite"/>
                      </p:stCondLst>
                      <p:childTnLst>
                        <p:par>
                          <p:cTn id="83" fill="hold" nodeType="withGroup">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523296"/>
                                        </p:tgtEl>
                                        <p:attrNameLst>
                                          <p:attrName>style.visibility</p:attrName>
                                        </p:attrNameLst>
                                      </p:cBhvr>
                                      <p:to>
                                        <p:strVal val="visible"/>
                                      </p:to>
                                    </p:set>
                                    <p:animEffect transition="in" filter="fade">
                                      <p:cBhvr>
                                        <p:cTn id="86" dur="2000"/>
                                        <p:tgtEl>
                                          <p:spTgt spid="52329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23280"/>
                                        </p:tgtEl>
                                        <p:attrNameLst>
                                          <p:attrName>style.visibility</p:attrName>
                                        </p:attrNameLst>
                                      </p:cBhvr>
                                      <p:to>
                                        <p:strVal val="visible"/>
                                      </p:to>
                                    </p:set>
                                    <p:animEffect transition="in" filter="fade">
                                      <p:cBhvr>
                                        <p:cTn id="89" dur="2000"/>
                                        <p:tgtEl>
                                          <p:spTgt spid="523280"/>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523281"/>
                                        </p:tgtEl>
                                        <p:attrNameLst>
                                          <p:attrName>style.visibility</p:attrName>
                                        </p:attrNameLst>
                                      </p:cBhvr>
                                      <p:to>
                                        <p:strVal val="visible"/>
                                      </p:to>
                                    </p:set>
                                    <p:animEffect transition="in" filter="fade">
                                      <p:cBhvr>
                                        <p:cTn id="94" dur="2000"/>
                                        <p:tgtEl>
                                          <p:spTgt spid="52328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23267"/>
                                        </p:tgtEl>
                                        <p:attrNameLst>
                                          <p:attrName>style.visibility</p:attrName>
                                        </p:attrNameLst>
                                      </p:cBhvr>
                                      <p:to>
                                        <p:strVal val="visible"/>
                                      </p:to>
                                    </p:set>
                                    <p:animEffect transition="in" filter="fade">
                                      <p:cBhvr>
                                        <p:cTn id="97" dur="2000"/>
                                        <p:tgtEl>
                                          <p:spTgt spid="523267"/>
                                        </p:tgtEl>
                                      </p:cBhvr>
                                    </p:animEffect>
                                  </p:childTnLst>
                                </p:cTn>
                              </p:par>
                            </p:childTnLst>
                          </p:cTn>
                        </p:par>
                      </p:childTnLst>
                    </p:cTn>
                  </p:par>
                  <p:par>
                    <p:cTn id="98" fill="hold" nodeType="clickPar">
                      <p:stCondLst>
                        <p:cond delay="indefinite"/>
                      </p:stCondLst>
                      <p:childTnLst>
                        <p:par>
                          <p:cTn id="99" fill="hold" nodeType="withGroup">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523292"/>
                                        </p:tgtEl>
                                        <p:attrNameLst>
                                          <p:attrName>style.visibility</p:attrName>
                                        </p:attrNameLst>
                                      </p:cBhvr>
                                      <p:to>
                                        <p:strVal val="visible"/>
                                      </p:to>
                                    </p:set>
                                    <p:animEffect transition="in" filter="fade">
                                      <p:cBhvr>
                                        <p:cTn id="102" dur="2000"/>
                                        <p:tgtEl>
                                          <p:spTgt spid="523292"/>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23297"/>
                                        </p:tgtEl>
                                        <p:attrNameLst>
                                          <p:attrName>style.visibility</p:attrName>
                                        </p:attrNameLst>
                                      </p:cBhvr>
                                      <p:to>
                                        <p:strVal val="visible"/>
                                      </p:to>
                                    </p:set>
                                    <p:animEffect transition="in" filter="fade">
                                      <p:cBhvr>
                                        <p:cTn id="105" dur="2000"/>
                                        <p:tgtEl>
                                          <p:spTgt spid="523297"/>
                                        </p:tgtEl>
                                      </p:cBhvr>
                                    </p:animEffect>
                                  </p:childTnLst>
                                </p:cTn>
                              </p:par>
                            </p:childTnLst>
                          </p:cTn>
                        </p:par>
                      </p:childTnLst>
                    </p:cTn>
                  </p:par>
                  <p:par>
                    <p:cTn id="106" fill="hold" nodeType="clickPar">
                      <p:stCondLst>
                        <p:cond delay="indefinite"/>
                      </p:stCondLst>
                      <p:childTnLst>
                        <p:par>
                          <p:cTn id="107" fill="hold" nodeType="withGroup">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523293"/>
                                        </p:tgtEl>
                                        <p:attrNameLst>
                                          <p:attrName>style.visibility</p:attrName>
                                        </p:attrNameLst>
                                      </p:cBhvr>
                                      <p:to>
                                        <p:strVal val="visible"/>
                                      </p:to>
                                    </p:set>
                                    <p:animEffect transition="in" filter="fade">
                                      <p:cBhvr>
                                        <p:cTn id="110" dur="2000"/>
                                        <p:tgtEl>
                                          <p:spTgt spid="523293"/>
                                        </p:tgtEl>
                                      </p:cBhvr>
                                    </p:animEffect>
                                  </p:childTnLst>
                                </p:cTn>
                              </p:par>
                              <p:par>
                                <p:cTn id="111" presetID="10" presetClass="entr" presetSubtype="0" fill="hold" nodeType="withEffect">
                                  <p:stCondLst>
                                    <p:cond delay="0"/>
                                  </p:stCondLst>
                                  <p:childTnLst>
                                    <p:set>
                                      <p:cBhvr>
                                        <p:cTn id="112" dur="1" fill="hold">
                                          <p:stCondLst>
                                            <p:cond delay="0"/>
                                          </p:stCondLst>
                                        </p:cTn>
                                        <p:tgtEl>
                                          <p:spTgt spid="523273"/>
                                        </p:tgtEl>
                                        <p:attrNameLst>
                                          <p:attrName>style.visibility</p:attrName>
                                        </p:attrNameLst>
                                      </p:cBhvr>
                                      <p:to>
                                        <p:strVal val="visible"/>
                                      </p:to>
                                    </p:set>
                                    <p:animEffect transition="in" filter="fade">
                                      <p:cBhvr>
                                        <p:cTn id="113" dur="2000"/>
                                        <p:tgtEl>
                                          <p:spTgt spid="523273"/>
                                        </p:tgtEl>
                                      </p:cBhvr>
                                    </p:animEffect>
                                  </p:childTnLst>
                                </p:cTn>
                              </p:par>
                            </p:childTnLst>
                          </p:cTn>
                        </p:par>
                      </p:childTnLst>
                    </p:cTn>
                  </p:par>
                  <p:par>
                    <p:cTn id="114" fill="hold" nodeType="clickPar">
                      <p:stCondLst>
                        <p:cond delay="indefinite"/>
                      </p:stCondLst>
                      <p:childTnLst>
                        <p:par>
                          <p:cTn id="115" fill="hold" nodeType="withGroup">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523289"/>
                                        </p:tgtEl>
                                        <p:attrNameLst>
                                          <p:attrName>style.visibility</p:attrName>
                                        </p:attrNameLst>
                                      </p:cBhvr>
                                      <p:to>
                                        <p:strVal val="visible"/>
                                      </p:to>
                                    </p:set>
                                    <p:animEffect transition="in" filter="fade">
                                      <p:cBhvr>
                                        <p:cTn id="118" dur="2000"/>
                                        <p:tgtEl>
                                          <p:spTgt spid="523289"/>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523300"/>
                                        </p:tgtEl>
                                        <p:attrNameLst>
                                          <p:attrName>style.visibility</p:attrName>
                                        </p:attrNameLst>
                                      </p:cBhvr>
                                      <p:to>
                                        <p:strVal val="visible"/>
                                      </p:to>
                                    </p:set>
                                    <p:animEffect transition="in" filter="fade">
                                      <p:cBhvr>
                                        <p:cTn id="121" dur="2000"/>
                                        <p:tgtEl>
                                          <p:spTgt spid="523300"/>
                                        </p:tgtEl>
                                      </p:cBhvr>
                                    </p:animEffect>
                                  </p:childTnLst>
                                </p:cTn>
                              </p:par>
                            </p:childTnLst>
                          </p:cTn>
                        </p:par>
                      </p:childTnLst>
                    </p:cTn>
                  </p:par>
                  <p:par>
                    <p:cTn id="122" fill="hold" nodeType="clickPar">
                      <p:stCondLst>
                        <p:cond delay="indefinite"/>
                      </p:stCondLst>
                      <p:childTnLst>
                        <p:par>
                          <p:cTn id="123" fill="hold" nodeType="withGroup">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523290"/>
                                        </p:tgtEl>
                                        <p:attrNameLst>
                                          <p:attrName>style.visibility</p:attrName>
                                        </p:attrNameLst>
                                      </p:cBhvr>
                                      <p:to>
                                        <p:strVal val="visible"/>
                                      </p:to>
                                    </p:set>
                                    <p:animEffect transition="in" filter="fade">
                                      <p:cBhvr>
                                        <p:cTn id="126" dur="2000"/>
                                        <p:tgtEl>
                                          <p:spTgt spid="52329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23275"/>
                                        </p:tgtEl>
                                        <p:attrNameLst>
                                          <p:attrName>style.visibility</p:attrName>
                                        </p:attrNameLst>
                                      </p:cBhvr>
                                      <p:to>
                                        <p:strVal val="visible"/>
                                      </p:to>
                                    </p:set>
                                    <p:animEffect transition="in" filter="fade">
                                      <p:cBhvr>
                                        <p:cTn id="129" dur="2000"/>
                                        <p:tgtEl>
                                          <p:spTgt spid="52327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523291"/>
                                        </p:tgtEl>
                                        <p:attrNameLst>
                                          <p:attrName>style.visibility</p:attrName>
                                        </p:attrNameLst>
                                      </p:cBhvr>
                                      <p:to>
                                        <p:strVal val="visible"/>
                                      </p:to>
                                    </p:set>
                                    <p:animEffect transition="in" filter="fade">
                                      <p:cBhvr>
                                        <p:cTn id="132" dur="2000"/>
                                        <p:tgtEl>
                                          <p:spTgt spid="523291"/>
                                        </p:tgtEl>
                                      </p:cBhvr>
                                    </p:animEffect>
                                  </p:childTnLst>
                                </p:cTn>
                              </p:par>
                              <p:par>
                                <p:cTn id="133" presetID="10" presetClass="entr" presetSubtype="0" fill="hold" nodeType="withEffect">
                                  <p:stCondLst>
                                    <p:cond delay="0"/>
                                  </p:stCondLst>
                                  <p:childTnLst>
                                    <p:set>
                                      <p:cBhvr>
                                        <p:cTn id="134" dur="1" fill="hold">
                                          <p:stCondLst>
                                            <p:cond delay="0"/>
                                          </p:stCondLst>
                                        </p:cTn>
                                        <p:tgtEl>
                                          <p:spTgt spid="523274"/>
                                        </p:tgtEl>
                                        <p:attrNameLst>
                                          <p:attrName>style.visibility</p:attrName>
                                        </p:attrNameLst>
                                      </p:cBhvr>
                                      <p:to>
                                        <p:strVal val="visible"/>
                                      </p:to>
                                    </p:set>
                                    <p:animEffect transition="in" filter="fade">
                                      <p:cBhvr>
                                        <p:cTn id="135" dur="2000"/>
                                        <p:tgtEl>
                                          <p:spTgt spid="523274"/>
                                        </p:tgtEl>
                                      </p:cBhvr>
                                    </p:animEffect>
                                  </p:childTnLst>
                                </p:cTn>
                              </p:par>
                            </p:childTnLst>
                          </p:cTn>
                        </p:par>
                      </p:childTnLst>
                    </p:cTn>
                  </p:par>
                  <p:par>
                    <p:cTn id="136" fill="hold" nodeType="clickPar">
                      <p:stCondLst>
                        <p:cond delay="indefinite"/>
                      </p:stCondLst>
                      <p:childTnLst>
                        <p:par>
                          <p:cTn id="137" fill="hold" nodeType="withGroup">
                            <p:stCondLst>
                              <p:cond delay="0"/>
                            </p:stCondLst>
                            <p:childTnLst>
                              <p:par>
                                <p:cTn id="138" presetID="10" presetClass="entr" presetSubtype="0" fill="hold" grpId="0" nodeType="clickEffect">
                                  <p:stCondLst>
                                    <p:cond delay="0"/>
                                  </p:stCondLst>
                                  <p:childTnLst>
                                    <p:set>
                                      <p:cBhvr>
                                        <p:cTn id="139" dur="1" fill="hold">
                                          <p:stCondLst>
                                            <p:cond delay="0"/>
                                          </p:stCondLst>
                                        </p:cTn>
                                        <p:tgtEl>
                                          <p:spTgt spid="523282"/>
                                        </p:tgtEl>
                                        <p:attrNameLst>
                                          <p:attrName>style.visibility</p:attrName>
                                        </p:attrNameLst>
                                      </p:cBhvr>
                                      <p:to>
                                        <p:strVal val="visible"/>
                                      </p:to>
                                    </p:set>
                                    <p:animEffect transition="in" filter="fade">
                                      <p:cBhvr>
                                        <p:cTn id="140" dur="2000"/>
                                        <p:tgtEl>
                                          <p:spTgt spid="523282"/>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523301"/>
                                        </p:tgtEl>
                                        <p:attrNameLst>
                                          <p:attrName>style.visibility</p:attrName>
                                        </p:attrNameLst>
                                      </p:cBhvr>
                                      <p:to>
                                        <p:strVal val="visible"/>
                                      </p:to>
                                    </p:set>
                                    <p:animEffect transition="in" filter="fade">
                                      <p:cBhvr>
                                        <p:cTn id="143" dur="2000"/>
                                        <p:tgtEl>
                                          <p:spTgt spid="523301"/>
                                        </p:tgtEl>
                                      </p:cBhvr>
                                    </p:animEffect>
                                  </p:childTnLst>
                                </p:cTn>
                              </p:par>
                            </p:childTnLst>
                          </p:cTn>
                        </p:par>
                      </p:childTnLst>
                    </p:cTn>
                  </p:par>
                  <p:par>
                    <p:cTn id="144" fill="hold" nodeType="clickPar">
                      <p:stCondLst>
                        <p:cond delay="indefinite"/>
                      </p:stCondLst>
                      <p:childTnLst>
                        <p:par>
                          <p:cTn id="145" fill="hold" nodeType="withGroup">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523283"/>
                                        </p:tgtEl>
                                        <p:attrNameLst>
                                          <p:attrName>style.visibility</p:attrName>
                                        </p:attrNameLst>
                                      </p:cBhvr>
                                      <p:to>
                                        <p:strVal val="visible"/>
                                      </p:to>
                                    </p:set>
                                    <p:animEffect transition="in" filter="fade">
                                      <p:cBhvr>
                                        <p:cTn id="148" dur="2000"/>
                                        <p:tgtEl>
                                          <p:spTgt spid="523283"/>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523276"/>
                                        </p:tgtEl>
                                        <p:attrNameLst>
                                          <p:attrName>style.visibility</p:attrName>
                                        </p:attrNameLst>
                                      </p:cBhvr>
                                      <p:to>
                                        <p:strVal val="visible"/>
                                      </p:to>
                                    </p:set>
                                    <p:animEffect transition="in" filter="fade">
                                      <p:cBhvr>
                                        <p:cTn id="151" dur="2000"/>
                                        <p:tgtEl>
                                          <p:spTgt spid="523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3266" grpId="0" animBg="1"/>
      <p:bldP spid="523267" grpId="0" animBg="1"/>
      <p:bldP spid="523268" grpId="0" animBg="1"/>
      <p:bldP spid="523269" grpId="0" animBg="1"/>
      <p:bldP spid="523270" grpId="0" animBg="1"/>
      <p:bldP spid="523275" grpId="0" animBg="1"/>
      <p:bldP spid="523276" grpId="0" animBg="1"/>
      <p:bldP spid="523277" grpId="0" animBg="1"/>
      <p:bldP spid="523278" grpId="0" animBg="1"/>
      <p:bldP spid="523279" grpId="0" animBg="1"/>
      <p:bldP spid="523280" grpId="0" animBg="1"/>
      <p:bldP spid="523281" grpId="0" animBg="1"/>
      <p:bldP spid="523282" grpId="0" animBg="1"/>
      <p:bldP spid="523283" grpId="0" animBg="1"/>
      <p:bldP spid="523284" grpId="0" animBg="1"/>
      <p:bldP spid="523285" grpId="0" animBg="1"/>
      <p:bldP spid="523286" grpId="0" animBg="1"/>
      <p:bldP spid="523287" grpId="0" animBg="1"/>
      <p:bldP spid="523288" grpId="0" animBg="1"/>
      <p:bldP spid="523289" grpId="0" animBg="1"/>
      <p:bldP spid="523290" grpId="0" animBg="1"/>
      <p:bldP spid="523291" grpId="0" animBg="1"/>
      <p:bldP spid="523292" grpId="0" animBg="1"/>
      <p:bldP spid="523293" grpId="0" animBg="1"/>
      <p:bldP spid="523294" grpId="0"/>
      <p:bldP spid="523295" grpId="0"/>
      <p:bldP spid="523296" grpId="0"/>
      <p:bldP spid="523297" grpId="0"/>
      <p:bldP spid="523298" grpId="0"/>
      <p:bldP spid="523299" grpId="0"/>
      <p:bldP spid="523300" grpId="0"/>
      <p:bldP spid="523301" grpId="0"/>
      <p:bldP spid="523304" grpId="0" animBg="1"/>
      <p:bldP spid="523305"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290" name="Text Box 2"/>
          <p:cNvSpPr txBox="1">
            <a:spLocks noChangeArrowheads="1"/>
          </p:cNvSpPr>
          <p:nvPr/>
        </p:nvSpPr>
        <p:spPr bwMode="auto">
          <a:xfrm>
            <a:off x="684213" y="476250"/>
            <a:ext cx="7056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二、总体比例的区间估计</a:t>
            </a:r>
          </a:p>
        </p:txBody>
      </p:sp>
      <p:graphicFrame>
        <p:nvGraphicFramePr>
          <p:cNvPr id="524291" name="Object 3"/>
          <p:cNvGraphicFramePr>
            <a:graphicFrameLocks noGrp="1" noChangeAspect="1"/>
          </p:cNvGraphicFramePr>
          <p:nvPr>
            <p:ph sz="half" idx="1"/>
          </p:nvPr>
        </p:nvGraphicFramePr>
        <p:xfrm>
          <a:off x="611188" y="1268413"/>
          <a:ext cx="7885112" cy="1927225"/>
        </p:xfrm>
        <a:graphic>
          <a:graphicData uri="http://schemas.openxmlformats.org/presentationml/2006/ole">
            <mc:AlternateContent xmlns:mc="http://schemas.openxmlformats.org/markup-compatibility/2006">
              <mc:Choice xmlns:v="urn:schemas-microsoft-com:vml" Requires="v">
                <p:oleObj spid="_x0000_s33804" name="公式" r:id="rId3" imgW="4470120" imgH="1091880" progId="Equation.3">
                  <p:embed/>
                </p:oleObj>
              </mc:Choice>
              <mc:Fallback>
                <p:oleObj name="公式" r:id="rId3" imgW="4470120" imgH="10918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1268413"/>
                        <a:ext cx="7885112" cy="1927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4292" name="Text Box 4"/>
          <p:cNvSpPr txBox="1">
            <a:spLocks noChangeArrowheads="1"/>
          </p:cNvSpPr>
          <p:nvPr/>
        </p:nvSpPr>
        <p:spPr bwMode="auto">
          <a:xfrm>
            <a:off x="4911725" y="30019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zh-CN"/>
          </a:p>
        </p:txBody>
      </p:sp>
      <p:graphicFrame>
        <p:nvGraphicFramePr>
          <p:cNvPr id="524293" name="Object 5"/>
          <p:cNvGraphicFramePr>
            <a:graphicFrameLocks noGrp="1" noChangeAspect="1"/>
          </p:cNvGraphicFramePr>
          <p:nvPr>
            <p:ph sz="half" idx="2"/>
          </p:nvPr>
        </p:nvGraphicFramePr>
        <p:xfrm>
          <a:off x="3084513" y="3632200"/>
          <a:ext cx="2674937" cy="1092200"/>
        </p:xfrm>
        <a:graphic>
          <a:graphicData uri="http://schemas.openxmlformats.org/presentationml/2006/ole">
            <mc:AlternateContent xmlns:mc="http://schemas.openxmlformats.org/markup-compatibility/2006">
              <mc:Choice xmlns:v="urn:schemas-microsoft-com:vml" Requires="v">
                <p:oleObj spid="_x0000_s33805" name="公式" r:id="rId5" imgW="1460160" imgH="622080" progId="Equation.3">
                  <p:embed/>
                </p:oleObj>
              </mc:Choice>
              <mc:Fallback>
                <p:oleObj name="公式" r:id="rId5" imgW="1460160" imgH="6220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84513" y="3632200"/>
                        <a:ext cx="2674937" cy="10922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0432739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524290"/>
                                        </p:tgtEl>
                                        <p:attrNameLst>
                                          <p:attrName>style.visibility</p:attrName>
                                        </p:attrNameLst>
                                      </p:cBhvr>
                                      <p:to>
                                        <p:strVal val="visible"/>
                                      </p:to>
                                    </p:set>
                                    <p:animEffect transition="in" filter="fade">
                                      <p:cBhvr>
                                        <p:cTn id="7" dur="800" decel="100000"/>
                                        <p:tgtEl>
                                          <p:spTgt spid="524290"/>
                                        </p:tgtEl>
                                      </p:cBhvr>
                                    </p:animEffect>
                                    <p:anim calcmode="lin" valueType="num">
                                      <p:cBhvr>
                                        <p:cTn id="8" dur="800" decel="100000" fill="hold"/>
                                        <p:tgtEl>
                                          <p:spTgt spid="524290"/>
                                        </p:tgtEl>
                                        <p:attrNameLst>
                                          <p:attrName>style.rotation</p:attrName>
                                        </p:attrNameLst>
                                      </p:cBhvr>
                                      <p:tavLst>
                                        <p:tav tm="0">
                                          <p:val>
                                            <p:fltVal val="-90"/>
                                          </p:val>
                                        </p:tav>
                                        <p:tav tm="100000">
                                          <p:val>
                                            <p:fltVal val="0"/>
                                          </p:val>
                                        </p:tav>
                                      </p:tavLst>
                                    </p:anim>
                                    <p:anim calcmode="lin" valueType="num">
                                      <p:cBhvr>
                                        <p:cTn id="9" dur="800" decel="100000" fill="hold"/>
                                        <p:tgtEl>
                                          <p:spTgt spid="524290"/>
                                        </p:tgtEl>
                                        <p:attrNameLst>
                                          <p:attrName>ppt_x</p:attrName>
                                        </p:attrNameLst>
                                      </p:cBhvr>
                                      <p:tavLst>
                                        <p:tav tm="0">
                                          <p:val>
                                            <p:strVal val="#ppt_x+0.4"/>
                                          </p:val>
                                        </p:tav>
                                        <p:tav tm="100000">
                                          <p:val>
                                            <p:strVal val="#ppt_x-0.05"/>
                                          </p:val>
                                        </p:tav>
                                      </p:tavLst>
                                    </p:anim>
                                    <p:anim calcmode="lin" valueType="num">
                                      <p:cBhvr>
                                        <p:cTn id="10" dur="800" decel="100000" fill="hold"/>
                                        <p:tgtEl>
                                          <p:spTgt spid="52429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2429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24290"/>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24291"/>
                                        </p:tgtEl>
                                        <p:attrNameLst>
                                          <p:attrName>style.visibility</p:attrName>
                                        </p:attrNameLst>
                                      </p:cBhvr>
                                      <p:to>
                                        <p:strVal val="visible"/>
                                      </p:to>
                                    </p:set>
                                    <p:animEffect transition="in" filter="fade">
                                      <p:cBhvr>
                                        <p:cTn id="17" dur="800" decel="100000"/>
                                        <p:tgtEl>
                                          <p:spTgt spid="524291"/>
                                        </p:tgtEl>
                                      </p:cBhvr>
                                    </p:animEffect>
                                    <p:anim calcmode="lin" valueType="num">
                                      <p:cBhvr>
                                        <p:cTn id="18" dur="800" decel="100000" fill="hold"/>
                                        <p:tgtEl>
                                          <p:spTgt spid="524291"/>
                                        </p:tgtEl>
                                        <p:attrNameLst>
                                          <p:attrName>style.rotation</p:attrName>
                                        </p:attrNameLst>
                                      </p:cBhvr>
                                      <p:tavLst>
                                        <p:tav tm="0">
                                          <p:val>
                                            <p:fltVal val="-90"/>
                                          </p:val>
                                        </p:tav>
                                        <p:tav tm="100000">
                                          <p:val>
                                            <p:fltVal val="0"/>
                                          </p:val>
                                        </p:tav>
                                      </p:tavLst>
                                    </p:anim>
                                    <p:anim calcmode="lin" valueType="num">
                                      <p:cBhvr>
                                        <p:cTn id="19" dur="800" decel="100000" fill="hold"/>
                                        <p:tgtEl>
                                          <p:spTgt spid="524291"/>
                                        </p:tgtEl>
                                        <p:attrNameLst>
                                          <p:attrName>ppt_x</p:attrName>
                                        </p:attrNameLst>
                                      </p:cBhvr>
                                      <p:tavLst>
                                        <p:tav tm="0">
                                          <p:val>
                                            <p:strVal val="#ppt_x+0.4"/>
                                          </p:val>
                                        </p:tav>
                                        <p:tav tm="100000">
                                          <p:val>
                                            <p:strVal val="#ppt_x-0.05"/>
                                          </p:val>
                                        </p:tav>
                                      </p:tavLst>
                                    </p:anim>
                                    <p:anim calcmode="lin" valueType="num">
                                      <p:cBhvr>
                                        <p:cTn id="20" dur="800" decel="100000" fill="hold"/>
                                        <p:tgtEl>
                                          <p:spTgt spid="524291"/>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24291"/>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24291"/>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524293"/>
                                        </p:tgtEl>
                                        <p:attrNameLst>
                                          <p:attrName>style.visibility</p:attrName>
                                        </p:attrNameLst>
                                      </p:cBhvr>
                                      <p:to>
                                        <p:strVal val="visible"/>
                                      </p:to>
                                    </p:set>
                                    <p:animEffect transition="in" filter="fade">
                                      <p:cBhvr>
                                        <p:cTn id="27" dur="800" decel="100000"/>
                                        <p:tgtEl>
                                          <p:spTgt spid="524293"/>
                                        </p:tgtEl>
                                      </p:cBhvr>
                                    </p:animEffect>
                                    <p:anim calcmode="lin" valueType="num">
                                      <p:cBhvr>
                                        <p:cTn id="28" dur="800" decel="100000" fill="hold"/>
                                        <p:tgtEl>
                                          <p:spTgt spid="524293"/>
                                        </p:tgtEl>
                                        <p:attrNameLst>
                                          <p:attrName>style.rotation</p:attrName>
                                        </p:attrNameLst>
                                      </p:cBhvr>
                                      <p:tavLst>
                                        <p:tav tm="0">
                                          <p:val>
                                            <p:fltVal val="-90"/>
                                          </p:val>
                                        </p:tav>
                                        <p:tav tm="100000">
                                          <p:val>
                                            <p:fltVal val="0"/>
                                          </p:val>
                                        </p:tav>
                                      </p:tavLst>
                                    </p:anim>
                                    <p:anim calcmode="lin" valueType="num">
                                      <p:cBhvr>
                                        <p:cTn id="29" dur="800" decel="100000" fill="hold"/>
                                        <p:tgtEl>
                                          <p:spTgt spid="524293"/>
                                        </p:tgtEl>
                                        <p:attrNameLst>
                                          <p:attrName>ppt_x</p:attrName>
                                        </p:attrNameLst>
                                      </p:cBhvr>
                                      <p:tavLst>
                                        <p:tav tm="0">
                                          <p:val>
                                            <p:strVal val="#ppt_x+0.4"/>
                                          </p:val>
                                        </p:tav>
                                        <p:tav tm="100000">
                                          <p:val>
                                            <p:strVal val="#ppt_x-0.05"/>
                                          </p:val>
                                        </p:tav>
                                      </p:tavLst>
                                    </p:anim>
                                    <p:anim calcmode="lin" valueType="num">
                                      <p:cBhvr>
                                        <p:cTn id="30" dur="800" decel="100000" fill="hold"/>
                                        <p:tgtEl>
                                          <p:spTgt spid="524293"/>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24293"/>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2429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4290"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5314" name="Object 2"/>
          <p:cNvGraphicFramePr>
            <a:graphicFrameLocks noChangeAspect="1"/>
          </p:cNvGraphicFramePr>
          <p:nvPr/>
        </p:nvGraphicFramePr>
        <p:xfrm>
          <a:off x="466725" y="692150"/>
          <a:ext cx="1001713" cy="611188"/>
        </p:xfrm>
        <a:graphic>
          <a:graphicData uri="http://schemas.openxmlformats.org/presentationml/2006/ole">
            <mc:AlternateContent xmlns:mc="http://schemas.openxmlformats.org/markup-compatibility/2006">
              <mc:Choice xmlns:v="urn:schemas-microsoft-com:vml" Requires="v">
                <p:oleObj spid="_x0000_s34868" name="Equation" r:id="rId3" imgW="736560" imgH="431640" progId="Equation.3">
                  <p:embed/>
                </p:oleObj>
              </mc:Choice>
              <mc:Fallback>
                <p:oleObj name="Equation" r:id="rId3" imgW="736560" imgH="431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725" y="692150"/>
                        <a:ext cx="1001713" cy="611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15" name="Object 3"/>
          <p:cNvGraphicFramePr>
            <a:graphicFrameLocks noChangeAspect="1"/>
          </p:cNvGraphicFramePr>
          <p:nvPr/>
        </p:nvGraphicFramePr>
        <p:xfrm>
          <a:off x="2122488" y="692150"/>
          <a:ext cx="2709862" cy="603250"/>
        </p:xfrm>
        <a:graphic>
          <a:graphicData uri="http://schemas.openxmlformats.org/presentationml/2006/ole">
            <mc:AlternateContent xmlns:mc="http://schemas.openxmlformats.org/markup-compatibility/2006">
              <mc:Choice xmlns:v="urn:schemas-microsoft-com:vml" Requires="v">
                <p:oleObj spid="_x0000_s34869" name="公式" r:id="rId5" imgW="1244520" imgH="431640" progId="Equation.3">
                  <p:embed/>
                </p:oleObj>
              </mc:Choice>
              <mc:Fallback>
                <p:oleObj name="公式" r:id="rId5" imgW="1244520" imgH="431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2488" y="692150"/>
                        <a:ext cx="2709862" cy="6032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16" name="Object 4"/>
          <p:cNvGraphicFramePr>
            <a:graphicFrameLocks noChangeAspect="1"/>
          </p:cNvGraphicFramePr>
          <p:nvPr/>
        </p:nvGraphicFramePr>
        <p:xfrm>
          <a:off x="5476875" y="700088"/>
          <a:ext cx="3181350" cy="869950"/>
        </p:xfrm>
        <a:graphic>
          <a:graphicData uri="http://schemas.openxmlformats.org/presentationml/2006/ole">
            <mc:AlternateContent xmlns:mc="http://schemas.openxmlformats.org/markup-compatibility/2006">
              <mc:Choice xmlns:v="urn:schemas-microsoft-com:vml" Requires="v">
                <p:oleObj spid="_x0000_s34870" name="公式" r:id="rId7" imgW="1460160" imgH="622080" progId="Equation.3">
                  <p:embed/>
                </p:oleObj>
              </mc:Choice>
              <mc:Fallback>
                <p:oleObj name="公式" r:id="rId7" imgW="1460160" imgH="6220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76875" y="700088"/>
                        <a:ext cx="3181350" cy="8699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525317" name="Group 5"/>
          <p:cNvGrpSpPr>
            <a:grpSpLocks/>
          </p:cNvGrpSpPr>
          <p:nvPr/>
        </p:nvGrpSpPr>
        <p:grpSpPr bwMode="auto">
          <a:xfrm>
            <a:off x="457200" y="2286000"/>
            <a:ext cx="6230938" cy="4419600"/>
            <a:chOff x="288" y="1440"/>
            <a:chExt cx="3925" cy="2784"/>
          </a:xfrm>
        </p:grpSpPr>
        <p:sp>
          <p:nvSpPr>
            <p:cNvPr id="525318" name="Freeform 6"/>
            <p:cNvSpPr>
              <a:spLocks/>
            </p:cNvSpPr>
            <p:nvPr/>
          </p:nvSpPr>
          <p:spPr bwMode="auto">
            <a:xfrm>
              <a:off x="346" y="3900"/>
              <a:ext cx="3867" cy="1"/>
            </a:xfrm>
            <a:custGeom>
              <a:avLst/>
              <a:gdLst>
                <a:gd name="T0" fmla="*/ 0 w 3867"/>
                <a:gd name="T1" fmla="*/ 0 h 1"/>
                <a:gd name="T2" fmla="*/ 3867 w 3867"/>
                <a:gd name="T3" fmla="*/ 0 h 1"/>
              </a:gdLst>
              <a:ahLst/>
              <a:cxnLst>
                <a:cxn ang="0">
                  <a:pos x="T0" y="T1"/>
                </a:cxn>
                <a:cxn ang="0">
                  <a:pos x="T2" y="T3"/>
                </a:cxn>
              </a:cxnLst>
              <a:rect l="0" t="0" r="r" b="b"/>
              <a:pathLst>
                <a:path w="3867" h="1">
                  <a:moveTo>
                    <a:pt x="0" y="0"/>
                  </a:moveTo>
                  <a:lnTo>
                    <a:pt x="3867" y="0"/>
                  </a:lnTo>
                </a:path>
              </a:pathLst>
            </a:cu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19" name="Rectangle 7"/>
            <p:cNvSpPr>
              <a:spLocks noChangeArrowheads="1"/>
            </p:cNvSpPr>
            <p:nvPr/>
          </p:nvSpPr>
          <p:spPr bwMode="auto">
            <a:xfrm>
              <a:off x="3456" y="3648"/>
              <a:ext cx="720" cy="240"/>
            </a:xfrm>
            <a:prstGeom prst="rect">
              <a:avLst/>
            </a:prstGeom>
            <a:solidFill>
              <a:schemeClr val="tx1"/>
            </a:solidFill>
            <a:ln w="9525">
              <a:solidFill>
                <a:srgbClr val="FFCC66">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5320" name="Rectangle 8"/>
            <p:cNvSpPr>
              <a:spLocks noChangeArrowheads="1"/>
            </p:cNvSpPr>
            <p:nvPr/>
          </p:nvSpPr>
          <p:spPr bwMode="auto">
            <a:xfrm>
              <a:off x="336" y="3648"/>
              <a:ext cx="720" cy="240"/>
            </a:xfrm>
            <a:prstGeom prst="rect">
              <a:avLst/>
            </a:prstGeom>
            <a:solidFill>
              <a:schemeClr val="tx1"/>
            </a:solidFill>
            <a:ln w="9525">
              <a:solidFill>
                <a:srgbClr val="FFCC66">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5321" name="Freeform 9" descr="画布"/>
            <p:cNvSpPr>
              <a:spLocks/>
            </p:cNvSpPr>
            <p:nvPr/>
          </p:nvSpPr>
          <p:spPr bwMode="auto">
            <a:xfrm>
              <a:off x="288" y="3445"/>
              <a:ext cx="779" cy="443"/>
            </a:xfrm>
            <a:custGeom>
              <a:avLst/>
              <a:gdLst>
                <a:gd name="T0" fmla="*/ 0 w 731"/>
                <a:gd name="T1" fmla="*/ 443 h 443"/>
                <a:gd name="T2" fmla="*/ 424 w 731"/>
                <a:gd name="T3" fmla="*/ 349 h 443"/>
                <a:gd name="T4" fmla="*/ 716 w 731"/>
                <a:gd name="T5" fmla="*/ 184 h 443"/>
                <a:gd name="T6" fmla="*/ 336 w 731"/>
                <a:gd name="T7" fmla="*/ 11 h 443"/>
                <a:gd name="T8" fmla="*/ 5 w 731"/>
                <a:gd name="T9" fmla="*/ 117 h 443"/>
              </a:gdLst>
              <a:ahLst/>
              <a:cxnLst>
                <a:cxn ang="0">
                  <a:pos x="T0" y="T1"/>
                </a:cxn>
                <a:cxn ang="0">
                  <a:pos x="T2" y="T3"/>
                </a:cxn>
                <a:cxn ang="0">
                  <a:pos x="T4" y="T5"/>
                </a:cxn>
                <a:cxn ang="0">
                  <a:pos x="T6" y="T7"/>
                </a:cxn>
                <a:cxn ang="0">
                  <a:pos x="T8" y="T9"/>
                </a:cxn>
              </a:cxnLst>
              <a:rect l="0" t="0" r="r" b="b"/>
              <a:pathLst>
                <a:path w="731" h="443">
                  <a:moveTo>
                    <a:pt x="0" y="443"/>
                  </a:moveTo>
                  <a:cubicBezTo>
                    <a:pt x="71" y="427"/>
                    <a:pt x="305" y="392"/>
                    <a:pt x="424" y="349"/>
                  </a:cubicBezTo>
                  <a:cubicBezTo>
                    <a:pt x="543" y="306"/>
                    <a:pt x="731" y="240"/>
                    <a:pt x="716" y="184"/>
                  </a:cubicBezTo>
                  <a:cubicBezTo>
                    <a:pt x="701" y="128"/>
                    <a:pt x="454" y="22"/>
                    <a:pt x="336" y="11"/>
                  </a:cubicBezTo>
                  <a:cubicBezTo>
                    <a:pt x="218" y="0"/>
                    <a:pt x="74" y="95"/>
                    <a:pt x="5" y="117"/>
                  </a:cubicBezTo>
                </a:path>
              </a:pathLst>
            </a:custGeom>
            <a:blipFill dpi="0" rotWithShape="1">
              <a:blip r:embed="rId9"/>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2" name="Freeform 10" descr="画布"/>
            <p:cNvSpPr>
              <a:spLocks/>
            </p:cNvSpPr>
            <p:nvPr/>
          </p:nvSpPr>
          <p:spPr bwMode="auto">
            <a:xfrm>
              <a:off x="3407" y="3601"/>
              <a:ext cx="798" cy="239"/>
            </a:xfrm>
            <a:custGeom>
              <a:avLst/>
              <a:gdLst>
                <a:gd name="T0" fmla="*/ 769 w 798"/>
                <a:gd name="T1" fmla="*/ 239 h 239"/>
                <a:gd name="T2" fmla="*/ 409 w 798"/>
                <a:gd name="T3" fmla="*/ 202 h 239"/>
                <a:gd name="T4" fmla="*/ 65 w 798"/>
                <a:gd name="T5" fmla="*/ 37 h 239"/>
                <a:gd name="T6" fmla="*/ 798 w 798"/>
                <a:gd name="T7" fmla="*/ 0 h 239"/>
              </a:gdLst>
              <a:ahLst/>
              <a:cxnLst>
                <a:cxn ang="0">
                  <a:pos x="T0" y="T1"/>
                </a:cxn>
                <a:cxn ang="0">
                  <a:pos x="T2" y="T3"/>
                </a:cxn>
                <a:cxn ang="0">
                  <a:pos x="T4" y="T5"/>
                </a:cxn>
                <a:cxn ang="0">
                  <a:pos x="T6" y="T7"/>
                </a:cxn>
              </a:cxnLst>
              <a:rect l="0" t="0" r="r" b="b"/>
              <a:pathLst>
                <a:path w="798" h="239">
                  <a:moveTo>
                    <a:pt x="769" y="239"/>
                  </a:moveTo>
                  <a:cubicBezTo>
                    <a:pt x="709" y="233"/>
                    <a:pt x="526" y="236"/>
                    <a:pt x="409" y="202"/>
                  </a:cubicBezTo>
                  <a:cubicBezTo>
                    <a:pt x="292" y="168"/>
                    <a:pt x="0" y="71"/>
                    <a:pt x="65" y="37"/>
                  </a:cubicBezTo>
                  <a:cubicBezTo>
                    <a:pt x="130" y="3"/>
                    <a:pt x="645" y="8"/>
                    <a:pt x="798" y="0"/>
                  </a:cubicBezTo>
                </a:path>
              </a:pathLst>
            </a:custGeom>
            <a:blipFill dpi="0" rotWithShape="1">
              <a:blip r:embed="rId9"/>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3" name="Freeform 11"/>
            <p:cNvSpPr>
              <a:spLocks/>
            </p:cNvSpPr>
            <p:nvPr/>
          </p:nvSpPr>
          <p:spPr bwMode="auto">
            <a:xfrm>
              <a:off x="336" y="1440"/>
              <a:ext cx="3854" cy="248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25324" name="Object 12"/>
            <p:cNvGraphicFramePr>
              <a:graphicFrameLocks noChangeAspect="1"/>
            </p:cNvGraphicFramePr>
            <p:nvPr/>
          </p:nvGraphicFramePr>
          <p:xfrm>
            <a:off x="3600" y="3456"/>
            <a:ext cx="250" cy="250"/>
          </p:xfrm>
          <a:graphic>
            <a:graphicData uri="http://schemas.openxmlformats.org/presentationml/2006/ole">
              <mc:AlternateContent xmlns:mc="http://schemas.openxmlformats.org/markup-compatibility/2006">
                <mc:Choice xmlns:v="urn:schemas-microsoft-com:vml" Requires="v">
                  <p:oleObj spid="_x0000_s34871" name="Equation" r:id="rId10" imgW="253800" imgH="304560" progId="Equation.3">
                    <p:embed/>
                  </p:oleObj>
                </mc:Choice>
                <mc:Fallback>
                  <p:oleObj name="Equation" r:id="rId10" imgW="253800" imgH="30456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600" y="3456"/>
                          <a:ext cx="250" cy="250"/>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5325" name="Line 13"/>
            <p:cNvSpPr>
              <a:spLocks noChangeShapeType="1"/>
            </p:cNvSpPr>
            <p:nvPr/>
          </p:nvSpPr>
          <p:spPr bwMode="auto">
            <a:xfrm>
              <a:off x="3456" y="3360"/>
              <a:ext cx="0" cy="864"/>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6" name="Line 14"/>
            <p:cNvSpPr>
              <a:spLocks noChangeShapeType="1"/>
            </p:cNvSpPr>
            <p:nvPr/>
          </p:nvSpPr>
          <p:spPr bwMode="auto">
            <a:xfrm>
              <a:off x="1056" y="3360"/>
              <a:ext cx="0" cy="864"/>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7" name="Line 15"/>
            <p:cNvSpPr>
              <a:spLocks noChangeShapeType="1"/>
            </p:cNvSpPr>
            <p:nvPr/>
          </p:nvSpPr>
          <p:spPr bwMode="auto">
            <a:xfrm>
              <a:off x="2256" y="3744"/>
              <a:ext cx="0" cy="48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8" name="Line 16"/>
            <p:cNvSpPr>
              <a:spLocks noChangeShapeType="1"/>
            </p:cNvSpPr>
            <p:nvPr/>
          </p:nvSpPr>
          <p:spPr bwMode="auto">
            <a:xfrm flipH="1">
              <a:off x="1056" y="4128"/>
              <a:ext cx="336"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29" name="Line 17"/>
            <p:cNvSpPr>
              <a:spLocks noChangeShapeType="1"/>
            </p:cNvSpPr>
            <p:nvPr/>
          </p:nvSpPr>
          <p:spPr bwMode="auto">
            <a:xfrm flipH="1">
              <a:off x="2256" y="4128"/>
              <a:ext cx="480"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30" name="Line 18"/>
            <p:cNvSpPr>
              <a:spLocks noChangeShapeType="1"/>
            </p:cNvSpPr>
            <p:nvPr/>
          </p:nvSpPr>
          <p:spPr bwMode="auto">
            <a:xfrm>
              <a:off x="1824" y="4128"/>
              <a:ext cx="432"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5331" name="Line 19"/>
            <p:cNvSpPr>
              <a:spLocks noChangeShapeType="1"/>
            </p:cNvSpPr>
            <p:nvPr/>
          </p:nvSpPr>
          <p:spPr bwMode="auto">
            <a:xfrm>
              <a:off x="3072" y="4128"/>
              <a:ext cx="384" cy="0"/>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25332" name="Object 20" descr="画布"/>
            <p:cNvGraphicFramePr>
              <a:graphicFrameLocks noChangeAspect="1"/>
            </p:cNvGraphicFramePr>
            <p:nvPr/>
          </p:nvGraphicFramePr>
          <p:xfrm>
            <a:off x="2653" y="3974"/>
            <a:ext cx="373" cy="203"/>
          </p:xfrm>
          <a:graphic>
            <a:graphicData uri="http://schemas.openxmlformats.org/presentationml/2006/ole">
              <mc:AlternateContent xmlns:mc="http://schemas.openxmlformats.org/markup-compatibility/2006">
                <mc:Choice xmlns:v="urn:schemas-microsoft-com:vml" Requires="v">
                  <p:oleObj spid="_x0000_s34872" name="Equation" r:id="rId12" imgW="419040" imgH="241200" progId="Equation.3">
                    <p:embed/>
                  </p:oleObj>
                </mc:Choice>
                <mc:Fallback>
                  <p:oleObj name="Equation" r:id="rId12" imgW="419040" imgH="2412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53" y="3974"/>
                          <a:ext cx="373" cy="203"/>
                        </a:xfrm>
                        <a:prstGeom prst="rect">
                          <a:avLst/>
                        </a:prstGeom>
                        <a:blipFill dpi="0" rotWithShape="1">
                          <a:blip r:embed="rId9"/>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33" name="Object 21" descr="画布"/>
            <p:cNvGraphicFramePr>
              <a:graphicFrameLocks noChangeAspect="1"/>
            </p:cNvGraphicFramePr>
            <p:nvPr/>
          </p:nvGraphicFramePr>
          <p:xfrm>
            <a:off x="1388" y="3974"/>
            <a:ext cx="373" cy="203"/>
          </p:xfrm>
          <a:graphic>
            <a:graphicData uri="http://schemas.openxmlformats.org/presentationml/2006/ole">
              <mc:AlternateContent xmlns:mc="http://schemas.openxmlformats.org/markup-compatibility/2006">
                <mc:Choice xmlns:v="urn:schemas-microsoft-com:vml" Requires="v">
                  <p:oleObj spid="_x0000_s34873" name="Equation" r:id="rId14" imgW="419040" imgH="241200" progId="Equation.3">
                    <p:embed/>
                  </p:oleObj>
                </mc:Choice>
                <mc:Fallback>
                  <p:oleObj name="Equation" r:id="rId14" imgW="419040" imgH="2412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88" y="3974"/>
                          <a:ext cx="373" cy="203"/>
                        </a:xfrm>
                        <a:prstGeom prst="rect">
                          <a:avLst/>
                        </a:prstGeom>
                        <a:blipFill dpi="0" rotWithShape="1">
                          <a:blip r:embed="rId9"/>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34" name="Object 22" descr="画布"/>
            <p:cNvGraphicFramePr>
              <a:graphicFrameLocks noChangeAspect="1"/>
            </p:cNvGraphicFramePr>
            <p:nvPr/>
          </p:nvGraphicFramePr>
          <p:xfrm>
            <a:off x="624" y="3456"/>
            <a:ext cx="250" cy="250"/>
          </p:xfrm>
          <a:graphic>
            <a:graphicData uri="http://schemas.openxmlformats.org/presentationml/2006/ole">
              <mc:AlternateContent xmlns:mc="http://schemas.openxmlformats.org/markup-compatibility/2006">
                <mc:Choice xmlns:v="urn:schemas-microsoft-com:vml" Requires="v">
                  <p:oleObj spid="_x0000_s34874" name="Equation" r:id="rId16" imgW="253800" imgH="304560" progId="Equation.3">
                    <p:embed/>
                  </p:oleObj>
                </mc:Choice>
                <mc:Fallback>
                  <p:oleObj name="Equation" r:id="rId16" imgW="253800" imgH="30456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4" y="3456"/>
                          <a:ext cx="250" cy="250"/>
                        </a:xfrm>
                        <a:prstGeom prst="rect">
                          <a:avLst/>
                        </a:prstGeom>
                        <a:blipFill dpi="0" rotWithShape="1">
                          <a:blip r:embed="rId9"/>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35" name="Object 23"/>
            <p:cNvGraphicFramePr>
              <a:graphicFrameLocks noChangeAspect="1"/>
            </p:cNvGraphicFramePr>
            <p:nvPr/>
          </p:nvGraphicFramePr>
          <p:xfrm>
            <a:off x="703" y="2387"/>
            <a:ext cx="793" cy="375"/>
          </p:xfrm>
          <a:graphic>
            <a:graphicData uri="http://schemas.openxmlformats.org/presentationml/2006/ole">
              <mc:AlternateContent xmlns:mc="http://schemas.openxmlformats.org/markup-compatibility/2006">
                <mc:Choice xmlns:v="urn:schemas-microsoft-com:vml" Requires="v">
                  <p:oleObj spid="_x0000_s34875" name="Equation" r:id="rId18" imgW="990360" imgH="444240" progId="Equation.3">
                    <p:embed/>
                  </p:oleObj>
                </mc:Choice>
                <mc:Fallback>
                  <p:oleObj name="Equation" r:id="rId18" imgW="990360" imgH="44424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03" y="2387"/>
                          <a:ext cx="793" cy="375"/>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5336" name="Object 24" descr="画布"/>
            <p:cNvGraphicFramePr>
              <a:graphicFrameLocks noChangeAspect="1"/>
            </p:cNvGraphicFramePr>
            <p:nvPr/>
          </p:nvGraphicFramePr>
          <p:xfrm>
            <a:off x="2200" y="3929"/>
            <a:ext cx="150" cy="135"/>
          </p:xfrm>
          <a:graphic>
            <a:graphicData uri="http://schemas.openxmlformats.org/presentationml/2006/ole">
              <mc:AlternateContent xmlns:mc="http://schemas.openxmlformats.org/markup-compatibility/2006">
                <mc:Choice xmlns:v="urn:schemas-microsoft-com:vml" Requires="v">
                  <p:oleObj spid="_x0000_s34876" name="公式" r:id="rId20" imgW="152280" imgH="164880" progId="Equation.3">
                    <p:embed/>
                  </p:oleObj>
                </mc:Choice>
                <mc:Fallback>
                  <p:oleObj name="公式" r:id="rId20" imgW="152280" imgH="16488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200" y="3929"/>
                          <a:ext cx="150" cy="135"/>
                        </a:xfrm>
                        <a:prstGeom prst="rect">
                          <a:avLst/>
                        </a:prstGeom>
                        <a:blipFill dpi="0" rotWithShape="1">
                          <a:blip r:embed="rId9"/>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525337" name="Line 25"/>
          <p:cNvSpPr>
            <a:spLocks noChangeShapeType="1"/>
          </p:cNvSpPr>
          <p:nvPr/>
        </p:nvSpPr>
        <p:spPr bwMode="auto">
          <a:xfrm>
            <a:off x="1546225" y="981075"/>
            <a:ext cx="504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5338" name="Line 26"/>
          <p:cNvSpPr>
            <a:spLocks noChangeShapeType="1"/>
          </p:cNvSpPr>
          <p:nvPr/>
        </p:nvSpPr>
        <p:spPr bwMode="auto">
          <a:xfrm>
            <a:off x="3635375" y="1412875"/>
            <a:ext cx="0" cy="5032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5339" name="Line 27"/>
          <p:cNvSpPr>
            <a:spLocks noChangeShapeType="1"/>
          </p:cNvSpPr>
          <p:nvPr/>
        </p:nvSpPr>
        <p:spPr bwMode="auto">
          <a:xfrm>
            <a:off x="4859338" y="981075"/>
            <a:ext cx="5048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525340" name="Object 28"/>
          <p:cNvGraphicFramePr>
            <a:graphicFrameLocks noChangeAspect="1"/>
          </p:cNvGraphicFramePr>
          <p:nvPr/>
        </p:nvGraphicFramePr>
        <p:xfrm>
          <a:off x="5219700" y="3355975"/>
          <a:ext cx="3228975" cy="673100"/>
        </p:xfrm>
        <a:graphic>
          <a:graphicData uri="http://schemas.openxmlformats.org/presentationml/2006/ole">
            <mc:AlternateContent xmlns:mc="http://schemas.openxmlformats.org/markup-compatibility/2006">
              <mc:Choice xmlns:v="urn:schemas-microsoft-com:vml" Requires="v">
                <p:oleObj spid="_x0000_s34877" name="Equation" r:id="rId22" imgW="2412720" imgH="507960" progId="Equation.3">
                  <p:embed/>
                </p:oleObj>
              </mc:Choice>
              <mc:Fallback>
                <p:oleObj name="Equation" r:id="rId22" imgW="2412720" imgH="50796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219700" y="3355975"/>
                        <a:ext cx="3228975" cy="673100"/>
                      </a:xfrm>
                      <a:prstGeom prst="rect">
                        <a:avLst/>
                      </a:prstGeom>
                      <a:solidFill>
                        <a:srgbClr val="FFFFCC">
                          <a:alpha val="0"/>
                        </a:srgbClr>
                      </a:solidFill>
                      <a:ln w="9525">
                        <a:solidFill>
                          <a:srgbClr val="808080">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5341" name="Text Box 29"/>
          <p:cNvSpPr txBox="1">
            <a:spLocks noChangeArrowheads="1"/>
          </p:cNvSpPr>
          <p:nvPr/>
        </p:nvSpPr>
        <p:spPr bwMode="auto">
          <a:xfrm>
            <a:off x="5003800" y="2924175"/>
            <a:ext cx="3962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显著性水平</a:t>
            </a:r>
            <a:r>
              <a:rPr kumimoji="1" lang="en-US" altLang="zh-CN" sz="1200">
                <a:latin typeface="Tahoma" pitchFamily="34" charset="0"/>
              </a:rPr>
              <a:t>α</a:t>
            </a:r>
            <a:r>
              <a:rPr kumimoji="1" lang="zh-CN" altLang="en-US" sz="1200">
                <a:latin typeface="Tahoma" pitchFamily="34" charset="0"/>
              </a:rPr>
              <a:t>下，</a:t>
            </a:r>
            <a:r>
              <a:rPr kumimoji="1" lang="en-US" altLang="zh-CN" sz="1200">
                <a:latin typeface="Tahoma" pitchFamily="34" charset="0"/>
              </a:rPr>
              <a:t>P</a:t>
            </a:r>
            <a:r>
              <a:rPr kumimoji="1" lang="zh-CN" altLang="en-US" sz="1200">
                <a:latin typeface="Tahoma" pitchFamily="34" charset="0"/>
              </a:rPr>
              <a:t>在</a:t>
            </a:r>
            <a:r>
              <a:rPr kumimoji="1" lang="en-US" altLang="zh-CN" sz="1200">
                <a:latin typeface="Tahoma" pitchFamily="34" charset="0"/>
              </a:rPr>
              <a:t>1- α</a:t>
            </a:r>
            <a:r>
              <a:rPr kumimoji="1" lang="zh-CN" altLang="en-US" sz="1200">
                <a:latin typeface="Tahoma" pitchFamily="34" charset="0"/>
              </a:rPr>
              <a:t>置信水平下的置信区间：</a:t>
            </a:r>
          </a:p>
        </p:txBody>
      </p:sp>
      <p:sp>
        <p:nvSpPr>
          <p:cNvPr id="525342" name="Line 30"/>
          <p:cNvSpPr>
            <a:spLocks noChangeShapeType="1"/>
          </p:cNvSpPr>
          <p:nvPr/>
        </p:nvSpPr>
        <p:spPr bwMode="auto">
          <a:xfrm>
            <a:off x="6877050" y="1916113"/>
            <a:ext cx="0" cy="5048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2740697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531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533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2531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533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2531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25339"/>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52531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25342"/>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25341"/>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0"/>
                                          </p:stCondLst>
                                        </p:cTn>
                                        <p:tgtEl>
                                          <p:spTgt spid="525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5337" grpId="0" animBg="1"/>
      <p:bldP spid="525338" grpId="0" animBg="1"/>
      <p:bldP spid="525339" grpId="0" animBg="1"/>
      <p:bldP spid="525341" grpId="0"/>
      <p:bldP spid="525342" grpId="0" animBg="1"/>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338" name="Text Box 2"/>
          <p:cNvSpPr txBox="1">
            <a:spLocks noChangeArrowheads="1"/>
          </p:cNvSpPr>
          <p:nvPr/>
        </p:nvSpPr>
        <p:spPr bwMode="auto">
          <a:xfrm>
            <a:off x="395288" y="0"/>
            <a:ext cx="7920037"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2000">
                <a:latin typeface="Tahoma" pitchFamily="34" charset="0"/>
              </a:rPr>
              <a:t>      </a:t>
            </a:r>
            <a:r>
              <a:rPr kumimoji="1" lang="zh-CN" altLang="en-US" sz="2000">
                <a:latin typeface="Tahoma" pitchFamily="34" charset="0"/>
              </a:rPr>
              <a:t>某企业在一项关于职工流动原因的研究中，从企业前职工的总体中随机抽选了</a:t>
            </a:r>
            <a:r>
              <a:rPr kumimoji="1" lang="en-US" altLang="zh-CN" sz="2000">
                <a:latin typeface="Tahoma" pitchFamily="34" charset="0"/>
              </a:rPr>
              <a:t>200</a:t>
            </a:r>
            <a:r>
              <a:rPr kumimoji="1" lang="zh-CN" altLang="en-US" sz="2000">
                <a:latin typeface="Tahoma" pitchFamily="34" charset="0"/>
              </a:rPr>
              <a:t>人组成一个样本。在对其进行访问时，有</a:t>
            </a:r>
            <a:r>
              <a:rPr kumimoji="1" lang="en-US" altLang="zh-CN" sz="2000">
                <a:latin typeface="Tahoma" pitchFamily="34" charset="0"/>
              </a:rPr>
              <a:t>140</a:t>
            </a:r>
            <a:r>
              <a:rPr kumimoji="1" lang="zh-CN" altLang="en-US" sz="2000">
                <a:latin typeface="Tahoma" pitchFamily="34" charset="0"/>
              </a:rPr>
              <a:t>说他们离开该企业是由于同管理人员不能融洽相处。试对由于这种原因而离开企业的人员的真正比率构造</a:t>
            </a:r>
            <a:r>
              <a:rPr kumimoji="1" lang="en-US" altLang="zh-CN" sz="2000">
                <a:latin typeface="Tahoma" pitchFamily="34" charset="0"/>
              </a:rPr>
              <a:t>95%</a:t>
            </a:r>
            <a:r>
              <a:rPr kumimoji="1" lang="zh-CN" altLang="en-US" sz="2000">
                <a:latin typeface="Tahoma" pitchFamily="34" charset="0"/>
              </a:rPr>
              <a:t>的置信区间。</a:t>
            </a:r>
          </a:p>
        </p:txBody>
      </p:sp>
      <p:graphicFrame>
        <p:nvGraphicFramePr>
          <p:cNvPr id="526339" name="Object 3"/>
          <p:cNvGraphicFramePr>
            <a:graphicFrameLocks noChangeAspect="1"/>
          </p:cNvGraphicFramePr>
          <p:nvPr/>
        </p:nvGraphicFramePr>
        <p:xfrm>
          <a:off x="5148263" y="2060575"/>
          <a:ext cx="1122362" cy="212725"/>
        </p:xfrm>
        <a:graphic>
          <a:graphicData uri="http://schemas.openxmlformats.org/presentationml/2006/ole">
            <mc:AlternateContent xmlns:mc="http://schemas.openxmlformats.org/markup-compatibility/2006">
              <mc:Choice xmlns:v="urn:schemas-microsoft-com:vml" Requires="v">
                <p:oleObj spid="_x0000_s35887" name="Equation" r:id="rId3" imgW="749160" imgH="177480" progId="Equation.3">
                  <p:embed/>
                </p:oleObj>
              </mc:Choice>
              <mc:Fallback>
                <p:oleObj name="Equation" r:id="rId3" imgW="749160" imgH="177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263" y="2060575"/>
                        <a:ext cx="1122362" cy="21272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0" name="Object 4"/>
          <p:cNvGraphicFramePr>
            <a:graphicFrameLocks noChangeAspect="1"/>
          </p:cNvGraphicFramePr>
          <p:nvPr/>
        </p:nvGraphicFramePr>
        <p:xfrm>
          <a:off x="2843213" y="1989138"/>
          <a:ext cx="836612" cy="304800"/>
        </p:xfrm>
        <a:graphic>
          <a:graphicData uri="http://schemas.openxmlformats.org/presentationml/2006/ole">
            <mc:AlternateContent xmlns:mc="http://schemas.openxmlformats.org/markup-compatibility/2006">
              <mc:Choice xmlns:v="urn:schemas-microsoft-com:vml" Requires="v">
                <p:oleObj spid="_x0000_s35888" name="Equation" r:id="rId5" imgW="495000" imgH="203040" progId="Equation.3">
                  <p:embed/>
                </p:oleObj>
              </mc:Choice>
              <mc:Fallback>
                <p:oleObj name="Equation" r:id="rId5" imgW="49500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43213" y="1989138"/>
                        <a:ext cx="836612" cy="3048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1" name="Object 5"/>
          <p:cNvGraphicFramePr>
            <a:graphicFrameLocks noChangeAspect="1"/>
          </p:cNvGraphicFramePr>
          <p:nvPr/>
        </p:nvGraphicFramePr>
        <p:xfrm>
          <a:off x="3995738" y="2060575"/>
          <a:ext cx="881062" cy="236538"/>
        </p:xfrm>
        <a:graphic>
          <a:graphicData uri="http://schemas.openxmlformats.org/presentationml/2006/ole">
            <mc:AlternateContent xmlns:mc="http://schemas.openxmlformats.org/markup-compatibility/2006">
              <mc:Choice xmlns:v="urn:schemas-microsoft-com:vml" Requires="v">
                <p:oleObj spid="_x0000_s35889" name="Equation" r:id="rId7" imgW="507960" imgH="177480" progId="Equation.3">
                  <p:embed/>
                </p:oleObj>
              </mc:Choice>
              <mc:Fallback>
                <p:oleObj name="Equation" r:id="rId7" imgW="50796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95738" y="2060575"/>
                        <a:ext cx="881062" cy="236538"/>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2" name="Object 6"/>
          <p:cNvGraphicFramePr>
            <a:graphicFrameLocks noChangeAspect="1"/>
          </p:cNvGraphicFramePr>
          <p:nvPr/>
        </p:nvGraphicFramePr>
        <p:xfrm>
          <a:off x="2195513" y="3932238"/>
          <a:ext cx="4032250" cy="649287"/>
        </p:xfrm>
        <a:graphic>
          <a:graphicData uri="http://schemas.openxmlformats.org/presentationml/2006/ole">
            <mc:AlternateContent xmlns:mc="http://schemas.openxmlformats.org/markup-compatibility/2006">
              <mc:Choice xmlns:v="urn:schemas-microsoft-com:vml" Requires="v">
                <p:oleObj spid="_x0000_s35890" name="Equation" r:id="rId9" imgW="2412720" imgH="507960" progId="Equation.3">
                  <p:embed/>
                </p:oleObj>
              </mc:Choice>
              <mc:Fallback>
                <p:oleObj name="Equation" r:id="rId9" imgW="2412720" imgH="50796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95513" y="3932238"/>
                        <a:ext cx="4032250" cy="649287"/>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3" name="Object 7"/>
          <p:cNvGraphicFramePr>
            <a:graphicFrameLocks noChangeAspect="1"/>
          </p:cNvGraphicFramePr>
          <p:nvPr/>
        </p:nvGraphicFramePr>
        <p:xfrm>
          <a:off x="3636963" y="5732463"/>
          <a:ext cx="1260475" cy="239712"/>
        </p:xfrm>
        <a:graphic>
          <a:graphicData uri="http://schemas.openxmlformats.org/presentationml/2006/ole">
            <mc:AlternateContent xmlns:mc="http://schemas.openxmlformats.org/markup-compatibility/2006">
              <mc:Choice xmlns:v="urn:schemas-microsoft-com:vml" Requires="v">
                <p:oleObj spid="_x0000_s35891" name="Equation" r:id="rId11" imgW="850680" imgH="215640" progId="Equation.3">
                  <p:embed/>
                </p:oleObj>
              </mc:Choice>
              <mc:Fallback>
                <p:oleObj name="Equation" r:id="rId11" imgW="850680" imgH="2156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636963" y="5732463"/>
                        <a:ext cx="1260475" cy="239712"/>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4" name="Object 8"/>
          <p:cNvGraphicFramePr>
            <a:graphicFrameLocks noChangeAspect="1"/>
          </p:cNvGraphicFramePr>
          <p:nvPr/>
        </p:nvGraphicFramePr>
        <p:xfrm>
          <a:off x="2881313" y="2852738"/>
          <a:ext cx="2268537" cy="295275"/>
        </p:xfrm>
        <a:graphic>
          <a:graphicData uri="http://schemas.openxmlformats.org/presentationml/2006/ole">
            <mc:AlternateContent xmlns:mc="http://schemas.openxmlformats.org/markup-compatibility/2006">
              <mc:Choice xmlns:v="urn:schemas-microsoft-com:vml" Requires="v">
                <p:oleObj spid="_x0000_s35892" name="公式" r:id="rId13" imgW="1485720" imgH="203040" progId="Equation.3">
                  <p:embed/>
                </p:oleObj>
              </mc:Choice>
              <mc:Fallback>
                <p:oleObj name="公式" r:id="rId13" imgW="1485720" imgH="2030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881313" y="2852738"/>
                        <a:ext cx="2268537" cy="29527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5" name="Object 9"/>
          <p:cNvGraphicFramePr>
            <a:graphicFrameLocks noChangeAspect="1"/>
          </p:cNvGraphicFramePr>
          <p:nvPr/>
        </p:nvGraphicFramePr>
        <p:xfrm>
          <a:off x="2890838" y="2420938"/>
          <a:ext cx="2538412" cy="311150"/>
        </p:xfrm>
        <a:graphic>
          <a:graphicData uri="http://schemas.openxmlformats.org/presentationml/2006/ole">
            <mc:AlternateContent xmlns:mc="http://schemas.openxmlformats.org/markup-compatibility/2006">
              <mc:Choice xmlns:v="urn:schemas-microsoft-com:vml" Requires="v">
                <p:oleObj spid="_x0000_s35893" name="公式" r:id="rId15" imgW="1701720" imgH="215640" progId="Equation.3">
                  <p:embed/>
                </p:oleObj>
              </mc:Choice>
              <mc:Fallback>
                <p:oleObj name="公式" r:id="rId15" imgW="1701720" imgH="21564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890838" y="2420938"/>
                        <a:ext cx="2538412" cy="31115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6" name="Object 10"/>
          <p:cNvGraphicFramePr>
            <a:graphicFrameLocks noChangeAspect="1"/>
          </p:cNvGraphicFramePr>
          <p:nvPr/>
        </p:nvGraphicFramePr>
        <p:xfrm>
          <a:off x="2881313" y="3213100"/>
          <a:ext cx="1244600" cy="341313"/>
        </p:xfrm>
        <a:graphic>
          <a:graphicData uri="http://schemas.openxmlformats.org/presentationml/2006/ole">
            <mc:AlternateContent xmlns:mc="http://schemas.openxmlformats.org/markup-compatibility/2006">
              <mc:Choice xmlns:v="urn:schemas-microsoft-com:vml" Requires="v">
                <p:oleObj spid="_x0000_s35894" name="Equation" r:id="rId17" imgW="698400" imgH="241200" progId="Equation.3">
                  <p:embed/>
                </p:oleObj>
              </mc:Choice>
              <mc:Fallback>
                <p:oleObj name="Equation" r:id="rId17" imgW="698400" imgH="24120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81313" y="3213100"/>
                        <a:ext cx="1244600" cy="34131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6347" name="Object 11"/>
          <p:cNvGraphicFramePr>
            <a:graphicFrameLocks noChangeAspect="1"/>
          </p:cNvGraphicFramePr>
          <p:nvPr/>
        </p:nvGraphicFramePr>
        <p:xfrm>
          <a:off x="2160588" y="4797425"/>
          <a:ext cx="4106862" cy="736600"/>
        </p:xfrm>
        <a:graphic>
          <a:graphicData uri="http://schemas.openxmlformats.org/presentationml/2006/ole">
            <mc:AlternateContent xmlns:mc="http://schemas.openxmlformats.org/markup-compatibility/2006">
              <mc:Choice xmlns:v="urn:schemas-microsoft-com:vml" Requires="v">
                <p:oleObj spid="_x0000_s35895" name="Equation" r:id="rId19" imgW="2971800" imgH="507960" progId="Equation.3">
                  <p:embed/>
                </p:oleObj>
              </mc:Choice>
              <mc:Fallback>
                <p:oleObj name="Equation" r:id="rId19" imgW="2971800" imgH="507960" progId="Equation.3">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160588" y="4797425"/>
                        <a:ext cx="4106862" cy="736600"/>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553444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63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2633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634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634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634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63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26346"/>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2634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634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263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8"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Text Box 2"/>
          <p:cNvSpPr txBox="1">
            <a:spLocks noChangeArrowheads="1"/>
          </p:cNvSpPr>
          <p:nvPr/>
        </p:nvSpPr>
        <p:spPr bwMode="auto">
          <a:xfrm>
            <a:off x="0" y="0"/>
            <a:ext cx="63373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三、总体方差的区间估计</a:t>
            </a:r>
          </a:p>
        </p:txBody>
      </p:sp>
      <p:grpSp>
        <p:nvGrpSpPr>
          <p:cNvPr id="527363" name="Group 3"/>
          <p:cNvGrpSpPr>
            <a:grpSpLocks/>
          </p:cNvGrpSpPr>
          <p:nvPr/>
        </p:nvGrpSpPr>
        <p:grpSpPr bwMode="auto">
          <a:xfrm>
            <a:off x="611188" y="2598738"/>
            <a:ext cx="6272212" cy="4475162"/>
            <a:chOff x="0" y="1501"/>
            <a:chExt cx="3951" cy="2819"/>
          </a:xfrm>
        </p:grpSpPr>
        <p:graphicFrame>
          <p:nvGraphicFramePr>
            <p:cNvPr id="527364" name="Object 4" descr="画布"/>
            <p:cNvGraphicFramePr>
              <a:graphicFrameLocks noChangeAspect="1"/>
            </p:cNvGraphicFramePr>
            <p:nvPr/>
          </p:nvGraphicFramePr>
          <p:xfrm>
            <a:off x="3379" y="3976"/>
            <a:ext cx="572" cy="344"/>
          </p:xfrm>
          <a:graphic>
            <a:graphicData uri="http://schemas.openxmlformats.org/presentationml/2006/ole">
              <mc:AlternateContent xmlns:mc="http://schemas.openxmlformats.org/markup-compatibility/2006">
                <mc:Choice xmlns:v="urn:schemas-microsoft-com:vml" Requires="v">
                  <p:oleObj spid="_x0000_s36901" name="Equation" r:id="rId3" imgW="558720" imgH="419040" progId="Equation.3">
                    <p:embed/>
                  </p:oleObj>
                </mc:Choice>
                <mc:Fallback>
                  <p:oleObj name="Equation" r:id="rId3" imgW="55872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79" y="3976"/>
                          <a:ext cx="572" cy="344"/>
                        </a:xfrm>
                        <a:prstGeom prst="rect">
                          <a:avLst/>
                        </a:prstGeom>
                        <a:blipFill dpi="0" rotWithShape="1">
                          <a:blip r:embed="rId5"/>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7365" name="Text Box 5"/>
            <p:cNvSpPr txBox="1">
              <a:spLocks noChangeArrowheads="1"/>
            </p:cNvSpPr>
            <p:nvPr/>
          </p:nvSpPr>
          <p:spPr bwMode="auto">
            <a:xfrm>
              <a:off x="1104" y="2112"/>
              <a:ext cx="5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solidFill>
                    <a:srgbClr val="FF0000"/>
                  </a:solidFill>
                  <a:latin typeface="Tahoma" pitchFamily="34" charset="0"/>
                </a:rPr>
                <a:t>自由度为</a:t>
              </a:r>
              <a:r>
                <a:rPr kumimoji="1" lang="en-US" altLang="zh-CN" sz="1200">
                  <a:solidFill>
                    <a:srgbClr val="FF0000"/>
                  </a:solidFill>
                  <a:latin typeface="Tahoma" pitchFamily="34" charset="0"/>
                </a:rPr>
                <a:t>5</a:t>
              </a:r>
              <a:endParaRPr kumimoji="1" lang="en-US" altLang="zh-CN" sz="1200" baseline="70000">
                <a:solidFill>
                  <a:srgbClr val="FF0000"/>
                </a:solidFill>
                <a:latin typeface="Tahoma" pitchFamily="34" charset="0"/>
              </a:endParaRPr>
            </a:p>
          </p:txBody>
        </p:sp>
        <p:sp>
          <p:nvSpPr>
            <p:cNvPr id="527366" name="Freeform 6"/>
            <p:cNvSpPr>
              <a:spLocks/>
            </p:cNvSpPr>
            <p:nvPr/>
          </p:nvSpPr>
          <p:spPr bwMode="auto">
            <a:xfrm>
              <a:off x="0" y="1998"/>
              <a:ext cx="3444" cy="1903"/>
            </a:xfrm>
            <a:custGeom>
              <a:avLst/>
              <a:gdLst>
                <a:gd name="T0" fmla="*/ 0 w 3444"/>
                <a:gd name="T1" fmla="*/ 1903 h 1903"/>
                <a:gd name="T2" fmla="*/ 766 w 3444"/>
                <a:gd name="T3" fmla="*/ 184 h 1903"/>
                <a:gd name="T4" fmla="*/ 1477 w 3444"/>
                <a:gd name="T5" fmla="*/ 797 h 1903"/>
                <a:gd name="T6" fmla="*/ 2068 w 3444"/>
                <a:gd name="T7" fmla="*/ 1425 h 1903"/>
                <a:gd name="T8" fmla="*/ 2741 w 3444"/>
                <a:gd name="T9" fmla="*/ 1747 h 1903"/>
                <a:gd name="T10" fmla="*/ 3444 w 3444"/>
                <a:gd name="T11" fmla="*/ 1867 h 1903"/>
              </a:gdLst>
              <a:ahLst/>
              <a:cxnLst>
                <a:cxn ang="0">
                  <a:pos x="T0" y="T1"/>
                </a:cxn>
                <a:cxn ang="0">
                  <a:pos x="T2" y="T3"/>
                </a:cxn>
                <a:cxn ang="0">
                  <a:pos x="T4" y="T5"/>
                </a:cxn>
                <a:cxn ang="0">
                  <a:pos x="T6" y="T7"/>
                </a:cxn>
                <a:cxn ang="0">
                  <a:pos x="T8" y="T9"/>
                </a:cxn>
                <a:cxn ang="0">
                  <a:pos x="T10" y="T11"/>
                </a:cxn>
              </a:cxnLst>
              <a:rect l="0" t="0" r="r" b="b"/>
              <a:pathLst>
                <a:path w="3444" h="1903">
                  <a:moveTo>
                    <a:pt x="0" y="1903"/>
                  </a:moveTo>
                  <a:cubicBezTo>
                    <a:pt x="128" y="1617"/>
                    <a:pt x="520" y="368"/>
                    <a:pt x="766" y="184"/>
                  </a:cubicBezTo>
                  <a:cubicBezTo>
                    <a:pt x="1012" y="0"/>
                    <a:pt x="1260" y="590"/>
                    <a:pt x="1477" y="797"/>
                  </a:cubicBezTo>
                  <a:cubicBezTo>
                    <a:pt x="1694" y="1004"/>
                    <a:pt x="1857" y="1267"/>
                    <a:pt x="2068" y="1425"/>
                  </a:cubicBezTo>
                  <a:cubicBezTo>
                    <a:pt x="2279" y="1583"/>
                    <a:pt x="2512" y="1673"/>
                    <a:pt x="2741" y="1747"/>
                  </a:cubicBezTo>
                  <a:cubicBezTo>
                    <a:pt x="2970" y="1821"/>
                    <a:pt x="3298" y="1842"/>
                    <a:pt x="3444" y="1867"/>
                  </a:cubicBezTo>
                </a:path>
              </a:pathLst>
            </a:custGeom>
            <a:noFill/>
            <a:ln w="3175" cap="flat" cmpd="sng">
              <a:solidFill>
                <a:srgbClr val="FF0000"/>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67" name="Line 7"/>
            <p:cNvSpPr>
              <a:spLocks noChangeShapeType="1"/>
            </p:cNvSpPr>
            <p:nvPr/>
          </p:nvSpPr>
          <p:spPr bwMode="auto">
            <a:xfrm>
              <a:off x="0" y="3901"/>
              <a:ext cx="3888" cy="0"/>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68" name="Line 8"/>
            <p:cNvSpPr>
              <a:spLocks noChangeShapeType="1"/>
            </p:cNvSpPr>
            <p:nvPr/>
          </p:nvSpPr>
          <p:spPr bwMode="auto">
            <a:xfrm flipV="1">
              <a:off x="0" y="1501"/>
              <a:ext cx="0" cy="2400"/>
            </a:xfrm>
            <a:prstGeom prst="line">
              <a:avLst/>
            </a:prstGeom>
            <a:noFill/>
            <a:ln w="317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69" name="Text Box 9"/>
            <p:cNvSpPr txBox="1">
              <a:spLocks noChangeArrowheads="1"/>
            </p:cNvSpPr>
            <p:nvPr/>
          </p:nvSpPr>
          <p:spPr bwMode="auto">
            <a:xfrm>
              <a:off x="0" y="3929"/>
              <a:ext cx="158"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a:t>
              </a:r>
            </a:p>
          </p:txBody>
        </p:sp>
        <p:sp>
          <p:nvSpPr>
            <p:cNvPr id="527370" name="Line 10"/>
            <p:cNvSpPr>
              <a:spLocks noChangeShapeType="1"/>
            </p:cNvSpPr>
            <p:nvPr/>
          </p:nvSpPr>
          <p:spPr bwMode="auto">
            <a:xfrm>
              <a:off x="0" y="3853"/>
              <a:ext cx="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71" name="Freeform 11"/>
            <p:cNvSpPr>
              <a:spLocks/>
            </p:cNvSpPr>
            <p:nvPr/>
          </p:nvSpPr>
          <p:spPr bwMode="auto">
            <a:xfrm>
              <a:off x="0" y="2448"/>
              <a:ext cx="3688" cy="1429"/>
            </a:xfrm>
            <a:custGeom>
              <a:avLst/>
              <a:gdLst>
                <a:gd name="T0" fmla="*/ 0 w 3688"/>
                <a:gd name="T1" fmla="*/ 1429 h 1429"/>
                <a:gd name="T2" fmla="*/ 456 w 3688"/>
                <a:gd name="T3" fmla="*/ 1074 h 1429"/>
                <a:gd name="T4" fmla="*/ 1264 w 3688"/>
                <a:gd name="T5" fmla="*/ 23 h 1429"/>
                <a:gd name="T6" fmla="*/ 2394 w 3688"/>
                <a:gd name="T7" fmla="*/ 938 h 1429"/>
                <a:gd name="T8" fmla="*/ 3060 w 3688"/>
                <a:gd name="T9" fmla="*/ 1267 h 1429"/>
                <a:gd name="T10" fmla="*/ 3688 w 3688"/>
                <a:gd name="T11" fmla="*/ 1379 h 1429"/>
              </a:gdLst>
              <a:ahLst/>
              <a:cxnLst>
                <a:cxn ang="0">
                  <a:pos x="T0" y="T1"/>
                </a:cxn>
                <a:cxn ang="0">
                  <a:pos x="T2" y="T3"/>
                </a:cxn>
                <a:cxn ang="0">
                  <a:pos x="T4" y="T5"/>
                </a:cxn>
                <a:cxn ang="0">
                  <a:pos x="T6" y="T7"/>
                </a:cxn>
                <a:cxn ang="0">
                  <a:pos x="T8" y="T9"/>
                </a:cxn>
                <a:cxn ang="0">
                  <a:pos x="T10" y="T11"/>
                </a:cxn>
              </a:cxnLst>
              <a:rect l="0" t="0" r="r" b="b"/>
              <a:pathLst>
                <a:path w="3688" h="1429">
                  <a:moveTo>
                    <a:pt x="0" y="1429"/>
                  </a:moveTo>
                  <a:cubicBezTo>
                    <a:pt x="76" y="1370"/>
                    <a:pt x="245" y="1308"/>
                    <a:pt x="456" y="1074"/>
                  </a:cubicBezTo>
                  <a:cubicBezTo>
                    <a:pt x="667" y="840"/>
                    <a:pt x="941" y="46"/>
                    <a:pt x="1264" y="23"/>
                  </a:cubicBezTo>
                  <a:cubicBezTo>
                    <a:pt x="1587" y="0"/>
                    <a:pt x="2095" y="731"/>
                    <a:pt x="2394" y="938"/>
                  </a:cubicBezTo>
                  <a:cubicBezTo>
                    <a:pt x="2693" y="1145"/>
                    <a:pt x="2844" y="1194"/>
                    <a:pt x="3060" y="1267"/>
                  </a:cubicBezTo>
                  <a:cubicBezTo>
                    <a:pt x="3276" y="1340"/>
                    <a:pt x="3557" y="1356"/>
                    <a:pt x="3688" y="1379"/>
                  </a:cubicBezTo>
                </a:path>
              </a:pathLst>
            </a:custGeom>
            <a:noFill/>
            <a:ln w="3175" cap="flat" cmpd="sng">
              <a:solidFill>
                <a:srgbClr val="0000FF"/>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72" name="Freeform 12"/>
            <p:cNvSpPr>
              <a:spLocks/>
            </p:cNvSpPr>
            <p:nvPr/>
          </p:nvSpPr>
          <p:spPr bwMode="auto">
            <a:xfrm>
              <a:off x="18" y="1695"/>
              <a:ext cx="2476" cy="2185"/>
            </a:xfrm>
            <a:custGeom>
              <a:avLst/>
              <a:gdLst>
                <a:gd name="T0" fmla="*/ 0 w 2476"/>
                <a:gd name="T1" fmla="*/ 0 h 2185"/>
                <a:gd name="T2" fmla="*/ 374 w 2476"/>
                <a:gd name="T3" fmla="*/ 1160 h 2185"/>
                <a:gd name="T4" fmla="*/ 1160 w 2476"/>
                <a:gd name="T5" fmla="*/ 1878 h 2185"/>
                <a:gd name="T6" fmla="*/ 2476 w 2476"/>
                <a:gd name="T7" fmla="*/ 2185 h 2185"/>
              </a:gdLst>
              <a:ahLst/>
              <a:cxnLst>
                <a:cxn ang="0">
                  <a:pos x="T0" y="T1"/>
                </a:cxn>
                <a:cxn ang="0">
                  <a:pos x="T2" y="T3"/>
                </a:cxn>
                <a:cxn ang="0">
                  <a:pos x="T4" y="T5"/>
                </a:cxn>
                <a:cxn ang="0">
                  <a:pos x="T6" y="T7"/>
                </a:cxn>
              </a:cxnLst>
              <a:rect l="0" t="0" r="r" b="b"/>
              <a:pathLst>
                <a:path w="2476" h="2185">
                  <a:moveTo>
                    <a:pt x="0" y="0"/>
                  </a:moveTo>
                  <a:cubicBezTo>
                    <a:pt x="62" y="193"/>
                    <a:pt x="181" y="847"/>
                    <a:pt x="374" y="1160"/>
                  </a:cubicBezTo>
                  <a:cubicBezTo>
                    <a:pt x="567" y="1473"/>
                    <a:pt x="810" y="1707"/>
                    <a:pt x="1160" y="1878"/>
                  </a:cubicBezTo>
                  <a:cubicBezTo>
                    <a:pt x="1510" y="2049"/>
                    <a:pt x="2202" y="2121"/>
                    <a:pt x="2476" y="2185"/>
                  </a:cubicBez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7373" name="Text Box 13"/>
            <p:cNvSpPr txBox="1">
              <a:spLocks noChangeArrowheads="1"/>
            </p:cNvSpPr>
            <p:nvPr/>
          </p:nvSpPr>
          <p:spPr bwMode="auto">
            <a:xfrm>
              <a:off x="96" y="1872"/>
              <a:ext cx="597"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自由度为</a:t>
              </a:r>
              <a:r>
                <a:rPr kumimoji="1" lang="en-US" altLang="zh-CN" sz="1200">
                  <a:latin typeface="Tahoma" pitchFamily="34" charset="0"/>
                </a:rPr>
                <a:t>2</a:t>
              </a:r>
              <a:endParaRPr kumimoji="1" lang="en-US" altLang="zh-CN" sz="1200" baseline="70000">
                <a:latin typeface="Tahoma" pitchFamily="34" charset="0"/>
              </a:endParaRPr>
            </a:p>
          </p:txBody>
        </p:sp>
        <p:sp>
          <p:nvSpPr>
            <p:cNvPr id="527374" name="Text Box 14"/>
            <p:cNvSpPr txBox="1">
              <a:spLocks noChangeArrowheads="1"/>
            </p:cNvSpPr>
            <p:nvPr/>
          </p:nvSpPr>
          <p:spPr bwMode="auto">
            <a:xfrm>
              <a:off x="2928" y="3456"/>
              <a:ext cx="691"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solidFill>
                    <a:srgbClr val="0000FF"/>
                  </a:solidFill>
                  <a:latin typeface="Tahoma" pitchFamily="34" charset="0"/>
                </a:rPr>
                <a:t>自由度为</a:t>
              </a:r>
              <a:r>
                <a:rPr kumimoji="1" lang="en-US" altLang="zh-CN" sz="1200">
                  <a:solidFill>
                    <a:srgbClr val="0000FF"/>
                  </a:solidFill>
                  <a:latin typeface="Tahoma" pitchFamily="34" charset="0"/>
                </a:rPr>
                <a:t>10</a:t>
              </a:r>
              <a:endParaRPr kumimoji="1" lang="en-US" altLang="zh-CN" sz="1200" baseline="70000">
                <a:solidFill>
                  <a:srgbClr val="0000FF"/>
                </a:solidFill>
                <a:latin typeface="Tahoma" pitchFamily="34" charset="0"/>
              </a:endParaRPr>
            </a:p>
          </p:txBody>
        </p:sp>
        <p:graphicFrame>
          <p:nvGraphicFramePr>
            <p:cNvPr id="527375" name="Object 15" descr="画布"/>
            <p:cNvGraphicFramePr>
              <a:graphicFrameLocks noChangeAspect="1"/>
            </p:cNvGraphicFramePr>
            <p:nvPr/>
          </p:nvGraphicFramePr>
          <p:xfrm>
            <a:off x="340" y="3974"/>
            <a:ext cx="1743" cy="182"/>
          </p:xfrm>
          <a:graphic>
            <a:graphicData uri="http://schemas.openxmlformats.org/presentationml/2006/ole">
              <mc:AlternateContent xmlns:mc="http://schemas.openxmlformats.org/markup-compatibility/2006">
                <mc:Choice xmlns:v="urn:schemas-microsoft-com:vml" Requires="v">
                  <p:oleObj spid="_x0000_s36902" name="Equation" r:id="rId6" imgW="2082600" imgH="228600" progId="Equation.3">
                    <p:embed/>
                  </p:oleObj>
                </mc:Choice>
                <mc:Fallback>
                  <p:oleObj name="Equation" r:id="rId6" imgW="2082600" imgH="228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 y="3974"/>
                          <a:ext cx="1743" cy="182"/>
                        </a:xfrm>
                        <a:prstGeom prst="rect">
                          <a:avLst/>
                        </a:prstGeom>
                        <a:blipFill dpi="0" rotWithShape="1">
                          <a:blip r:embed="rId5"/>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527376" name="AutoShape 16" descr="画布">
            <a:hlinkClick r:id="" action="ppaction://noaction" highlightClick="1"/>
            <a:hlinkHover r:id="" action="ppaction://noaction" highlightClick="1"/>
          </p:cNvPr>
          <p:cNvSpPr>
            <a:spLocks noChangeArrowheads="1"/>
          </p:cNvSpPr>
          <p:nvPr/>
        </p:nvSpPr>
        <p:spPr bwMode="auto">
          <a:xfrm>
            <a:off x="755650" y="692150"/>
            <a:ext cx="3328988" cy="1219200"/>
          </a:xfrm>
          <a:prstGeom prst="bevel">
            <a:avLst>
              <a:gd name="adj" fmla="val 2083"/>
            </a:avLst>
          </a:prstGeom>
          <a:blipFill dpi="0" rotWithShape="1">
            <a:blip r:embed="rId5"/>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7377" name="Object 17"/>
          <p:cNvGraphicFramePr>
            <a:graphicFrameLocks noChangeAspect="1"/>
          </p:cNvGraphicFramePr>
          <p:nvPr/>
        </p:nvGraphicFramePr>
        <p:xfrm>
          <a:off x="900113" y="836613"/>
          <a:ext cx="3644900" cy="881062"/>
        </p:xfrm>
        <a:graphic>
          <a:graphicData uri="http://schemas.openxmlformats.org/presentationml/2006/ole">
            <mc:AlternateContent xmlns:mc="http://schemas.openxmlformats.org/markup-compatibility/2006">
              <mc:Choice xmlns:v="urn:schemas-microsoft-com:vml" Requires="v">
                <p:oleObj spid="_x0000_s36903" name="Equation" r:id="rId8" imgW="2209680" imgH="723600" progId="Equation.3">
                  <p:embed/>
                </p:oleObj>
              </mc:Choice>
              <mc:Fallback>
                <p:oleObj name="Equation" r:id="rId8" imgW="2209680" imgH="72360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00113" y="836613"/>
                        <a:ext cx="3644900" cy="881062"/>
                      </a:xfrm>
                      <a:prstGeom prst="rect">
                        <a:avLst/>
                      </a:prstGeom>
                      <a:solidFill>
                        <a:srgbClr val="FFFFCC">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7378" name="Object 18"/>
          <p:cNvGraphicFramePr>
            <a:graphicFrameLocks noChangeAspect="1"/>
          </p:cNvGraphicFramePr>
          <p:nvPr/>
        </p:nvGraphicFramePr>
        <p:xfrm>
          <a:off x="4787900" y="692150"/>
          <a:ext cx="3095625" cy="496888"/>
        </p:xfrm>
        <a:graphic>
          <a:graphicData uri="http://schemas.openxmlformats.org/presentationml/2006/ole">
            <mc:AlternateContent xmlns:mc="http://schemas.openxmlformats.org/markup-compatibility/2006">
              <mc:Choice xmlns:v="urn:schemas-microsoft-com:vml" Requires="v">
                <p:oleObj spid="_x0000_s36904" name="公式" r:id="rId10" imgW="1765080" imgH="279360" progId="Equation.3">
                  <p:embed/>
                </p:oleObj>
              </mc:Choice>
              <mc:Fallback>
                <p:oleObj name="公式" r:id="rId10" imgW="1765080" imgH="27936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87900" y="692150"/>
                        <a:ext cx="3095625" cy="496888"/>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7379" name="Object 19"/>
          <p:cNvGraphicFramePr>
            <a:graphicFrameLocks noChangeAspect="1"/>
          </p:cNvGraphicFramePr>
          <p:nvPr/>
        </p:nvGraphicFramePr>
        <p:xfrm>
          <a:off x="4643438" y="1484313"/>
          <a:ext cx="4319587" cy="1008062"/>
        </p:xfrm>
        <a:graphic>
          <a:graphicData uri="http://schemas.openxmlformats.org/presentationml/2006/ole">
            <mc:AlternateContent xmlns:mc="http://schemas.openxmlformats.org/markup-compatibility/2006">
              <mc:Choice xmlns:v="urn:schemas-microsoft-com:vml" Requires="v">
                <p:oleObj spid="_x0000_s36905" name="公式" r:id="rId12" imgW="1638000" imgH="495000" progId="Equation.3">
                  <p:embed/>
                </p:oleObj>
              </mc:Choice>
              <mc:Fallback>
                <p:oleObj name="公式" r:id="rId12" imgW="1638000" imgH="4950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43438" y="1484313"/>
                        <a:ext cx="4319587" cy="1008062"/>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7380" name="Object 20"/>
          <p:cNvGraphicFramePr>
            <a:graphicFrameLocks noChangeAspect="1"/>
          </p:cNvGraphicFramePr>
          <p:nvPr/>
        </p:nvGraphicFramePr>
        <p:xfrm>
          <a:off x="4500563" y="2924175"/>
          <a:ext cx="4392612" cy="947738"/>
        </p:xfrm>
        <a:graphic>
          <a:graphicData uri="http://schemas.openxmlformats.org/presentationml/2006/ole">
            <mc:AlternateContent xmlns:mc="http://schemas.openxmlformats.org/markup-compatibility/2006">
              <mc:Choice xmlns:v="urn:schemas-microsoft-com:vml" Requires="v">
                <p:oleObj spid="_x0000_s36906" name="公式" r:id="rId14" imgW="1612800" imgH="495000" progId="Equation.3">
                  <p:embed/>
                </p:oleObj>
              </mc:Choice>
              <mc:Fallback>
                <p:oleObj name="公式" r:id="rId14" imgW="1612800" imgH="49500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500563" y="2924175"/>
                        <a:ext cx="4392612" cy="947738"/>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7381" name="AutoShape 21" descr="画布">
            <a:hlinkClick r:id="" action="ppaction://noaction" highlightClick="1"/>
            <a:hlinkHover r:id="" action="ppaction://noaction" highlightClick="1"/>
          </p:cNvPr>
          <p:cNvSpPr>
            <a:spLocks noChangeArrowheads="1"/>
          </p:cNvSpPr>
          <p:nvPr/>
        </p:nvSpPr>
        <p:spPr bwMode="auto">
          <a:xfrm>
            <a:off x="6083300" y="4508500"/>
            <a:ext cx="2786063" cy="982663"/>
          </a:xfrm>
          <a:prstGeom prst="bevel">
            <a:avLst>
              <a:gd name="adj" fmla="val 2583"/>
            </a:avLst>
          </a:prstGeom>
          <a:blipFill dpi="0" rotWithShape="1">
            <a:blip r:embed="rId5"/>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7382" name="Object 22"/>
          <p:cNvGraphicFramePr>
            <a:graphicFrameLocks noChangeAspect="1"/>
          </p:cNvGraphicFramePr>
          <p:nvPr/>
        </p:nvGraphicFramePr>
        <p:xfrm>
          <a:off x="6257925" y="4687888"/>
          <a:ext cx="2490788" cy="660400"/>
        </p:xfrm>
        <a:graphic>
          <a:graphicData uri="http://schemas.openxmlformats.org/presentationml/2006/ole">
            <mc:AlternateContent xmlns:mc="http://schemas.openxmlformats.org/markup-compatibility/2006">
              <mc:Choice xmlns:v="urn:schemas-microsoft-com:vml" Requires="v">
                <p:oleObj spid="_x0000_s36907" name="Equation" r:id="rId16" imgW="1612800" imgH="507960" progId="Equation.3">
                  <p:embed/>
                </p:oleObj>
              </mc:Choice>
              <mc:Fallback>
                <p:oleObj name="Equation" r:id="rId16" imgW="1612800" imgH="50796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57925" y="4687888"/>
                        <a:ext cx="2490788" cy="660400"/>
                      </a:xfrm>
                      <a:prstGeom prst="rect">
                        <a:avLst/>
                      </a:prstGeom>
                      <a:solidFill>
                        <a:srgbClr val="FFFFCC">
                          <a:alpha val="0"/>
                        </a:srgbClr>
                      </a:solidFill>
                      <a:ln>
                        <a:noFill/>
                      </a:ln>
                      <a:effectLst/>
                      <a:extLst>
                        <a:ext uri="{91240B29-F687-4F45-9708-019B960494DF}">
                          <a14:hiddenLine xmlns:a14="http://schemas.microsoft.com/office/drawing/2010/main" w="9525">
                            <a:solidFill>
                              <a:srgbClr val="808080">
                                <a:alpha val="0"/>
                              </a:srgbClr>
                            </a:solidFill>
                            <a:miter lim="800000"/>
                            <a:headEnd/>
                            <a:tailEnd/>
                          </a14:hiddenLine>
                        </a:ext>
                        <a:ext uri="{AF507438-7753-43E0-B8FC-AC1667EBCBE1}">
                          <a14:hiddenEffects xmlns:a14="http://schemas.microsoft.com/office/drawing/2010/main">
                            <a:effectLst>
                              <a:outerShdw dist="17961" dir="13500000" algn="ctr" rotWithShape="0">
                                <a:srgbClr val="FFFFCC">
                                  <a:gamma/>
                                  <a:shade val="60000"/>
                                  <a:invGamma/>
                                </a:srgbClr>
                              </a:outerShdw>
                            </a:effectLst>
                          </a14:hiddenEffects>
                        </a:ext>
                      </a:extLst>
                    </p:spPr>
                  </p:pic>
                </p:oleObj>
              </mc:Fallback>
            </mc:AlternateContent>
          </a:graphicData>
        </a:graphic>
      </p:graphicFrame>
      <p:sp>
        <p:nvSpPr>
          <p:cNvPr id="527383" name="Text Box 23"/>
          <p:cNvSpPr txBox="1">
            <a:spLocks noChangeArrowheads="1"/>
          </p:cNvSpPr>
          <p:nvPr/>
        </p:nvSpPr>
        <p:spPr bwMode="auto">
          <a:xfrm>
            <a:off x="6083300" y="4221163"/>
            <a:ext cx="24780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显著性水平</a:t>
            </a:r>
            <a:r>
              <a:rPr kumimoji="1" lang="en-US" altLang="zh-CN" sz="1200">
                <a:latin typeface="Tahoma" pitchFamily="34" charset="0"/>
              </a:rPr>
              <a:t>α</a:t>
            </a:r>
            <a:r>
              <a:rPr kumimoji="1" lang="zh-CN" altLang="en-US" sz="1200">
                <a:latin typeface="Tahoma" pitchFamily="34" charset="0"/>
              </a:rPr>
              <a:t>下，</a:t>
            </a:r>
            <a:r>
              <a:rPr kumimoji="1" lang="en-US" altLang="zh-CN" sz="1200">
                <a:latin typeface="Tahoma" pitchFamily="34" charset="0"/>
              </a:rPr>
              <a:t>σ</a:t>
            </a:r>
            <a:r>
              <a:rPr kumimoji="1" lang="en-US" altLang="zh-CN" sz="1200" baseline="30000">
                <a:latin typeface="Tahoma" pitchFamily="34" charset="0"/>
              </a:rPr>
              <a:t>2  </a:t>
            </a:r>
            <a:r>
              <a:rPr kumimoji="1" lang="zh-CN" altLang="en-US" sz="1200">
                <a:latin typeface="Tahoma" pitchFamily="34" charset="0"/>
              </a:rPr>
              <a:t>的置信区间</a:t>
            </a:r>
          </a:p>
        </p:txBody>
      </p:sp>
      <p:sp>
        <p:nvSpPr>
          <p:cNvPr id="527384" name="Line 24"/>
          <p:cNvSpPr>
            <a:spLocks noChangeShapeType="1"/>
          </p:cNvSpPr>
          <p:nvPr/>
        </p:nvSpPr>
        <p:spPr bwMode="auto">
          <a:xfrm>
            <a:off x="6443663" y="1196975"/>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7385" name="Line 25"/>
          <p:cNvSpPr>
            <a:spLocks noChangeShapeType="1"/>
          </p:cNvSpPr>
          <p:nvPr/>
        </p:nvSpPr>
        <p:spPr bwMode="auto">
          <a:xfrm>
            <a:off x="6443663" y="2565400"/>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7386" name="Line 26"/>
          <p:cNvSpPr>
            <a:spLocks noChangeShapeType="1"/>
          </p:cNvSpPr>
          <p:nvPr/>
        </p:nvSpPr>
        <p:spPr bwMode="auto">
          <a:xfrm>
            <a:off x="6443663" y="3716338"/>
            <a:ext cx="0" cy="360362"/>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147703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736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2736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2737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2737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737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2737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2738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2738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738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2738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2738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273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273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362" grpId="0"/>
      <p:bldP spid="527376" grpId="0" animBg="1"/>
      <p:bldP spid="527381" grpId="0" animBg="1"/>
      <p:bldP spid="527383" grpId="0"/>
      <p:bldP spid="527384" grpId="0" animBg="1"/>
      <p:bldP spid="527385" grpId="0" animBg="1"/>
      <p:bldP spid="527386" grpId="0" animBg="1"/>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Text Box 2"/>
          <p:cNvSpPr txBox="1">
            <a:spLocks noChangeArrowheads="1"/>
          </p:cNvSpPr>
          <p:nvPr/>
        </p:nvSpPr>
        <p:spPr bwMode="auto">
          <a:xfrm>
            <a:off x="1466850" y="5916613"/>
            <a:ext cx="2286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a:t>
            </a:r>
          </a:p>
        </p:txBody>
      </p:sp>
      <p:sp>
        <p:nvSpPr>
          <p:cNvPr id="528387" name="Line 3"/>
          <p:cNvSpPr>
            <a:spLocks noChangeShapeType="1"/>
          </p:cNvSpPr>
          <p:nvPr/>
        </p:nvSpPr>
        <p:spPr bwMode="auto">
          <a:xfrm>
            <a:off x="1619250" y="5821363"/>
            <a:ext cx="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88" name="Freeform 4"/>
          <p:cNvSpPr>
            <a:spLocks/>
          </p:cNvSpPr>
          <p:nvPr/>
        </p:nvSpPr>
        <p:spPr bwMode="auto">
          <a:xfrm>
            <a:off x="1619250" y="3303588"/>
            <a:ext cx="5854700" cy="2647950"/>
          </a:xfrm>
          <a:custGeom>
            <a:avLst/>
            <a:gdLst>
              <a:gd name="T0" fmla="*/ 0 w 3688"/>
              <a:gd name="T1" fmla="*/ 1610 h 1668"/>
              <a:gd name="T2" fmla="*/ 232 w 3688"/>
              <a:gd name="T3" fmla="*/ 1406 h 1668"/>
              <a:gd name="T4" fmla="*/ 1159 w 3688"/>
              <a:gd name="T5" fmla="*/ 37 h 1668"/>
              <a:gd name="T6" fmla="*/ 2304 w 3688"/>
              <a:gd name="T7" fmla="*/ 1182 h 1668"/>
              <a:gd name="T8" fmla="*/ 3030 w 3688"/>
              <a:gd name="T9" fmla="*/ 1503 h 1668"/>
              <a:gd name="T10" fmla="*/ 3688 w 3688"/>
              <a:gd name="T11" fmla="*/ 1560 h 1668"/>
            </a:gdLst>
            <a:ahLst/>
            <a:cxnLst>
              <a:cxn ang="0">
                <a:pos x="T0" y="T1"/>
              </a:cxn>
              <a:cxn ang="0">
                <a:pos x="T2" y="T3"/>
              </a:cxn>
              <a:cxn ang="0">
                <a:pos x="T4" y="T5"/>
              </a:cxn>
              <a:cxn ang="0">
                <a:pos x="T6" y="T7"/>
              </a:cxn>
              <a:cxn ang="0">
                <a:pos x="T8" y="T9"/>
              </a:cxn>
              <a:cxn ang="0">
                <a:pos x="T10" y="T11"/>
              </a:cxn>
            </a:cxnLst>
            <a:rect l="0" t="0" r="r" b="b"/>
            <a:pathLst>
              <a:path w="3688" h="1668">
                <a:moveTo>
                  <a:pt x="0" y="1610"/>
                </a:moveTo>
                <a:cubicBezTo>
                  <a:pt x="39" y="1576"/>
                  <a:pt x="39" y="1668"/>
                  <a:pt x="232" y="1406"/>
                </a:cubicBezTo>
                <a:cubicBezTo>
                  <a:pt x="425" y="1144"/>
                  <a:pt x="814" y="74"/>
                  <a:pt x="1159" y="37"/>
                </a:cubicBezTo>
                <a:cubicBezTo>
                  <a:pt x="1504" y="0"/>
                  <a:pt x="1992" y="938"/>
                  <a:pt x="2304" y="1182"/>
                </a:cubicBezTo>
                <a:cubicBezTo>
                  <a:pt x="2616" y="1426"/>
                  <a:pt x="2799" y="1440"/>
                  <a:pt x="3030" y="1503"/>
                </a:cubicBezTo>
                <a:cubicBezTo>
                  <a:pt x="3261" y="1566"/>
                  <a:pt x="3551" y="1548"/>
                  <a:pt x="3688" y="1560"/>
                </a:cubicBez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89" name="Rectangle 5"/>
          <p:cNvSpPr>
            <a:spLocks noChangeArrowheads="1"/>
          </p:cNvSpPr>
          <p:nvPr/>
        </p:nvSpPr>
        <p:spPr bwMode="auto">
          <a:xfrm>
            <a:off x="1619250" y="4830763"/>
            <a:ext cx="762000" cy="1066800"/>
          </a:xfrm>
          <a:prstGeom prst="rect">
            <a:avLst/>
          </a:prstGeom>
          <a:solidFill>
            <a:schemeClr val="tx1"/>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8390" name="Freeform 6" descr="画布"/>
          <p:cNvSpPr>
            <a:spLocks/>
          </p:cNvSpPr>
          <p:nvPr/>
        </p:nvSpPr>
        <p:spPr bwMode="auto">
          <a:xfrm>
            <a:off x="1543050" y="4678363"/>
            <a:ext cx="911225" cy="1219200"/>
          </a:xfrm>
          <a:custGeom>
            <a:avLst/>
            <a:gdLst>
              <a:gd name="T0" fmla="*/ 48 w 574"/>
              <a:gd name="T1" fmla="*/ 768 h 768"/>
              <a:gd name="T2" fmla="*/ 196 w 574"/>
              <a:gd name="T3" fmla="*/ 647 h 768"/>
              <a:gd name="T4" fmla="*/ 278 w 574"/>
              <a:gd name="T5" fmla="*/ 535 h 768"/>
              <a:gd name="T6" fmla="*/ 520 w 574"/>
              <a:gd name="T7" fmla="*/ 89 h 768"/>
              <a:gd name="T8" fmla="*/ 487 w 574"/>
              <a:gd name="T9" fmla="*/ 49 h 768"/>
              <a:gd name="T10" fmla="*/ 0 w 574"/>
              <a:gd name="T11" fmla="*/ 0 h 768"/>
            </a:gdLst>
            <a:ahLst/>
            <a:cxnLst>
              <a:cxn ang="0">
                <a:pos x="T0" y="T1"/>
              </a:cxn>
              <a:cxn ang="0">
                <a:pos x="T2" y="T3"/>
              </a:cxn>
              <a:cxn ang="0">
                <a:pos x="T4" y="T5"/>
              </a:cxn>
              <a:cxn ang="0">
                <a:pos x="T6" y="T7"/>
              </a:cxn>
              <a:cxn ang="0">
                <a:pos x="T8" y="T9"/>
              </a:cxn>
              <a:cxn ang="0">
                <a:pos x="T10" y="T11"/>
              </a:cxn>
            </a:cxnLst>
            <a:rect l="0" t="0" r="r" b="b"/>
            <a:pathLst>
              <a:path w="574" h="768">
                <a:moveTo>
                  <a:pt x="48" y="768"/>
                </a:moveTo>
                <a:cubicBezTo>
                  <a:pt x="73" y="748"/>
                  <a:pt x="158" y="686"/>
                  <a:pt x="196" y="647"/>
                </a:cubicBezTo>
                <a:cubicBezTo>
                  <a:pt x="234" y="608"/>
                  <a:pt x="224" y="628"/>
                  <a:pt x="278" y="535"/>
                </a:cubicBezTo>
                <a:cubicBezTo>
                  <a:pt x="332" y="442"/>
                  <a:pt x="485" y="170"/>
                  <a:pt x="520" y="89"/>
                </a:cubicBezTo>
                <a:cubicBezTo>
                  <a:pt x="555" y="8"/>
                  <a:pt x="574" y="64"/>
                  <a:pt x="487" y="49"/>
                </a:cubicBezTo>
                <a:cubicBezTo>
                  <a:pt x="400" y="34"/>
                  <a:pt x="101" y="10"/>
                  <a:pt x="0" y="0"/>
                </a:cubicBezTo>
              </a:path>
            </a:pathLst>
          </a:custGeom>
          <a:blipFill dpi="0" rotWithShape="1">
            <a:blip r:embed="rId3"/>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91" name="Line 7"/>
          <p:cNvSpPr>
            <a:spLocks noChangeShapeType="1"/>
          </p:cNvSpPr>
          <p:nvPr/>
        </p:nvSpPr>
        <p:spPr bwMode="auto">
          <a:xfrm flipV="1">
            <a:off x="1619250" y="2849563"/>
            <a:ext cx="0" cy="304800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92" name="Rectangle 8"/>
          <p:cNvSpPr>
            <a:spLocks noChangeArrowheads="1"/>
          </p:cNvSpPr>
          <p:nvPr/>
        </p:nvSpPr>
        <p:spPr bwMode="auto">
          <a:xfrm>
            <a:off x="5657850" y="5135563"/>
            <a:ext cx="1828800" cy="762000"/>
          </a:xfrm>
          <a:prstGeom prst="rect">
            <a:avLst/>
          </a:prstGeom>
          <a:solidFill>
            <a:schemeClr val="tx1"/>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8393" name="Freeform 9" descr="画布"/>
          <p:cNvSpPr>
            <a:spLocks/>
          </p:cNvSpPr>
          <p:nvPr/>
        </p:nvSpPr>
        <p:spPr bwMode="auto">
          <a:xfrm>
            <a:off x="5403850" y="4457700"/>
            <a:ext cx="2311400" cy="1390650"/>
          </a:xfrm>
          <a:custGeom>
            <a:avLst/>
            <a:gdLst>
              <a:gd name="T0" fmla="*/ 1323 w 1456"/>
              <a:gd name="T1" fmla="*/ 876 h 876"/>
              <a:gd name="T2" fmla="*/ 778 w 1456"/>
              <a:gd name="T3" fmla="*/ 794 h 876"/>
              <a:gd name="T4" fmla="*/ 63 w 1456"/>
              <a:gd name="T5" fmla="*/ 541 h 876"/>
              <a:gd name="T6" fmla="*/ 400 w 1456"/>
              <a:gd name="T7" fmla="*/ 43 h 876"/>
              <a:gd name="T8" fmla="*/ 1456 w 1456"/>
              <a:gd name="T9" fmla="*/ 283 h 876"/>
            </a:gdLst>
            <a:ahLst/>
            <a:cxnLst>
              <a:cxn ang="0">
                <a:pos x="T0" y="T1"/>
              </a:cxn>
              <a:cxn ang="0">
                <a:pos x="T2" y="T3"/>
              </a:cxn>
              <a:cxn ang="0">
                <a:pos x="T4" y="T5"/>
              </a:cxn>
              <a:cxn ang="0">
                <a:pos x="T6" y="T7"/>
              </a:cxn>
              <a:cxn ang="0">
                <a:pos x="T8" y="T9"/>
              </a:cxn>
            </a:cxnLst>
            <a:rect l="0" t="0" r="r" b="b"/>
            <a:pathLst>
              <a:path w="1456" h="876">
                <a:moveTo>
                  <a:pt x="1323" y="876"/>
                </a:moveTo>
                <a:cubicBezTo>
                  <a:pt x="1234" y="862"/>
                  <a:pt x="988" y="850"/>
                  <a:pt x="778" y="794"/>
                </a:cubicBezTo>
                <a:cubicBezTo>
                  <a:pt x="568" y="738"/>
                  <a:pt x="126" y="666"/>
                  <a:pt x="63" y="541"/>
                </a:cubicBezTo>
                <a:cubicBezTo>
                  <a:pt x="0" y="416"/>
                  <a:pt x="168" y="86"/>
                  <a:pt x="400" y="43"/>
                </a:cubicBezTo>
                <a:cubicBezTo>
                  <a:pt x="632" y="0"/>
                  <a:pt x="1036" y="135"/>
                  <a:pt x="1456" y="283"/>
                </a:cubicBezTo>
              </a:path>
            </a:pathLst>
          </a:custGeom>
          <a:blipFill dpi="0" rotWithShape="1">
            <a:blip r:embed="rId3"/>
            <a:srcRect/>
            <a:tile tx="0" ty="0" sx="100000" sy="100000" flip="none" algn="tl"/>
          </a:blipFill>
          <a:ln w="9525"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94" name="Line 10"/>
          <p:cNvSpPr>
            <a:spLocks noChangeShapeType="1"/>
          </p:cNvSpPr>
          <p:nvPr/>
        </p:nvSpPr>
        <p:spPr bwMode="auto">
          <a:xfrm>
            <a:off x="1619250" y="5897563"/>
            <a:ext cx="6019800"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8395" name="Text Box 11"/>
          <p:cNvSpPr txBox="1">
            <a:spLocks noChangeArrowheads="1"/>
          </p:cNvSpPr>
          <p:nvPr/>
        </p:nvSpPr>
        <p:spPr bwMode="auto">
          <a:xfrm>
            <a:off x="2582863" y="5988050"/>
            <a:ext cx="914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=2.7044</a:t>
            </a:r>
          </a:p>
        </p:txBody>
      </p:sp>
      <p:sp>
        <p:nvSpPr>
          <p:cNvPr id="528396" name="Text Box 12"/>
          <p:cNvSpPr txBox="1">
            <a:spLocks noChangeArrowheads="1"/>
          </p:cNvSpPr>
          <p:nvPr/>
        </p:nvSpPr>
        <p:spPr bwMode="auto">
          <a:xfrm>
            <a:off x="5678488" y="5988050"/>
            <a:ext cx="91440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=19.0228</a:t>
            </a:r>
          </a:p>
        </p:txBody>
      </p:sp>
      <p:sp>
        <p:nvSpPr>
          <p:cNvPr id="528397" name="Text Box 13"/>
          <p:cNvSpPr txBox="1">
            <a:spLocks noChangeArrowheads="1"/>
          </p:cNvSpPr>
          <p:nvPr/>
        </p:nvSpPr>
        <p:spPr bwMode="auto">
          <a:xfrm>
            <a:off x="5678488" y="5627688"/>
            <a:ext cx="57150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solidFill>
                  <a:schemeClr val="bg1"/>
                </a:solidFill>
                <a:latin typeface="Tahoma" pitchFamily="34" charset="0"/>
              </a:rPr>
              <a:t>0.025</a:t>
            </a:r>
          </a:p>
        </p:txBody>
      </p:sp>
      <p:sp>
        <p:nvSpPr>
          <p:cNvPr id="528398" name="Text Box 14"/>
          <p:cNvSpPr txBox="1">
            <a:spLocks noChangeArrowheads="1"/>
          </p:cNvSpPr>
          <p:nvPr/>
        </p:nvSpPr>
        <p:spPr bwMode="auto">
          <a:xfrm>
            <a:off x="1862138" y="5556250"/>
            <a:ext cx="6032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solidFill>
                  <a:schemeClr val="bg1"/>
                </a:solidFill>
                <a:latin typeface="Tahoma" pitchFamily="34" charset="0"/>
              </a:rPr>
              <a:t>0.025</a:t>
            </a:r>
          </a:p>
        </p:txBody>
      </p:sp>
      <p:sp>
        <p:nvSpPr>
          <p:cNvPr id="528399" name="Text Box 15"/>
          <p:cNvSpPr txBox="1">
            <a:spLocks noChangeArrowheads="1"/>
          </p:cNvSpPr>
          <p:nvPr/>
        </p:nvSpPr>
        <p:spPr bwMode="auto">
          <a:xfrm>
            <a:off x="3276600" y="6308725"/>
            <a:ext cx="16843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自由度为</a:t>
            </a:r>
            <a:r>
              <a:rPr kumimoji="1" lang="en-US" altLang="zh-CN" sz="1200">
                <a:latin typeface="Tahoma" pitchFamily="34" charset="0"/>
              </a:rPr>
              <a:t>9</a:t>
            </a:r>
            <a:r>
              <a:rPr kumimoji="1" lang="zh-CN" altLang="en-US" sz="1200">
                <a:latin typeface="Tahoma" pitchFamily="34" charset="0"/>
              </a:rPr>
              <a:t>的</a:t>
            </a:r>
            <a:r>
              <a:rPr kumimoji="1" lang="en-US" altLang="zh-CN" sz="1200">
                <a:latin typeface="Tahoma" pitchFamily="34" charset="0"/>
              </a:rPr>
              <a:t>χ</a:t>
            </a:r>
            <a:r>
              <a:rPr kumimoji="1" lang="en-US" altLang="zh-CN" sz="1200" baseline="30000">
                <a:latin typeface="Tahoma" pitchFamily="34" charset="0"/>
              </a:rPr>
              <a:t>2</a:t>
            </a:r>
            <a:r>
              <a:rPr kumimoji="1" lang="zh-CN" altLang="en-US" sz="1200">
                <a:latin typeface="Tahoma" pitchFamily="34" charset="0"/>
              </a:rPr>
              <a:t>分布</a:t>
            </a:r>
            <a:endParaRPr kumimoji="1" lang="zh-CN" altLang="en-US" sz="1200" baseline="30000">
              <a:latin typeface="Tahoma" pitchFamily="34" charset="0"/>
            </a:endParaRPr>
          </a:p>
        </p:txBody>
      </p:sp>
      <p:graphicFrame>
        <p:nvGraphicFramePr>
          <p:cNvPr id="528400" name="Object 16"/>
          <p:cNvGraphicFramePr>
            <a:graphicFrameLocks noChangeAspect="1"/>
          </p:cNvGraphicFramePr>
          <p:nvPr/>
        </p:nvGraphicFramePr>
        <p:xfrm>
          <a:off x="7334250" y="5897563"/>
          <a:ext cx="273050" cy="306387"/>
        </p:xfrm>
        <a:graphic>
          <a:graphicData uri="http://schemas.openxmlformats.org/presentationml/2006/ole">
            <mc:AlternateContent xmlns:mc="http://schemas.openxmlformats.org/markup-compatibility/2006">
              <mc:Choice xmlns:v="urn:schemas-microsoft-com:vml" Requires="v">
                <p:oleObj spid="_x0000_s37930" name="Equation" r:id="rId4" imgW="203040" imgH="228600" progId="Equation.3">
                  <p:embed/>
                </p:oleObj>
              </mc:Choice>
              <mc:Fallback>
                <p:oleObj name="Equation" r:id="rId4" imgW="20304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250" y="5897563"/>
                        <a:ext cx="273050" cy="306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8401" name="Text Box 17"/>
          <p:cNvSpPr txBox="1">
            <a:spLocks noChangeArrowheads="1"/>
          </p:cNvSpPr>
          <p:nvPr/>
        </p:nvSpPr>
        <p:spPr bwMode="auto">
          <a:xfrm>
            <a:off x="539750" y="333375"/>
            <a:ext cx="80645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2000">
                <a:latin typeface="Tahoma" pitchFamily="34" charset="0"/>
              </a:rPr>
              <a:t>       </a:t>
            </a:r>
            <a:r>
              <a:rPr kumimoji="1" lang="zh-CN" altLang="en-US" sz="2000">
                <a:latin typeface="Tahoma" pitchFamily="34" charset="0"/>
              </a:rPr>
              <a:t>对某种金属的</a:t>
            </a:r>
            <a:r>
              <a:rPr kumimoji="1" lang="en-US" altLang="zh-CN" sz="2000">
                <a:latin typeface="Tahoma" pitchFamily="34" charset="0"/>
              </a:rPr>
              <a:t>10</a:t>
            </a:r>
            <a:r>
              <a:rPr kumimoji="1" lang="zh-CN" altLang="en-US" sz="2000">
                <a:latin typeface="Tahoma" pitchFamily="34" charset="0"/>
              </a:rPr>
              <a:t>个样品所组成的一个随机样本作抗拉强度试验。从试验数据算出的方差为</a:t>
            </a:r>
            <a:r>
              <a:rPr kumimoji="1" lang="en-US" altLang="zh-CN" sz="2000">
                <a:latin typeface="Tahoma" pitchFamily="34" charset="0"/>
              </a:rPr>
              <a:t>4</a:t>
            </a:r>
            <a:r>
              <a:rPr kumimoji="1" lang="zh-CN" altLang="en-US" sz="2000">
                <a:latin typeface="Tahoma" pitchFamily="34" charset="0"/>
              </a:rPr>
              <a:t>，试求</a:t>
            </a:r>
            <a:r>
              <a:rPr kumimoji="1" lang="en-US" altLang="zh-CN" sz="2000">
                <a:latin typeface="Tahoma" pitchFamily="34" charset="0"/>
              </a:rPr>
              <a:t>σ</a:t>
            </a:r>
            <a:r>
              <a:rPr kumimoji="1" lang="en-US" altLang="zh-CN" sz="2000" baseline="38000">
                <a:latin typeface="Tahoma" pitchFamily="34" charset="0"/>
              </a:rPr>
              <a:t>2 </a:t>
            </a:r>
            <a:r>
              <a:rPr kumimoji="1" lang="zh-CN" altLang="en-US" sz="2000">
                <a:latin typeface="Tahoma" pitchFamily="34" charset="0"/>
              </a:rPr>
              <a:t>的</a:t>
            </a:r>
            <a:r>
              <a:rPr kumimoji="1" lang="en-US" altLang="zh-CN" sz="2000">
                <a:latin typeface="Tahoma" pitchFamily="34" charset="0"/>
              </a:rPr>
              <a:t>95%</a:t>
            </a:r>
            <a:r>
              <a:rPr kumimoji="1" lang="zh-CN" altLang="en-US" sz="2000">
                <a:latin typeface="Tahoma" pitchFamily="34" charset="0"/>
              </a:rPr>
              <a:t>值信区间。</a:t>
            </a:r>
            <a:endParaRPr kumimoji="1" lang="zh-CN" altLang="en-US" sz="2000" baseline="38000">
              <a:latin typeface="Tahoma" pitchFamily="34" charset="0"/>
            </a:endParaRPr>
          </a:p>
        </p:txBody>
      </p:sp>
      <p:graphicFrame>
        <p:nvGraphicFramePr>
          <p:cNvPr id="528402" name="Object 18" descr="画布"/>
          <p:cNvGraphicFramePr>
            <a:graphicFrameLocks noChangeAspect="1"/>
          </p:cNvGraphicFramePr>
          <p:nvPr/>
        </p:nvGraphicFramePr>
        <p:xfrm>
          <a:off x="5364163" y="2781300"/>
          <a:ext cx="2103437" cy="525463"/>
        </p:xfrm>
        <a:graphic>
          <a:graphicData uri="http://schemas.openxmlformats.org/presentationml/2006/ole">
            <mc:AlternateContent xmlns:mc="http://schemas.openxmlformats.org/markup-compatibility/2006">
              <mc:Choice xmlns:v="urn:schemas-microsoft-com:vml" Requires="v">
                <p:oleObj spid="_x0000_s37931" name="Equation" r:id="rId6" imgW="1460160" imgH="393480" progId="Equation.3">
                  <p:embed/>
                </p:oleObj>
              </mc:Choice>
              <mc:Fallback>
                <p:oleObj name="Equation" r:id="rId6" imgW="146016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64163" y="2781300"/>
                        <a:ext cx="2103437" cy="525463"/>
                      </a:xfrm>
                      <a:prstGeom prst="rect">
                        <a:avLst/>
                      </a:prstGeom>
                      <a:blipFill dpi="0" rotWithShape="1">
                        <a:blip r:embed="rId3"/>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3" name="Object 19" descr="画布"/>
          <p:cNvGraphicFramePr>
            <a:graphicFrameLocks noChangeAspect="1"/>
          </p:cNvGraphicFramePr>
          <p:nvPr/>
        </p:nvGraphicFramePr>
        <p:xfrm>
          <a:off x="5364163" y="3860800"/>
          <a:ext cx="2009775" cy="271463"/>
        </p:xfrm>
        <a:graphic>
          <a:graphicData uri="http://schemas.openxmlformats.org/presentationml/2006/ole">
            <mc:AlternateContent xmlns:mc="http://schemas.openxmlformats.org/markup-compatibility/2006">
              <mc:Choice xmlns:v="urn:schemas-microsoft-com:vml" Requires="v">
                <p:oleObj spid="_x0000_s37932" name="Equation" r:id="rId8" imgW="1396800" imgH="203040" progId="Equation.3">
                  <p:embed/>
                </p:oleObj>
              </mc:Choice>
              <mc:Fallback>
                <p:oleObj name="Equation" r:id="rId8" imgW="1396800" imgH="2030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4163" y="3860800"/>
                        <a:ext cx="2009775" cy="271463"/>
                      </a:xfrm>
                      <a:prstGeom prst="rect">
                        <a:avLst/>
                      </a:prstGeom>
                      <a:blipFill dpi="0" rotWithShape="1">
                        <a:blip r:embed="rId3"/>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4" name="Object 20"/>
          <p:cNvGraphicFramePr>
            <a:graphicFrameLocks noChangeAspect="1"/>
          </p:cNvGraphicFramePr>
          <p:nvPr/>
        </p:nvGraphicFramePr>
        <p:xfrm>
          <a:off x="2195513" y="5949950"/>
          <a:ext cx="485775" cy="341313"/>
        </p:xfrm>
        <a:graphic>
          <a:graphicData uri="http://schemas.openxmlformats.org/presentationml/2006/ole">
            <mc:AlternateContent xmlns:mc="http://schemas.openxmlformats.org/markup-compatibility/2006">
              <mc:Choice xmlns:v="urn:schemas-microsoft-com:vml" Requires="v">
                <p:oleObj spid="_x0000_s37933" name="Equation" r:id="rId10" imgW="342720" imgH="241200" progId="Equation.3">
                  <p:embed/>
                </p:oleObj>
              </mc:Choice>
              <mc:Fallback>
                <p:oleObj name="Equation" r:id="rId10" imgW="342720" imgH="24120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95513" y="5949950"/>
                        <a:ext cx="485775" cy="341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5" name="Object 21"/>
          <p:cNvGraphicFramePr>
            <a:graphicFrameLocks noChangeAspect="1"/>
          </p:cNvGraphicFramePr>
          <p:nvPr/>
        </p:nvGraphicFramePr>
        <p:xfrm>
          <a:off x="5292725" y="5949950"/>
          <a:ext cx="504825" cy="354013"/>
        </p:xfrm>
        <a:graphic>
          <a:graphicData uri="http://schemas.openxmlformats.org/presentationml/2006/ole">
            <mc:AlternateContent xmlns:mc="http://schemas.openxmlformats.org/markup-compatibility/2006">
              <mc:Choice xmlns:v="urn:schemas-microsoft-com:vml" Requires="v">
                <p:oleObj spid="_x0000_s37934" name="Equation" r:id="rId12" imgW="342720" imgH="241200" progId="Equation.3">
                  <p:embed/>
                </p:oleObj>
              </mc:Choice>
              <mc:Fallback>
                <p:oleObj name="Equation" r:id="rId12" imgW="342720" imgH="24120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292725" y="5949950"/>
                        <a:ext cx="504825" cy="354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6" name="Object 22" descr="画布"/>
          <p:cNvGraphicFramePr>
            <a:graphicFrameLocks noChangeAspect="1"/>
          </p:cNvGraphicFramePr>
          <p:nvPr/>
        </p:nvGraphicFramePr>
        <p:xfrm>
          <a:off x="3059113" y="4868863"/>
          <a:ext cx="1192212" cy="257175"/>
        </p:xfrm>
        <a:graphic>
          <a:graphicData uri="http://schemas.openxmlformats.org/presentationml/2006/ole">
            <mc:AlternateContent xmlns:mc="http://schemas.openxmlformats.org/markup-compatibility/2006">
              <mc:Choice xmlns:v="urn:schemas-microsoft-com:vml" Requires="v">
                <p:oleObj spid="_x0000_s37935" name="Equation" r:id="rId14" imgW="761760" imgH="177480" progId="Equation.3">
                  <p:embed/>
                </p:oleObj>
              </mc:Choice>
              <mc:Fallback>
                <p:oleObj name="Equation" r:id="rId14" imgW="761760" imgH="17748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59113" y="4868863"/>
                        <a:ext cx="1192212" cy="257175"/>
                      </a:xfrm>
                      <a:prstGeom prst="rect">
                        <a:avLst/>
                      </a:prstGeom>
                      <a:blipFill dpi="0" rotWithShape="1">
                        <a:blip r:embed="rId3"/>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7" name="Object 23" descr="画布"/>
          <p:cNvGraphicFramePr>
            <a:graphicFrameLocks noChangeAspect="1"/>
          </p:cNvGraphicFramePr>
          <p:nvPr/>
        </p:nvGraphicFramePr>
        <p:xfrm>
          <a:off x="1906588" y="1627188"/>
          <a:ext cx="2525712" cy="657225"/>
        </p:xfrm>
        <a:graphic>
          <a:graphicData uri="http://schemas.openxmlformats.org/presentationml/2006/ole">
            <mc:AlternateContent xmlns:mc="http://schemas.openxmlformats.org/markup-compatibility/2006">
              <mc:Choice xmlns:v="urn:schemas-microsoft-com:vml" Requires="v">
                <p:oleObj spid="_x0000_s37936" name="Equation" r:id="rId16" imgW="1536480" imgH="469800" progId="Equation.3">
                  <p:embed/>
                </p:oleObj>
              </mc:Choice>
              <mc:Fallback>
                <p:oleObj name="Equation" r:id="rId16" imgW="1536480" imgH="46980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906588" y="1627188"/>
                        <a:ext cx="2525712" cy="657225"/>
                      </a:xfrm>
                      <a:prstGeom prst="rect">
                        <a:avLst/>
                      </a:prstGeom>
                      <a:blipFill dpi="0" rotWithShape="1">
                        <a:blip r:embed="rId3"/>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8408" name="Object 24" descr="画布"/>
          <p:cNvGraphicFramePr>
            <a:graphicFrameLocks noChangeAspect="1"/>
          </p:cNvGraphicFramePr>
          <p:nvPr/>
        </p:nvGraphicFramePr>
        <p:xfrm>
          <a:off x="4859338" y="1628775"/>
          <a:ext cx="2951162" cy="638175"/>
        </p:xfrm>
        <a:graphic>
          <a:graphicData uri="http://schemas.openxmlformats.org/presentationml/2006/ole">
            <mc:AlternateContent xmlns:mc="http://schemas.openxmlformats.org/markup-compatibility/2006">
              <mc:Choice xmlns:v="urn:schemas-microsoft-com:vml" Requires="v">
                <p:oleObj spid="_x0000_s37937" name="Equation" r:id="rId18" imgW="1536480" imgH="457200" progId="Equation.3">
                  <p:embed/>
                </p:oleObj>
              </mc:Choice>
              <mc:Fallback>
                <p:oleObj name="Equation" r:id="rId18" imgW="1536480" imgH="4572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859338" y="1628775"/>
                        <a:ext cx="2951162" cy="638175"/>
                      </a:xfrm>
                      <a:prstGeom prst="rect">
                        <a:avLst/>
                      </a:prstGeom>
                      <a:blipFill dpi="0" rotWithShape="1">
                        <a:blip r:embed="rId3"/>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8409" name="Freeform 25"/>
          <p:cNvSpPr>
            <a:spLocks/>
          </p:cNvSpPr>
          <p:nvPr/>
        </p:nvSpPr>
        <p:spPr bwMode="auto">
          <a:xfrm>
            <a:off x="1619250" y="3306763"/>
            <a:ext cx="5868988" cy="2647950"/>
          </a:xfrm>
          <a:custGeom>
            <a:avLst/>
            <a:gdLst>
              <a:gd name="T0" fmla="*/ 0 w 3697"/>
              <a:gd name="T1" fmla="*/ 1610 h 1668"/>
              <a:gd name="T2" fmla="*/ 232 w 3697"/>
              <a:gd name="T3" fmla="*/ 1406 h 1668"/>
              <a:gd name="T4" fmla="*/ 1159 w 3697"/>
              <a:gd name="T5" fmla="*/ 37 h 1668"/>
              <a:gd name="T6" fmla="*/ 2304 w 3697"/>
              <a:gd name="T7" fmla="*/ 1182 h 1668"/>
              <a:gd name="T8" fmla="*/ 3030 w 3697"/>
              <a:gd name="T9" fmla="*/ 1503 h 1668"/>
              <a:gd name="T10" fmla="*/ 3697 w 3697"/>
              <a:gd name="T11" fmla="*/ 1611 h 1668"/>
            </a:gdLst>
            <a:ahLst/>
            <a:cxnLst>
              <a:cxn ang="0">
                <a:pos x="T0" y="T1"/>
              </a:cxn>
              <a:cxn ang="0">
                <a:pos x="T2" y="T3"/>
              </a:cxn>
              <a:cxn ang="0">
                <a:pos x="T4" y="T5"/>
              </a:cxn>
              <a:cxn ang="0">
                <a:pos x="T6" y="T7"/>
              </a:cxn>
              <a:cxn ang="0">
                <a:pos x="T8" y="T9"/>
              </a:cxn>
              <a:cxn ang="0">
                <a:pos x="T10" y="T11"/>
              </a:cxn>
            </a:cxnLst>
            <a:rect l="0" t="0" r="r" b="b"/>
            <a:pathLst>
              <a:path w="3697" h="1668">
                <a:moveTo>
                  <a:pt x="0" y="1610"/>
                </a:moveTo>
                <a:cubicBezTo>
                  <a:pt x="39" y="1576"/>
                  <a:pt x="39" y="1668"/>
                  <a:pt x="232" y="1406"/>
                </a:cubicBezTo>
                <a:cubicBezTo>
                  <a:pt x="425" y="1144"/>
                  <a:pt x="814" y="74"/>
                  <a:pt x="1159" y="37"/>
                </a:cubicBezTo>
                <a:cubicBezTo>
                  <a:pt x="1504" y="0"/>
                  <a:pt x="1992" y="938"/>
                  <a:pt x="2304" y="1182"/>
                </a:cubicBezTo>
                <a:cubicBezTo>
                  <a:pt x="2616" y="1426"/>
                  <a:pt x="2798" y="1432"/>
                  <a:pt x="3030" y="1503"/>
                </a:cubicBezTo>
                <a:cubicBezTo>
                  <a:pt x="3262" y="1574"/>
                  <a:pt x="3558" y="1589"/>
                  <a:pt x="3697" y="1611"/>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Tree>
    <p:extLst>
      <p:ext uri="{BB962C8B-B14F-4D97-AF65-F5344CB8AC3E}">
        <p14:creationId xmlns:p14="http://schemas.microsoft.com/office/powerpoint/2010/main" val="29179281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Text Box 2"/>
          <p:cNvSpPr txBox="1">
            <a:spLocks noChangeArrowheads="1"/>
          </p:cNvSpPr>
          <p:nvPr/>
        </p:nvSpPr>
        <p:spPr bwMode="auto">
          <a:xfrm>
            <a:off x="0" y="0"/>
            <a:ext cx="7416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t>四、样本容量的确定</a:t>
            </a:r>
          </a:p>
        </p:txBody>
      </p:sp>
      <p:sp>
        <p:nvSpPr>
          <p:cNvPr id="529411" name="Line 3"/>
          <p:cNvSpPr>
            <a:spLocks noChangeShapeType="1"/>
          </p:cNvSpPr>
          <p:nvPr/>
        </p:nvSpPr>
        <p:spPr bwMode="auto">
          <a:xfrm>
            <a:off x="1476375" y="6021388"/>
            <a:ext cx="100806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12" name="Line 4"/>
          <p:cNvSpPr>
            <a:spLocks noChangeShapeType="1"/>
          </p:cNvSpPr>
          <p:nvPr/>
        </p:nvSpPr>
        <p:spPr bwMode="auto">
          <a:xfrm>
            <a:off x="2484438" y="6021388"/>
            <a:ext cx="1008062"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13" name="AutoShape 5" descr="画布">
            <a:hlinkClick r:id="" action="ppaction://noaction" highlightClick="1"/>
            <a:hlinkHover r:id="" action="ppaction://noaction" highlightClick="1"/>
          </p:cNvPr>
          <p:cNvSpPr>
            <a:spLocks noChangeArrowheads="1"/>
          </p:cNvSpPr>
          <p:nvPr/>
        </p:nvSpPr>
        <p:spPr bwMode="auto">
          <a:xfrm>
            <a:off x="398463" y="773113"/>
            <a:ext cx="1606550" cy="935037"/>
          </a:xfrm>
          <a:prstGeom prst="bevel">
            <a:avLst>
              <a:gd name="adj" fmla="val 2884"/>
            </a:avLst>
          </a:prstGeom>
          <a:blipFill dpi="0" rotWithShape="1">
            <a:blip r:embed="rId3"/>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9414" name="Object 6"/>
          <p:cNvGraphicFramePr>
            <a:graphicFrameLocks noChangeAspect="1"/>
          </p:cNvGraphicFramePr>
          <p:nvPr/>
        </p:nvGraphicFramePr>
        <p:xfrm>
          <a:off x="900113" y="6196013"/>
          <a:ext cx="1152525" cy="534987"/>
        </p:xfrm>
        <a:graphic>
          <a:graphicData uri="http://schemas.openxmlformats.org/presentationml/2006/ole">
            <mc:AlternateContent xmlns:mc="http://schemas.openxmlformats.org/markup-compatibility/2006">
              <mc:Choice xmlns:v="urn:schemas-microsoft-com:vml" Requires="v">
                <p:oleObj spid="_x0000_s39009" name="公式" r:id="rId4" imgW="787320" imgH="419040" progId="Equation.3">
                  <p:embed/>
                </p:oleObj>
              </mc:Choice>
              <mc:Fallback>
                <p:oleObj name="公式" r:id="rId4" imgW="78732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6196013"/>
                        <a:ext cx="1152525" cy="53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15" name="Object 7"/>
          <p:cNvGraphicFramePr>
            <a:graphicFrameLocks noChangeAspect="1"/>
          </p:cNvGraphicFramePr>
          <p:nvPr/>
        </p:nvGraphicFramePr>
        <p:xfrm>
          <a:off x="542925" y="917575"/>
          <a:ext cx="1295400" cy="587375"/>
        </p:xfrm>
        <a:graphic>
          <a:graphicData uri="http://schemas.openxmlformats.org/presentationml/2006/ole">
            <mc:AlternateContent xmlns:mc="http://schemas.openxmlformats.org/markup-compatibility/2006">
              <mc:Choice xmlns:v="urn:schemas-microsoft-com:vml" Requires="v">
                <p:oleObj spid="_x0000_s39010" name="Equation" r:id="rId6" imgW="787320" imgH="419040" progId="Equation.3">
                  <p:embed/>
                </p:oleObj>
              </mc:Choice>
              <mc:Fallback>
                <p:oleObj name="Equation" r:id="rId6" imgW="787320" imgH="4190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2925" y="917575"/>
                        <a:ext cx="1295400" cy="587375"/>
                      </a:xfrm>
                      <a:prstGeom prst="rect">
                        <a:avLst/>
                      </a:prstGeom>
                      <a:solidFill>
                        <a:srgbClr val="FFFFFF">
                          <a:alpha val="0"/>
                        </a:srgb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16" name="Text Box 8"/>
          <p:cNvSpPr txBox="1">
            <a:spLocks noChangeArrowheads="1"/>
          </p:cNvSpPr>
          <p:nvPr/>
        </p:nvSpPr>
        <p:spPr bwMode="auto">
          <a:xfrm>
            <a:off x="398463" y="484188"/>
            <a:ext cx="20351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允许误差（</a:t>
            </a:r>
            <a:r>
              <a:rPr kumimoji="1" lang="en-US" altLang="zh-CN" sz="1200">
                <a:latin typeface="Tahoma" pitchFamily="34" charset="0"/>
              </a:rPr>
              <a:t>permissible</a:t>
            </a:r>
            <a:r>
              <a:rPr kumimoji="1" lang="zh-CN" altLang="en-US" sz="1200">
                <a:latin typeface="Tahoma" pitchFamily="34" charset="0"/>
              </a:rPr>
              <a:t>）</a:t>
            </a:r>
          </a:p>
        </p:txBody>
      </p:sp>
      <p:sp>
        <p:nvSpPr>
          <p:cNvPr id="529417" name="AutoShape 9" descr="画布">
            <a:hlinkClick r:id="" action="ppaction://noaction" highlightClick="1"/>
            <a:hlinkHover r:id="" action="ppaction://noaction" highlightClick="1"/>
          </p:cNvPr>
          <p:cNvSpPr>
            <a:spLocks noChangeArrowheads="1"/>
          </p:cNvSpPr>
          <p:nvPr/>
        </p:nvSpPr>
        <p:spPr bwMode="auto">
          <a:xfrm>
            <a:off x="395288" y="2132013"/>
            <a:ext cx="1606550" cy="935037"/>
          </a:xfrm>
          <a:prstGeom prst="bevel">
            <a:avLst>
              <a:gd name="adj" fmla="val 2884"/>
            </a:avLst>
          </a:prstGeom>
          <a:blipFill dpi="0" rotWithShape="1">
            <a:blip r:embed="rId3"/>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9418" name="Object 10"/>
          <p:cNvGraphicFramePr>
            <a:graphicFrameLocks noChangeAspect="1"/>
          </p:cNvGraphicFramePr>
          <p:nvPr/>
        </p:nvGraphicFramePr>
        <p:xfrm>
          <a:off x="561975" y="2276475"/>
          <a:ext cx="1296988" cy="652463"/>
        </p:xfrm>
        <a:graphic>
          <a:graphicData uri="http://schemas.openxmlformats.org/presentationml/2006/ole">
            <mc:AlternateContent xmlns:mc="http://schemas.openxmlformats.org/markup-compatibility/2006">
              <mc:Choice xmlns:v="urn:schemas-microsoft-com:vml" Requires="v">
                <p:oleObj spid="_x0000_s39011" name="Equation" r:id="rId8" imgW="723600" imgH="431640" progId="Equation.3">
                  <p:embed/>
                </p:oleObj>
              </mc:Choice>
              <mc:Fallback>
                <p:oleObj name="Equation" r:id="rId8" imgW="723600" imgH="4316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61975" y="2276475"/>
                        <a:ext cx="1296988" cy="652463"/>
                      </a:xfrm>
                      <a:prstGeom prst="rect">
                        <a:avLst/>
                      </a:prstGeom>
                      <a:solidFill>
                        <a:srgbClr val="FFFFCC">
                          <a:alpha val="0"/>
                        </a:srgbClr>
                      </a:solidFill>
                      <a:ln w="9525">
                        <a:solidFill>
                          <a:srgbClr val="808080">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19" name="AutoShape 11" descr="画布">
            <a:hlinkClick r:id="" action="ppaction://noaction" highlightClick="1"/>
            <a:hlinkHover r:id="" action="ppaction://noaction" highlightClick="1"/>
          </p:cNvPr>
          <p:cNvSpPr>
            <a:spLocks noChangeArrowheads="1"/>
          </p:cNvSpPr>
          <p:nvPr/>
        </p:nvSpPr>
        <p:spPr bwMode="auto">
          <a:xfrm>
            <a:off x="2408238" y="755650"/>
            <a:ext cx="1978025" cy="909638"/>
          </a:xfrm>
          <a:prstGeom prst="bevel">
            <a:avLst>
              <a:gd name="adj" fmla="val 2093"/>
            </a:avLst>
          </a:prstGeom>
          <a:blipFill dpi="0" rotWithShape="1">
            <a:blip r:embed="rId3"/>
            <a:srcRect/>
            <a:tile tx="0" ty="0" sx="100000" sy="100000" flip="none" algn="tl"/>
          </a:blipFill>
          <a:ln>
            <a:noFill/>
          </a:ln>
          <a:effectLst>
            <a:prstShdw prst="shdw18" dist="17961" dir="13500000">
              <a:srgbClr val="FFFFCC">
                <a:gamma/>
                <a:shade val="60000"/>
                <a:invGamma/>
              </a:srgbClr>
            </a:prstShdw>
          </a:effectLst>
          <a:extLst>
            <a:ext uri="{91240B29-F687-4F45-9708-019B960494DF}">
              <a14:hiddenLine xmlns:a14="http://schemas.microsoft.com/office/drawing/2010/main" w="9525">
                <a:solidFill>
                  <a:srgbClr val="000000">
                    <a:alpha val="0"/>
                  </a:srgbClr>
                </a:solidFill>
                <a:miter lim="800000"/>
                <a:headEnd/>
                <a:tailEnd/>
              </a14:hiddenLine>
            </a:ext>
          </a:extLst>
        </p:spPr>
        <p:txBody>
          <a:bodyPr wrap="none" anchor="ctr"/>
          <a:lstStyle/>
          <a:p>
            <a:endParaRPr lang="zh-CN" altLang="en-US"/>
          </a:p>
        </p:txBody>
      </p:sp>
      <p:graphicFrame>
        <p:nvGraphicFramePr>
          <p:cNvPr id="529420" name="Object 12"/>
          <p:cNvGraphicFramePr>
            <a:graphicFrameLocks noChangeAspect="1"/>
          </p:cNvGraphicFramePr>
          <p:nvPr/>
        </p:nvGraphicFramePr>
        <p:xfrm>
          <a:off x="2565400" y="908050"/>
          <a:ext cx="1595438" cy="588963"/>
        </p:xfrm>
        <a:graphic>
          <a:graphicData uri="http://schemas.openxmlformats.org/presentationml/2006/ole">
            <mc:AlternateContent xmlns:mc="http://schemas.openxmlformats.org/markup-compatibility/2006">
              <mc:Choice xmlns:v="urn:schemas-microsoft-com:vml" Requires="v">
                <p:oleObj spid="_x0000_s39012" name="公式" r:id="rId10" imgW="1015920" imgH="431640" progId="Equation.3">
                  <p:embed/>
                </p:oleObj>
              </mc:Choice>
              <mc:Fallback>
                <p:oleObj name="公式" r:id="rId10" imgW="1015920" imgH="4316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565400" y="908050"/>
                        <a:ext cx="1595438" cy="588963"/>
                      </a:xfrm>
                      <a:prstGeom prst="rect">
                        <a:avLst/>
                      </a:prstGeom>
                      <a:solidFill>
                        <a:srgbClr val="FFFFCC">
                          <a:alpha val="0"/>
                        </a:srgbClr>
                      </a:solidFill>
                      <a:ln w="9525">
                        <a:solidFill>
                          <a:srgbClr val="808080">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21" name="AutoShape 13"/>
          <p:cNvSpPr>
            <a:spLocks noChangeArrowheads="1"/>
          </p:cNvSpPr>
          <p:nvPr/>
        </p:nvSpPr>
        <p:spPr bwMode="auto">
          <a:xfrm>
            <a:off x="2268538" y="1989138"/>
            <a:ext cx="1727200" cy="935037"/>
          </a:xfrm>
          <a:prstGeom prst="wedgeRectCallout">
            <a:avLst>
              <a:gd name="adj1" fmla="val -79690"/>
              <a:gd name="adj2" fmla="val -25213"/>
            </a:avLst>
          </a:prstGeom>
          <a:solidFill>
            <a:srgbClr val="FFCC66">
              <a:alpha val="0"/>
            </a:srgbClr>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nSpc>
                <a:spcPct val="150000"/>
              </a:lnSpc>
            </a:pPr>
            <a:r>
              <a:rPr kumimoji="1" lang="en-US" altLang="zh-CN" sz="1200">
                <a:latin typeface="Tahoma" pitchFamily="34" charset="0"/>
              </a:rPr>
              <a:t>      </a:t>
            </a:r>
            <a:r>
              <a:rPr kumimoji="1" lang="zh-CN" altLang="en-US" sz="1200">
                <a:latin typeface="Tahoma" pitchFamily="34" charset="0"/>
              </a:rPr>
              <a:t>用历史数据代替。若有若干个历史数据，应以较大者代替。</a:t>
            </a:r>
          </a:p>
        </p:txBody>
      </p:sp>
      <p:graphicFrame>
        <p:nvGraphicFramePr>
          <p:cNvPr id="529422" name="Object 14"/>
          <p:cNvGraphicFramePr>
            <a:graphicFrameLocks noChangeAspect="1"/>
          </p:cNvGraphicFramePr>
          <p:nvPr/>
        </p:nvGraphicFramePr>
        <p:xfrm>
          <a:off x="2390775" y="6316663"/>
          <a:ext cx="252413" cy="211137"/>
        </p:xfrm>
        <a:graphic>
          <a:graphicData uri="http://schemas.openxmlformats.org/presentationml/2006/ole">
            <mc:AlternateContent xmlns:mc="http://schemas.openxmlformats.org/markup-compatibility/2006">
              <mc:Choice xmlns:v="urn:schemas-microsoft-com:vml" Requires="v">
                <p:oleObj spid="_x0000_s39013" name="公式" r:id="rId12" imgW="152280" imgH="164880" progId="Equation.3">
                  <p:embed/>
                </p:oleObj>
              </mc:Choice>
              <mc:Fallback>
                <p:oleObj name="公式" r:id="rId12" imgW="152280" imgH="1648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390775" y="6316663"/>
                        <a:ext cx="252413" cy="211137"/>
                      </a:xfrm>
                      <a:prstGeom prst="rect">
                        <a:avLst/>
                      </a:prstGeom>
                      <a:noFill/>
                      <a:ln w="9525">
                        <a:solidFill>
                          <a:schemeClr val="tx1">
                            <a:alpha val="0"/>
                          </a:schemeClr>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23" name="Line 15"/>
          <p:cNvSpPr>
            <a:spLocks noChangeShapeType="1"/>
          </p:cNvSpPr>
          <p:nvPr/>
        </p:nvSpPr>
        <p:spPr bwMode="auto">
          <a:xfrm>
            <a:off x="1187450" y="1844675"/>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24" name="Line 16"/>
          <p:cNvSpPr>
            <a:spLocks noChangeShapeType="1"/>
          </p:cNvSpPr>
          <p:nvPr/>
        </p:nvSpPr>
        <p:spPr bwMode="auto">
          <a:xfrm>
            <a:off x="2051050" y="1196975"/>
            <a:ext cx="217488" cy="0"/>
          </a:xfrm>
          <a:prstGeom prst="line">
            <a:avLst/>
          </a:prstGeom>
          <a:noFill/>
          <a:ln w="9525">
            <a:solidFill>
              <a:schemeClr val="tx1"/>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25" name="Text Box 17"/>
          <p:cNvSpPr txBox="1">
            <a:spLocks noChangeArrowheads="1"/>
          </p:cNvSpPr>
          <p:nvPr/>
        </p:nvSpPr>
        <p:spPr bwMode="auto">
          <a:xfrm>
            <a:off x="4716463" y="765175"/>
            <a:ext cx="4176712"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一家广告公司想估计某类商店去年所花的平均广告费有多少。经验表明，总体方差为</a:t>
            </a:r>
            <a:r>
              <a:rPr kumimoji="1" lang="en-US" altLang="zh-CN" sz="1200">
                <a:latin typeface="Tahoma" pitchFamily="34" charset="0"/>
              </a:rPr>
              <a:t>1800000</a:t>
            </a:r>
            <a:r>
              <a:rPr kumimoji="1" lang="zh-CN" altLang="en-US" sz="1200">
                <a:latin typeface="Tahoma" pitchFamily="34" charset="0"/>
              </a:rPr>
              <a:t>。如置信度取</a:t>
            </a:r>
            <a:r>
              <a:rPr kumimoji="1" lang="en-US" altLang="zh-CN" sz="1200">
                <a:latin typeface="Tahoma" pitchFamily="34" charset="0"/>
              </a:rPr>
              <a:t>95%</a:t>
            </a:r>
            <a:r>
              <a:rPr kumimoji="1" lang="zh-CN" altLang="en-US" sz="1200">
                <a:latin typeface="Tahoma" pitchFamily="34" charset="0"/>
              </a:rPr>
              <a:t>，并要使估计值处在总体平均值附近</a:t>
            </a:r>
            <a:r>
              <a:rPr kumimoji="1" lang="en-US" altLang="zh-CN" sz="1200">
                <a:latin typeface="Tahoma" pitchFamily="34" charset="0"/>
              </a:rPr>
              <a:t>500</a:t>
            </a:r>
            <a:r>
              <a:rPr kumimoji="1" lang="zh-CN" altLang="en-US" sz="1200">
                <a:latin typeface="Tahoma" pitchFamily="34" charset="0"/>
              </a:rPr>
              <a:t>元的范围内，这家广告公司应取多大的样本？</a:t>
            </a:r>
          </a:p>
        </p:txBody>
      </p:sp>
      <p:grpSp>
        <p:nvGrpSpPr>
          <p:cNvPr id="529426" name="Group 18"/>
          <p:cNvGrpSpPr>
            <a:grpSpLocks/>
          </p:cNvGrpSpPr>
          <p:nvPr/>
        </p:nvGrpSpPr>
        <p:grpSpPr bwMode="auto">
          <a:xfrm>
            <a:off x="4787900" y="2060575"/>
            <a:ext cx="3600450" cy="1368425"/>
            <a:chOff x="3016" y="1162"/>
            <a:chExt cx="2268" cy="862"/>
          </a:xfrm>
        </p:grpSpPr>
        <p:graphicFrame>
          <p:nvGraphicFramePr>
            <p:cNvPr id="529427" name="Object 19"/>
            <p:cNvGraphicFramePr>
              <a:graphicFrameLocks noChangeAspect="1"/>
            </p:cNvGraphicFramePr>
            <p:nvPr/>
          </p:nvGraphicFramePr>
          <p:xfrm>
            <a:off x="3022" y="1162"/>
            <a:ext cx="947" cy="169"/>
          </p:xfrm>
          <a:graphic>
            <a:graphicData uri="http://schemas.openxmlformats.org/presentationml/2006/ole">
              <mc:AlternateContent xmlns:mc="http://schemas.openxmlformats.org/markup-compatibility/2006">
                <mc:Choice xmlns:v="urn:schemas-microsoft-com:vml" Requires="v">
                  <p:oleObj spid="_x0000_s39014" name="Equation" r:id="rId14" imgW="888840" imgH="203040" progId="Equation.3">
                    <p:embed/>
                  </p:oleObj>
                </mc:Choice>
                <mc:Fallback>
                  <p:oleObj name="Equation" r:id="rId14" imgW="888840" imgH="20304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22" y="1162"/>
                          <a:ext cx="947" cy="169"/>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28" name="Object 20"/>
            <p:cNvGraphicFramePr>
              <a:graphicFrameLocks noChangeAspect="1"/>
            </p:cNvGraphicFramePr>
            <p:nvPr/>
          </p:nvGraphicFramePr>
          <p:xfrm>
            <a:off x="3016" y="1434"/>
            <a:ext cx="740" cy="157"/>
          </p:xfrm>
          <a:graphic>
            <a:graphicData uri="http://schemas.openxmlformats.org/presentationml/2006/ole">
              <mc:AlternateContent xmlns:mc="http://schemas.openxmlformats.org/markup-compatibility/2006">
                <mc:Choice xmlns:v="urn:schemas-microsoft-com:vml" Requires="v">
                  <p:oleObj spid="_x0000_s39015" name="Equation" r:id="rId16" imgW="558720" imgH="177480" progId="Equation.3">
                    <p:embed/>
                  </p:oleObj>
                </mc:Choice>
                <mc:Fallback>
                  <p:oleObj name="Equation" r:id="rId16" imgW="558720" imgH="17748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016" y="1434"/>
                          <a:ext cx="740" cy="157"/>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29" name="Object 21"/>
            <p:cNvGraphicFramePr>
              <a:graphicFrameLocks noChangeAspect="1"/>
            </p:cNvGraphicFramePr>
            <p:nvPr/>
          </p:nvGraphicFramePr>
          <p:xfrm>
            <a:off x="4241" y="1389"/>
            <a:ext cx="740" cy="215"/>
          </p:xfrm>
          <a:graphic>
            <a:graphicData uri="http://schemas.openxmlformats.org/presentationml/2006/ole">
              <mc:AlternateContent xmlns:mc="http://schemas.openxmlformats.org/markup-compatibility/2006">
                <mc:Choice xmlns:v="urn:schemas-microsoft-com:vml" Requires="v">
                  <p:oleObj spid="_x0000_s39016" name="Equation" r:id="rId18" imgW="698400" imgH="241200" progId="Equation.3">
                    <p:embed/>
                  </p:oleObj>
                </mc:Choice>
                <mc:Fallback>
                  <p:oleObj name="Equation" r:id="rId18" imgW="698400" imgH="24120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241" y="1389"/>
                          <a:ext cx="740" cy="21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30" name="Object 22"/>
            <p:cNvGraphicFramePr>
              <a:graphicFrameLocks noChangeAspect="1"/>
            </p:cNvGraphicFramePr>
            <p:nvPr/>
          </p:nvGraphicFramePr>
          <p:xfrm>
            <a:off x="4313" y="1162"/>
            <a:ext cx="496" cy="164"/>
          </p:xfrm>
          <a:graphic>
            <a:graphicData uri="http://schemas.openxmlformats.org/presentationml/2006/ole">
              <mc:AlternateContent xmlns:mc="http://schemas.openxmlformats.org/markup-compatibility/2006">
                <mc:Choice xmlns:v="urn:schemas-microsoft-com:vml" Requires="v">
                  <p:oleObj spid="_x0000_s39017" name="Equation" r:id="rId20" imgW="520560" imgH="177480" progId="Equation.3">
                    <p:embed/>
                  </p:oleObj>
                </mc:Choice>
                <mc:Fallback>
                  <p:oleObj name="Equation" r:id="rId20" imgW="520560" imgH="17748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4313" y="1162"/>
                          <a:ext cx="496" cy="164"/>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31" name="Object 23"/>
            <p:cNvGraphicFramePr>
              <a:graphicFrameLocks noChangeAspect="1"/>
            </p:cNvGraphicFramePr>
            <p:nvPr/>
          </p:nvGraphicFramePr>
          <p:xfrm>
            <a:off x="3016" y="1661"/>
            <a:ext cx="2268" cy="363"/>
          </p:xfrm>
          <a:graphic>
            <a:graphicData uri="http://schemas.openxmlformats.org/presentationml/2006/ole">
              <mc:AlternateContent xmlns:mc="http://schemas.openxmlformats.org/markup-compatibility/2006">
                <mc:Choice xmlns:v="urn:schemas-microsoft-com:vml" Requires="v">
                  <p:oleObj spid="_x0000_s39018" name="Equation" r:id="rId22" imgW="2641320" imgH="431640" progId="Equation.3">
                    <p:embed/>
                  </p:oleObj>
                </mc:Choice>
                <mc:Fallback>
                  <p:oleObj name="Equation" r:id="rId22" imgW="2641320" imgH="43164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016" y="1661"/>
                          <a:ext cx="2268" cy="36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529432" name="Text Box 24"/>
          <p:cNvSpPr txBox="1">
            <a:spLocks noChangeArrowheads="1"/>
          </p:cNvSpPr>
          <p:nvPr/>
        </p:nvSpPr>
        <p:spPr bwMode="auto">
          <a:xfrm>
            <a:off x="4643438" y="3573463"/>
            <a:ext cx="4176712"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一家市场调研公司想估计某地区有彩色电视机的家庭所占的比率。该公司希望对 </a:t>
            </a:r>
            <a:r>
              <a:rPr kumimoji="1" lang="en-US" altLang="zh-CN" sz="1200">
                <a:latin typeface="Tahoma" pitchFamily="34" charset="0"/>
              </a:rPr>
              <a:t>P </a:t>
            </a:r>
            <a:r>
              <a:rPr kumimoji="1" lang="zh-CN" altLang="en-US" sz="1200">
                <a:latin typeface="Tahoma" pitchFamily="34" charset="0"/>
              </a:rPr>
              <a:t>的估计误差不超过</a:t>
            </a:r>
            <a:r>
              <a:rPr kumimoji="1" lang="en-US" altLang="zh-CN" sz="1200">
                <a:latin typeface="Tahoma" pitchFamily="34" charset="0"/>
              </a:rPr>
              <a:t>0.05</a:t>
            </a:r>
            <a:r>
              <a:rPr kumimoji="1" lang="zh-CN" altLang="en-US" sz="1200">
                <a:latin typeface="Tahoma" pitchFamily="34" charset="0"/>
              </a:rPr>
              <a:t>，要求可靠程度为 </a:t>
            </a:r>
            <a:r>
              <a:rPr kumimoji="1" lang="en-US" altLang="zh-CN" sz="1200">
                <a:latin typeface="Tahoma" pitchFamily="34" charset="0"/>
              </a:rPr>
              <a:t>95%</a:t>
            </a:r>
            <a:r>
              <a:rPr kumimoji="1" lang="zh-CN" altLang="en-US" sz="1200">
                <a:latin typeface="Tahoma" pitchFamily="34" charset="0"/>
              </a:rPr>
              <a:t>，应取多大容量的样本？</a:t>
            </a:r>
          </a:p>
        </p:txBody>
      </p:sp>
      <p:sp>
        <p:nvSpPr>
          <p:cNvPr id="529433" name="AutoShape 25"/>
          <p:cNvSpPr>
            <a:spLocks noChangeArrowheads="1"/>
          </p:cNvSpPr>
          <p:nvPr/>
        </p:nvSpPr>
        <p:spPr bwMode="auto">
          <a:xfrm>
            <a:off x="6516688" y="5084763"/>
            <a:ext cx="1400175" cy="431800"/>
          </a:xfrm>
          <a:prstGeom prst="wedgeRectCallout">
            <a:avLst>
              <a:gd name="adj1" fmla="val 43199"/>
              <a:gd name="adj2" fmla="val 73528"/>
            </a:avLst>
          </a:prstGeom>
          <a:solidFill>
            <a:srgbClr val="FFCC66">
              <a:alpha val="0"/>
            </a:srgbClr>
          </a:solidFill>
          <a:ln w="317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kumimoji="1" lang="zh-CN" altLang="en-US" sz="1200">
                <a:latin typeface="Tahoma" pitchFamily="34" charset="0"/>
              </a:rPr>
              <a:t>总体方差最大值为</a:t>
            </a:r>
            <a:r>
              <a:rPr kumimoji="1" lang="en-US" altLang="zh-CN" sz="1200">
                <a:latin typeface="Tahoma" pitchFamily="34" charset="0"/>
              </a:rPr>
              <a:t>0.5×0.5=0.25</a:t>
            </a:r>
          </a:p>
        </p:txBody>
      </p:sp>
      <p:grpSp>
        <p:nvGrpSpPr>
          <p:cNvPr id="529434" name="Group 26"/>
          <p:cNvGrpSpPr>
            <a:grpSpLocks/>
          </p:cNvGrpSpPr>
          <p:nvPr/>
        </p:nvGrpSpPr>
        <p:grpSpPr bwMode="auto">
          <a:xfrm>
            <a:off x="4787900" y="4508500"/>
            <a:ext cx="4183063" cy="2565400"/>
            <a:chOff x="3016" y="2704"/>
            <a:chExt cx="2635" cy="1616"/>
          </a:xfrm>
        </p:grpSpPr>
        <p:graphicFrame>
          <p:nvGraphicFramePr>
            <p:cNvPr id="529435" name="Object 27"/>
            <p:cNvGraphicFramePr>
              <a:graphicFrameLocks noChangeAspect="1"/>
            </p:cNvGraphicFramePr>
            <p:nvPr/>
          </p:nvGraphicFramePr>
          <p:xfrm>
            <a:off x="3787" y="2750"/>
            <a:ext cx="676" cy="165"/>
          </p:xfrm>
          <a:graphic>
            <a:graphicData uri="http://schemas.openxmlformats.org/presentationml/2006/ole">
              <mc:AlternateContent xmlns:mc="http://schemas.openxmlformats.org/markup-compatibility/2006">
                <mc:Choice xmlns:v="urn:schemas-microsoft-com:vml" Requires="v">
                  <p:oleObj spid="_x0000_s39019" name="Equation" r:id="rId24" imgW="558720" imgH="177480" progId="Equation.3">
                    <p:embed/>
                  </p:oleObj>
                </mc:Choice>
                <mc:Fallback>
                  <p:oleObj name="Equation" r:id="rId24" imgW="558720" imgH="177480"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787" y="2750"/>
                          <a:ext cx="676" cy="165"/>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36" name="Object 28"/>
            <p:cNvGraphicFramePr>
              <a:graphicFrameLocks noChangeAspect="1"/>
            </p:cNvGraphicFramePr>
            <p:nvPr/>
          </p:nvGraphicFramePr>
          <p:xfrm>
            <a:off x="4830" y="2704"/>
            <a:ext cx="676" cy="224"/>
          </p:xfrm>
          <a:graphic>
            <a:graphicData uri="http://schemas.openxmlformats.org/presentationml/2006/ole">
              <mc:AlternateContent xmlns:mc="http://schemas.openxmlformats.org/markup-compatibility/2006">
                <mc:Choice xmlns:v="urn:schemas-microsoft-com:vml" Requires="v">
                  <p:oleObj spid="_x0000_s39020" name="Equation" r:id="rId26" imgW="698400" imgH="241200" progId="Equation.3">
                    <p:embed/>
                  </p:oleObj>
                </mc:Choice>
                <mc:Fallback>
                  <p:oleObj name="Equation" r:id="rId26" imgW="698400" imgH="24120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830" y="2704"/>
                          <a:ext cx="676" cy="224"/>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37" name="Object 29"/>
            <p:cNvGraphicFramePr>
              <a:graphicFrameLocks noChangeAspect="1"/>
            </p:cNvGraphicFramePr>
            <p:nvPr/>
          </p:nvGraphicFramePr>
          <p:xfrm>
            <a:off x="3016" y="2750"/>
            <a:ext cx="403" cy="142"/>
          </p:xfrm>
          <a:graphic>
            <a:graphicData uri="http://schemas.openxmlformats.org/presentationml/2006/ole">
              <mc:AlternateContent xmlns:mc="http://schemas.openxmlformats.org/markup-compatibility/2006">
                <mc:Choice xmlns:v="urn:schemas-microsoft-com:vml" Requires="v">
                  <p:oleObj spid="_x0000_s39021" name="Equation" r:id="rId28" imgW="558720" imgH="177480" progId="Equation.3">
                    <p:embed/>
                  </p:oleObj>
                </mc:Choice>
                <mc:Fallback>
                  <p:oleObj name="Equation" r:id="rId28" imgW="558720" imgH="17748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016" y="2750"/>
                          <a:ext cx="403" cy="142"/>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38" name="Object 30"/>
            <p:cNvGraphicFramePr>
              <a:graphicFrameLocks noChangeAspect="1"/>
            </p:cNvGraphicFramePr>
            <p:nvPr/>
          </p:nvGraphicFramePr>
          <p:xfrm>
            <a:off x="3198" y="3497"/>
            <a:ext cx="2453" cy="823"/>
          </p:xfrm>
          <a:graphic>
            <a:graphicData uri="http://schemas.openxmlformats.org/presentationml/2006/ole">
              <mc:AlternateContent xmlns:mc="http://schemas.openxmlformats.org/markup-compatibility/2006">
                <mc:Choice xmlns:v="urn:schemas-microsoft-com:vml" Requires="v">
                  <p:oleObj spid="_x0000_s39022" name="公式" r:id="rId30" imgW="2476440" imgH="914400" progId="Equation.3">
                    <p:embed/>
                  </p:oleObj>
                </mc:Choice>
                <mc:Fallback>
                  <p:oleObj name="公式" r:id="rId30" imgW="2476440" imgH="914400"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3198" y="3497"/>
                          <a:ext cx="2453" cy="823"/>
                        </a:xfrm>
                        <a:prstGeom prst="rect">
                          <a:avLst/>
                        </a:prstGeom>
                        <a:solidFill>
                          <a:srgbClr val="FFFFFF">
                            <a:alpha val="0"/>
                          </a:srgbClr>
                        </a:solid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529439" name="Rectangle 31"/>
          <p:cNvSpPr>
            <a:spLocks noChangeArrowheads="1"/>
          </p:cNvSpPr>
          <p:nvPr/>
        </p:nvSpPr>
        <p:spPr bwMode="auto">
          <a:xfrm>
            <a:off x="161925" y="5294313"/>
            <a:ext cx="1339850" cy="9271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529440" name="Rectangle 32"/>
          <p:cNvSpPr>
            <a:spLocks noChangeArrowheads="1"/>
          </p:cNvSpPr>
          <p:nvPr/>
        </p:nvSpPr>
        <p:spPr bwMode="auto">
          <a:xfrm>
            <a:off x="3492500" y="5229225"/>
            <a:ext cx="1366838" cy="998538"/>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zh-CN"/>
          </a:p>
        </p:txBody>
      </p:sp>
      <p:sp>
        <p:nvSpPr>
          <p:cNvPr id="529441" name="Line 33"/>
          <p:cNvSpPr>
            <a:spLocks noChangeShapeType="1"/>
          </p:cNvSpPr>
          <p:nvPr/>
        </p:nvSpPr>
        <p:spPr bwMode="auto">
          <a:xfrm>
            <a:off x="117475" y="6240463"/>
            <a:ext cx="4748213" cy="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9442" name="Line 34"/>
          <p:cNvSpPr>
            <a:spLocks noChangeShapeType="1"/>
          </p:cNvSpPr>
          <p:nvPr/>
        </p:nvSpPr>
        <p:spPr bwMode="auto">
          <a:xfrm>
            <a:off x="2500313" y="3429000"/>
            <a:ext cx="0" cy="2851150"/>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29443" name="Freeform 35" descr="画布"/>
          <p:cNvSpPr>
            <a:spLocks/>
          </p:cNvSpPr>
          <p:nvPr/>
        </p:nvSpPr>
        <p:spPr bwMode="auto">
          <a:xfrm>
            <a:off x="3351213" y="4946650"/>
            <a:ext cx="1581150" cy="1274763"/>
          </a:xfrm>
          <a:custGeom>
            <a:avLst/>
            <a:gdLst>
              <a:gd name="T0" fmla="*/ 1293 w 1338"/>
              <a:gd name="T1" fmla="*/ 748 h 748"/>
              <a:gd name="T2" fmla="*/ 530 w 1338"/>
              <a:gd name="T3" fmla="*/ 617 h 748"/>
              <a:gd name="T4" fmla="*/ 135 w 1338"/>
              <a:gd name="T5" fmla="*/ 91 h 748"/>
              <a:gd name="T6" fmla="*/ 1338 w 1338"/>
              <a:gd name="T7" fmla="*/ 68 h 748"/>
            </a:gdLst>
            <a:ahLst/>
            <a:cxnLst>
              <a:cxn ang="0">
                <a:pos x="T0" y="T1"/>
              </a:cxn>
              <a:cxn ang="0">
                <a:pos x="T2" y="T3"/>
              </a:cxn>
              <a:cxn ang="0">
                <a:pos x="T4" y="T5"/>
              </a:cxn>
              <a:cxn ang="0">
                <a:pos x="T6" y="T7"/>
              </a:cxn>
            </a:cxnLst>
            <a:rect l="0" t="0" r="r" b="b"/>
            <a:pathLst>
              <a:path w="1338" h="748">
                <a:moveTo>
                  <a:pt x="1293" y="748"/>
                </a:moveTo>
                <a:cubicBezTo>
                  <a:pt x="1166" y="726"/>
                  <a:pt x="723" y="726"/>
                  <a:pt x="530" y="617"/>
                </a:cubicBezTo>
                <a:cubicBezTo>
                  <a:pt x="337" y="508"/>
                  <a:pt x="0" y="182"/>
                  <a:pt x="135" y="91"/>
                </a:cubicBezTo>
                <a:cubicBezTo>
                  <a:pt x="270" y="0"/>
                  <a:pt x="1088" y="73"/>
                  <a:pt x="1338" y="68"/>
                </a:cubicBezTo>
              </a:path>
            </a:pathLst>
          </a:custGeom>
          <a:blipFill dpi="0" rotWithShape="1">
            <a:blip r:embed="rId3"/>
            <a:srcRect/>
            <a:tile tx="0" ty="0" sx="100000" sy="100000" flip="none" algn="tl"/>
          </a:blipFill>
          <a:ln w="9525">
            <a:solidFill>
              <a:srgbClr val="FF0000">
                <a:alpha val="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9444" name="Freeform 36" descr="画布"/>
          <p:cNvSpPr>
            <a:spLocks/>
          </p:cNvSpPr>
          <p:nvPr/>
        </p:nvSpPr>
        <p:spPr bwMode="auto">
          <a:xfrm>
            <a:off x="0" y="4940300"/>
            <a:ext cx="1635125" cy="1292225"/>
          </a:xfrm>
          <a:custGeom>
            <a:avLst/>
            <a:gdLst>
              <a:gd name="T0" fmla="*/ 137 w 1383"/>
              <a:gd name="T1" fmla="*/ 758 h 758"/>
              <a:gd name="T2" fmla="*/ 847 w 1383"/>
              <a:gd name="T3" fmla="*/ 627 h 758"/>
              <a:gd name="T4" fmla="*/ 1242 w 1383"/>
              <a:gd name="T5" fmla="*/ 84 h 758"/>
              <a:gd name="T6" fmla="*/ 0 w 1383"/>
              <a:gd name="T7" fmla="*/ 123 h 758"/>
            </a:gdLst>
            <a:ahLst/>
            <a:cxnLst>
              <a:cxn ang="0">
                <a:pos x="T0" y="T1"/>
              </a:cxn>
              <a:cxn ang="0">
                <a:pos x="T2" y="T3"/>
              </a:cxn>
              <a:cxn ang="0">
                <a:pos x="T4" y="T5"/>
              </a:cxn>
              <a:cxn ang="0">
                <a:pos x="T6" y="T7"/>
              </a:cxn>
            </a:cxnLst>
            <a:rect l="0" t="0" r="r" b="b"/>
            <a:pathLst>
              <a:path w="1383" h="758">
                <a:moveTo>
                  <a:pt x="137" y="758"/>
                </a:moveTo>
                <a:cubicBezTo>
                  <a:pt x="255" y="736"/>
                  <a:pt x="663" y="739"/>
                  <a:pt x="847" y="627"/>
                </a:cubicBezTo>
                <a:cubicBezTo>
                  <a:pt x="1031" y="515"/>
                  <a:pt x="1383" y="168"/>
                  <a:pt x="1242" y="84"/>
                </a:cubicBezTo>
                <a:cubicBezTo>
                  <a:pt x="1101" y="0"/>
                  <a:pt x="259" y="115"/>
                  <a:pt x="0" y="123"/>
                </a:cubicBezTo>
              </a:path>
            </a:pathLst>
          </a:custGeom>
          <a:blipFill dpi="0" rotWithShape="1">
            <a:blip r:embed="rId3"/>
            <a:srcRect/>
            <a:tile tx="0" ty="0" sx="100000" sy="100000" flip="none" algn="tl"/>
          </a:blipFill>
          <a:ln w="9525">
            <a:solidFill>
              <a:srgbClr val="FF0000">
                <a:alpha val="0"/>
              </a:srgb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aphicFrame>
        <p:nvGraphicFramePr>
          <p:cNvPr id="529445" name="Object 37"/>
          <p:cNvGraphicFramePr>
            <a:graphicFrameLocks noChangeAspect="1"/>
          </p:cNvGraphicFramePr>
          <p:nvPr/>
        </p:nvGraphicFramePr>
        <p:xfrm>
          <a:off x="3030538" y="6237288"/>
          <a:ext cx="1169987" cy="534987"/>
        </p:xfrm>
        <a:graphic>
          <a:graphicData uri="http://schemas.openxmlformats.org/presentationml/2006/ole">
            <mc:AlternateContent xmlns:mc="http://schemas.openxmlformats.org/markup-compatibility/2006">
              <mc:Choice xmlns:v="urn:schemas-microsoft-com:vml" Requires="v">
                <p:oleObj spid="_x0000_s39023" name="公式" r:id="rId32" imgW="799920" imgH="419040" progId="Equation.3">
                  <p:embed/>
                </p:oleObj>
              </mc:Choice>
              <mc:Fallback>
                <p:oleObj name="公式" r:id="rId32" imgW="799920" imgH="419040" progId="Equation.3">
                  <p:embed/>
                  <p:pic>
                    <p:nvPicPr>
                      <p:cNvPr id="0" name=""/>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030538" y="6237288"/>
                        <a:ext cx="1169987" cy="53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46" name="Object 38" descr="画布"/>
          <p:cNvGraphicFramePr>
            <a:graphicFrameLocks noChangeAspect="1"/>
          </p:cNvGraphicFramePr>
          <p:nvPr/>
        </p:nvGraphicFramePr>
        <p:xfrm>
          <a:off x="1908175" y="5876925"/>
          <a:ext cx="230188" cy="231775"/>
        </p:xfrm>
        <a:graphic>
          <a:graphicData uri="http://schemas.openxmlformats.org/presentationml/2006/ole">
            <mc:AlternateContent xmlns:mc="http://schemas.openxmlformats.org/markup-compatibility/2006">
              <mc:Choice xmlns:v="urn:schemas-microsoft-com:vml" Requires="v">
                <p:oleObj spid="_x0000_s39024" name="公式" r:id="rId34" imgW="139680" imgH="164880" progId="Equation.3">
                  <p:embed/>
                </p:oleObj>
              </mc:Choice>
              <mc:Fallback>
                <p:oleObj name="公式" r:id="rId34" imgW="139680" imgH="164880" progId="Equation.3">
                  <p:embed/>
                  <p:pic>
                    <p:nvPicPr>
                      <p:cNvPr id="0" name=""/>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908175" y="5876925"/>
                        <a:ext cx="230188" cy="2317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29447" name="Object 39" descr="画布"/>
          <p:cNvGraphicFramePr>
            <a:graphicFrameLocks noChangeAspect="1"/>
          </p:cNvGraphicFramePr>
          <p:nvPr/>
        </p:nvGraphicFramePr>
        <p:xfrm>
          <a:off x="2916238" y="5876925"/>
          <a:ext cx="230187" cy="231775"/>
        </p:xfrm>
        <a:graphic>
          <a:graphicData uri="http://schemas.openxmlformats.org/presentationml/2006/ole">
            <mc:AlternateContent xmlns:mc="http://schemas.openxmlformats.org/markup-compatibility/2006">
              <mc:Choice xmlns:v="urn:schemas-microsoft-com:vml" Requires="v">
                <p:oleObj spid="_x0000_s39025" name="公式" r:id="rId36" imgW="139680" imgH="164880" progId="Equation.3">
                  <p:embed/>
                </p:oleObj>
              </mc:Choice>
              <mc:Fallback>
                <p:oleObj name="公式" r:id="rId36" imgW="139680" imgH="164880" progId="Equation.3">
                  <p:embed/>
                  <p:pic>
                    <p:nvPicPr>
                      <p:cNvPr id="0" name=""/>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2916238" y="5876925"/>
                        <a:ext cx="230187" cy="231775"/>
                      </a:xfrm>
                      <a:prstGeom prst="rect">
                        <a:avLst/>
                      </a:prstGeom>
                      <a:blipFill dpi="0" rotWithShape="1">
                        <a:blip r:embed="rId3"/>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48" name="Freeform 40"/>
          <p:cNvSpPr>
            <a:spLocks/>
          </p:cNvSpPr>
          <p:nvPr/>
        </p:nvSpPr>
        <p:spPr bwMode="auto">
          <a:xfrm>
            <a:off x="117475" y="3649663"/>
            <a:ext cx="4765675" cy="2630487"/>
          </a:xfrm>
          <a:custGeom>
            <a:avLst/>
            <a:gdLst>
              <a:gd name="T0" fmla="*/ 0 w 3002"/>
              <a:gd name="T1" fmla="*/ 1630 h 1657"/>
              <a:gd name="T2" fmla="*/ 660 w 3002"/>
              <a:gd name="T3" fmla="*/ 1386 h 1657"/>
              <a:gd name="T4" fmla="*/ 1505 w 3002"/>
              <a:gd name="T5" fmla="*/ 1 h 1657"/>
              <a:gd name="T6" fmla="*/ 2326 w 3002"/>
              <a:gd name="T7" fmla="*/ 1378 h 1657"/>
              <a:gd name="T8" fmla="*/ 3002 w 3002"/>
              <a:gd name="T9" fmla="*/ 1620 h 1657"/>
            </a:gdLst>
            <a:ahLst/>
            <a:cxnLst>
              <a:cxn ang="0">
                <a:pos x="T0" y="T1"/>
              </a:cxn>
              <a:cxn ang="0">
                <a:pos x="T2" y="T3"/>
              </a:cxn>
              <a:cxn ang="0">
                <a:pos x="T4" y="T5"/>
              </a:cxn>
              <a:cxn ang="0">
                <a:pos x="T6" y="T7"/>
              </a:cxn>
              <a:cxn ang="0">
                <a:pos x="T8" y="T9"/>
              </a:cxn>
            </a:cxnLst>
            <a:rect l="0" t="0" r="r" b="b"/>
            <a:pathLst>
              <a:path w="3002" h="1657">
                <a:moveTo>
                  <a:pt x="0" y="1630"/>
                </a:moveTo>
                <a:cubicBezTo>
                  <a:pt x="110" y="1589"/>
                  <a:pt x="409" y="1657"/>
                  <a:pt x="660" y="1386"/>
                </a:cubicBezTo>
                <a:cubicBezTo>
                  <a:pt x="911" y="1114"/>
                  <a:pt x="1227" y="2"/>
                  <a:pt x="1505" y="1"/>
                </a:cubicBezTo>
                <a:cubicBezTo>
                  <a:pt x="1783" y="0"/>
                  <a:pt x="2076" y="1108"/>
                  <a:pt x="2326" y="1378"/>
                </a:cubicBezTo>
                <a:cubicBezTo>
                  <a:pt x="2576" y="1648"/>
                  <a:pt x="2861" y="1570"/>
                  <a:pt x="3002" y="1620"/>
                </a:cubicBez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29449" name="Object 41"/>
          <p:cNvGraphicFramePr>
            <a:graphicFrameLocks noChangeAspect="1"/>
          </p:cNvGraphicFramePr>
          <p:nvPr/>
        </p:nvGraphicFramePr>
        <p:xfrm>
          <a:off x="1116013" y="5805488"/>
          <a:ext cx="412750" cy="390525"/>
        </p:xfrm>
        <a:graphic>
          <a:graphicData uri="http://schemas.openxmlformats.org/presentationml/2006/ole">
            <mc:AlternateContent xmlns:mc="http://schemas.openxmlformats.org/markup-compatibility/2006">
              <mc:Choice xmlns:v="urn:schemas-microsoft-com:vml" Requires="v">
                <p:oleObj spid="_x0000_s39026" name="公式" r:id="rId38" imgW="253800" imgH="304560" progId="Equation.3">
                  <p:embed/>
                </p:oleObj>
              </mc:Choice>
              <mc:Fallback>
                <p:oleObj name="公式" r:id="rId38" imgW="253800" imgH="304560" progId="Equation.3">
                  <p:embed/>
                  <p:pic>
                    <p:nvPicPr>
                      <p:cNvPr id="0" name=""/>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1116013" y="5805488"/>
                        <a:ext cx="41275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50" name="Line 42"/>
          <p:cNvSpPr>
            <a:spLocks noChangeShapeType="1"/>
          </p:cNvSpPr>
          <p:nvPr/>
        </p:nvSpPr>
        <p:spPr bwMode="auto">
          <a:xfrm>
            <a:off x="1501775" y="6145213"/>
            <a:ext cx="0" cy="163512"/>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aphicFrame>
        <p:nvGraphicFramePr>
          <p:cNvPr id="529451" name="Object 43"/>
          <p:cNvGraphicFramePr>
            <a:graphicFrameLocks noChangeAspect="1"/>
          </p:cNvGraphicFramePr>
          <p:nvPr/>
        </p:nvGraphicFramePr>
        <p:xfrm>
          <a:off x="3492500" y="5805488"/>
          <a:ext cx="412750" cy="390525"/>
        </p:xfrm>
        <a:graphic>
          <a:graphicData uri="http://schemas.openxmlformats.org/presentationml/2006/ole">
            <mc:AlternateContent xmlns:mc="http://schemas.openxmlformats.org/markup-compatibility/2006">
              <mc:Choice xmlns:v="urn:schemas-microsoft-com:vml" Requires="v">
                <p:oleObj spid="_x0000_s39027" name="公式" r:id="rId40" imgW="253800" imgH="304560" progId="Equation.3">
                  <p:embed/>
                </p:oleObj>
              </mc:Choice>
              <mc:Fallback>
                <p:oleObj name="公式" r:id="rId40" imgW="253800" imgH="304560" progId="Equation.3">
                  <p:embed/>
                  <p:pic>
                    <p:nvPicPr>
                      <p:cNvPr id="0" name=""/>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3492500" y="5805488"/>
                        <a:ext cx="41275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29452" name="Line 44"/>
          <p:cNvSpPr>
            <a:spLocks noChangeShapeType="1"/>
          </p:cNvSpPr>
          <p:nvPr/>
        </p:nvSpPr>
        <p:spPr bwMode="auto">
          <a:xfrm>
            <a:off x="3486150" y="6145213"/>
            <a:ext cx="0" cy="163512"/>
          </a:xfrm>
          <a:prstGeom prst="line">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Tree>
    <p:extLst>
      <p:ext uri="{BB962C8B-B14F-4D97-AF65-F5344CB8AC3E}">
        <p14:creationId xmlns:p14="http://schemas.microsoft.com/office/powerpoint/2010/main" val="3840933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94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94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94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9433" grpId="0" animBg="1"/>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AutoShape 2" descr="画布">
            <a:hlinkClick r:id="" action="ppaction://noaction"/>
          </p:cNvPr>
          <p:cNvSpPr>
            <a:spLocks noChangeArrowheads="1"/>
          </p:cNvSpPr>
          <p:nvPr/>
        </p:nvSpPr>
        <p:spPr bwMode="auto">
          <a:xfrm>
            <a:off x="0" y="0"/>
            <a:ext cx="611188" cy="188913"/>
          </a:xfrm>
          <a:prstGeom prst="bevel">
            <a:avLst>
              <a:gd name="adj" fmla="val 12806"/>
            </a:avLst>
          </a:prstGeom>
          <a:blipFill dpi="0" rotWithShape="1">
            <a:blip r:embed="rId2"/>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kumimoji="1" lang="zh-CN" altLang="en-US" sz="1200">
                <a:solidFill>
                  <a:srgbClr val="FF0000"/>
                </a:solidFill>
                <a:latin typeface="Tahoma" pitchFamily="34" charset="0"/>
              </a:rPr>
              <a:t>关键术语</a:t>
            </a:r>
          </a:p>
        </p:txBody>
      </p:sp>
      <p:sp>
        <p:nvSpPr>
          <p:cNvPr id="530435" name="Text Box 3"/>
          <p:cNvSpPr txBox="1">
            <a:spLocks noChangeArrowheads="1"/>
          </p:cNvSpPr>
          <p:nvPr/>
        </p:nvSpPr>
        <p:spPr bwMode="auto">
          <a:xfrm>
            <a:off x="250825" y="620713"/>
            <a:ext cx="8497888" cy="595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b="1">
                <a:latin typeface="Tahoma" pitchFamily="34" charset="0"/>
              </a:rPr>
              <a:t>无放回抽样（</a:t>
            </a:r>
            <a:r>
              <a:rPr kumimoji="1" lang="en-US" altLang="zh-CN" sz="1200" b="1">
                <a:latin typeface="Tahoma" pitchFamily="34" charset="0"/>
              </a:rPr>
              <a:t>sampling without replacement</a:t>
            </a:r>
            <a:r>
              <a:rPr kumimoji="1" lang="zh-CN" altLang="en-US" sz="1200" b="1">
                <a:latin typeface="Tahoma" pitchFamily="34" charset="0"/>
              </a:rPr>
              <a:t>）</a:t>
            </a:r>
            <a:r>
              <a:rPr kumimoji="1" lang="zh-CN" altLang="en-US" sz="1200">
                <a:latin typeface="Tahoma" pitchFamily="34" charset="0"/>
              </a:rPr>
              <a:t>一个元素一旦选入样本，就从总体中剔除，不能再次被选入</a:t>
            </a:r>
          </a:p>
          <a:p>
            <a:pPr>
              <a:lnSpc>
                <a:spcPct val="150000"/>
              </a:lnSpc>
              <a:spcBef>
                <a:spcPct val="50000"/>
              </a:spcBef>
            </a:pPr>
            <a:r>
              <a:rPr kumimoji="1" lang="zh-CN" altLang="en-US" sz="1200" b="1">
                <a:latin typeface="Tahoma" pitchFamily="34" charset="0"/>
              </a:rPr>
              <a:t>放回抽抽样（</a:t>
            </a:r>
            <a:r>
              <a:rPr kumimoji="1" lang="en-US" altLang="zh-CN" sz="1200" b="1">
                <a:latin typeface="Tahoma" pitchFamily="34" charset="0"/>
              </a:rPr>
              <a:t>sampling with replacement</a:t>
            </a:r>
            <a:r>
              <a:rPr kumimoji="1" lang="zh-CN" altLang="en-US" sz="1200" b="1">
                <a:latin typeface="Tahoma" pitchFamily="34" charset="0"/>
              </a:rPr>
              <a:t>）</a:t>
            </a:r>
            <a:r>
              <a:rPr kumimoji="1" lang="zh-CN" altLang="en-US" sz="1200">
                <a:latin typeface="Tahoma" pitchFamily="34" charset="0"/>
              </a:rPr>
              <a:t>一个元素一旦被选入样本，仍被放回总体中。先前被选入的元素可能再次被抽到，并且在本样中可能出现多次</a:t>
            </a:r>
          </a:p>
          <a:p>
            <a:pPr>
              <a:lnSpc>
                <a:spcPct val="150000"/>
              </a:lnSpc>
              <a:spcBef>
                <a:spcPct val="50000"/>
              </a:spcBef>
            </a:pPr>
            <a:r>
              <a:rPr kumimoji="1" lang="zh-CN" altLang="en-US" sz="1200" b="1">
                <a:latin typeface="Tahoma" pitchFamily="34" charset="0"/>
              </a:rPr>
              <a:t>抽样分布（</a:t>
            </a:r>
            <a:r>
              <a:rPr kumimoji="1" lang="en-US" altLang="zh-CN" sz="1200" b="1">
                <a:latin typeface="Tahoma" pitchFamily="34" charset="0"/>
              </a:rPr>
              <a:t>sampling distribution</a:t>
            </a:r>
            <a:r>
              <a:rPr kumimoji="1" lang="zh-CN" altLang="en-US" sz="1200" b="1">
                <a:latin typeface="Tahoma" pitchFamily="34" charset="0"/>
              </a:rPr>
              <a:t>）</a:t>
            </a:r>
            <a:r>
              <a:rPr kumimoji="1" lang="zh-CN" altLang="en-US" sz="1200">
                <a:latin typeface="Tahoma" pitchFamily="34" charset="0"/>
              </a:rPr>
              <a:t>样本统计量所有可能值构成的概率分布</a:t>
            </a:r>
          </a:p>
          <a:p>
            <a:pPr>
              <a:lnSpc>
                <a:spcPct val="150000"/>
              </a:lnSpc>
              <a:spcBef>
                <a:spcPct val="50000"/>
              </a:spcBef>
            </a:pPr>
            <a:r>
              <a:rPr kumimoji="1" lang="zh-CN" altLang="en-US" sz="1200" b="1">
                <a:latin typeface="Tahoma" pitchFamily="34" charset="0"/>
              </a:rPr>
              <a:t>点估计（</a:t>
            </a:r>
            <a:r>
              <a:rPr kumimoji="1" lang="en-US" altLang="zh-CN" sz="1200" b="1">
                <a:latin typeface="Tahoma" pitchFamily="34" charset="0"/>
              </a:rPr>
              <a:t>point estimate</a:t>
            </a:r>
            <a:r>
              <a:rPr kumimoji="1" lang="zh-CN" altLang="en-US" sz="1200" b="1">
                <a:latin typeface="Tahoma" pitchFamily="34" charset="0"/>
              </a:rPr>
              <a:t>）</a:t>
            </a:r>
            <a:r>
              <a:rPr kumimoji="1" lang="zh-CN" altLang="en-US" sz="1200">
                <a:latin typeface="Tahoma" pitchFamily="34" charset="0"/>
              </a:rPr>
              <a:t>用做总体参数估计量的值。它是点估计量的具体的取值</a:t>
            </a:r>
          </a:p>
          <a:p>
            <a:pPr>
              <a:lnSpc>
                <a:spcPct val="150000"/>
              </a:lnSpc>
              <a:spcBef>
                <a:spcPct val="50000"/>
              </a:spcBef>
            </a:pPr>
            <a:r>
              <a:rPr kumimoji="1" lang="zh-CN" altLang="en-US" sz="1200" b="1">
                <a:latin typeface="Tahoma" pitchFamily="34" charset="0"/>
              </a:rPr>
              <a:t>点估计量（</a:t>
            </a:r>
            <a:r>
              <a:rPr kumimoji="1" lang="en-US" altLang="zh-CN" sz="1200" b="1">
                <a:latin typeface="Tahoma" pitchFamily="34" charset="0"/>
              </a:rPr>
              <a:t>point estimator</a:t>
            </a:r>
            <a:r>
              <a:rPr kumimoji="1" lang="zh-CN" altLang="en-US" sz="1200" b="1">
                <a:latin typeface="Tahoma" pitchFamily="34" charset="0"/>
              </a:rPr>
              <a:t>）</a:t>
            </a:r>
            <a:r>
              <a:rPr kumimoji="1" lang="zh-CN" altLang="en-US" sz="1200">
                <a:latin typeface="Tahoma" pitchFamily="34" charset="0"/>
              </a:rPr>
              <a:t>提供总体参数点估计的样本统计量</a:t>
            </a:r>
          </a:p>
          <a:p>
            <a:pPr>
              <a:lnSpc>
                <a:spcPct val="150000"/>
              </a:lnSpc>
              <a:spcBef>
                <a:spcPct val="50000"/>
              </a:spcBef>
            </a:pPr>
            <a:r>
              <a:rPr kumimoji="1" lang="zh-CN" altLang="en-US" sz="1200" b="1">
                <a:latin typeface="Tahoma" pitchFamily="34" charset="0"/>
              </a:rPr>
              <a:t>标准误差（</a:t>
            </a:r>
            <a:r>
              <a:rPr kumimoji="1" lang="en-US" altLang="zh-CN" sz="1200" b="1">
                <a:latin typeface="Tahoma" pitchFamily="34" charset="0"/>
              </a:rPr>
              <a:t>standard error</a:t>
            </a:r>
            <a:r>
              <a:rPr kumimoji="1" lang="zh-CN" altLang="en-US" sz="1200" b="1">
                <a:latin typeface="Tahoma" pitchFamily="34" charset="0"/>
              </a:rPr>
              <a:t>）</a:t>
            </a:r>
            <a:r>
              <a:rPr kumimoji="1" lang="zh-CN" altLang="en-US" sz="1200">
                <a:latin typeface="Tahoma" pitchFamily="34" charset="0"/>
              </a:rPr>
              <a:t>点估计量的标准差</a:t>
            </a:r>
          </a:p>
          <a:p>
            <a:pPr>
              <a:lnSpc>
                <a:spcPct val="150000"/>
              </a:lnSpc>
              <a:spcBef>
                <a:spcPct val="50000"/>
              </a:spcBef>
            </a:pPr>
            <a:r>
              <a:rPr kumimoji="1" lang="zh-CN" altLang="en-US" sz="1200" b="1">
                <a:latin typeface="Tahoma" pitchFamily="34" charset="0"/>
              </a:rPr>
              <a:t>中心极限定理（</a:t>
            </a:r>
            <a:r>
              <a:rPr kumimoji="1" lang="en-US" altLang="zh-CN" sz="1200" b="1">
                <a:latin typeface="Tahoma" pitchFamily="34" charset="0"/>
              </a:rPr>
              <a:t>central limit theorem</a:t>
            </a:r>
            <a:r>
              <a:rPr kumimoji="1" lang="zh-CN" altLang="en-US" sz="1200" b="1">
                <a:latin typeface="Tahoma" pitchFamily="34" charset="0"/>
              </a:rPr>
              <a:t>）</a:t>
            </a:r>
            <a:r>
              <a:rPr kumimoji="1" lang="zh-CN" altLang="en-US" sz="1200">
                <a:latin typeface="Tahoma" pitchFamily="34" charset="0"/>
              </a:rPr>
              <a:t>当样本容量大的时候，用正态分布近似样本均值的分布和样本比率的抽样分布</a:t>
            </a:r>
          </a:p>
          <a:p>
            <a:pPr>
              <a:lnSpc>
                <a:spcPct val="150000"/>
              </a:lnSpc>
              <a:spcBef>
                <a:spcPct val="50000"/>
              </a:spcBef>
            </a:pPr>
            <a:r>
              <a:rPr kumimoji="1" lang="zh-CN" altLang="en-US" sz="1200" b="1">
                <a:latin typeface="Tahoma" pitchFamily="34" charset="0"/>
              </a:rPr>
              <a:t>区间估计（</a:t>
            </a:r>
            <a:r>
              <a:rPr kumimoji="1" lang="en-US" altLang="zh-CN" sz="1200" b="1">
                <a:latin typeface="Tahoma" pitchFamily="34" charset="0"/>
              </a:rPr>
              <a:t>interval estimate</a:t>
            </a:r>
            <a:r>
              <a:rPr kumimoji="1" lang="zh-CN" altLang="en-US" sz="1200" b="1">
                <a:latin typeface="Tahoma" pitchFamily="34" charset="0"/>
              </a:rPr>
              <a:t>）</a:t>
            </a:r>
            <a:r>
              <a:rPr kumimoji="1" lang="zh-CN" altLang="en-US" sz="1200">
                <a:latin typeface="Tahoma" pitchFamily="34" charset="0"/>
              </a:rPr>
              <a:t>总体参数估计值的一个范围，确信该范围包括参数的值在内</a:t>
            </a:r>
          </a:p>
          <a:p>
            <a:pPr>
              <a:lnSpc>
                <a:spcPct val="150000"/>
              </a:lnSpc>
              <a:spcBef>
                <a:spcPct val="50000"/>
              </a:spcBef>
            </a:pPr>
            <a:r>
              <a:rPr kumimoji="1" lang="zh-CN" altLang="en-US" sz="1200" b="1">
                <a:latin typeface="Tahoma" pitchFamily="34" charset="0"/>
              </a:rPr>
              <a:t>抽样误差（</a:t>
            </a:r>
            <a:r>
              <a:rPr kumimoji="1" lang="en-US" altLang="zh-CN" sz="1200" b="1">
                <a:latin typeface="Tahoma" pitchFamily="34" charset="0"/>
              </a:rPr>
              <a:t>sample error</a:t>
            </a:r>
            <a:r>
              <a:rPr kumimoji="1" lang="zh-CN" altLang="en-US" sz="1200" b="1">
                <a:latin typeface="Tahoma" pitchFamily="34" charset="0"/>
              </a:rPr>
              <a:t>）</a:t>
            </a:r>
            <a:r>
              <a:rPr kumimoji="1" lang="zh-CN" altLang="en-US" sz="1200">
                <a:latin typeface="Tahoma" pitchFamily="34" charset="0"/>
              </a:rPr>
              <a:t>无偏估计值（如样本均值）与所估计的总体值（如总体均值）之差的绝对值</a:t>
            </a:r>
          </a:p>
          <a:p>
            <a:pPr>
              <a:lnSpc>
                <a:spcPct val="150000"/>
              </a:lnSpc>
              <a:spcBef>
                <a:spcPct val="50000"/>
              </a:spcBef>
            </a:pPr>
            <a:r>
              <a:rPr kumimoji="1" lang="zh-CN" altLang="en-US" sz="1200" b="1">
                <a:latin typeface="Tahoma" pitchFamily="34" charset="0"/>
              </a:rPr>
              <a:t>置信水平（</a:t>
            </a:r>
            <a:r>
              <a:rPr kumimoji="1" lang="en-US" altLang="zh-CN" sz="1200" b="1">
                <a:latin typeface="Tahoma" pitchFamily="34" charset="0"/>
              </a:rPr>
              <a:t>confidence level</a:t>
            </a:r>
            <a:r>
              <a:rPr kumimoji="1" lang="zh-CN" altLang="en-US" sz="1200" b="1">
                <a:latin typeface="Tahoma" pitchFamily="34" charset="0"/>
              </a:rPr>
              <a:t>）</a:t>
            </a:r>
            <a:r>
              <a:rPr kumimoji="1" lang="zh-CN" altLang="en-US" sz="1200">
                <a:latin typeface="Tahoma" pitchFamily="34" charset="0"/>
              </a:rPr>
              <a:t>与区间估计相联系的置信度</a:t>
            </a:r>
          </a:p>
          <a:p>
            <a:pPr>
              <a:lnSpc>
                <a:spcPct val="150000"/>
              </a:lnSpc>
              <a:spcBef>
                <a:spcPct val="50000"/>
              </a:spcBef>
            </a:pPr>
            <a:r>
              <a:rPr kumimoji="1" lang="zh-CN" altLang="en-US" sz="1200" b="1">
                <a:latin typeface="Tahoma" pitchFamily="34" charset="0"/>
              </a:rPr>
              <a:t>边际误差（</a:t>
            </a:r>
            <a:r>
              <a:rPr kumimoji="1" lang="en-US" altLang="zh-CN" sz="1200" b="1">
                <a:latin typeface="Tahoma" pitchFamily="34" charset="0"/>
              </a:rPr>
              <a:t>margin error</a:t>
            </a:r>
            <a:r>
              <a:rPr kumimoji="1" lang="zh-CN" altLang="en-US" sz="1200" b="1">
                <a:latin typeface="Tahoma" pitchFamily="34" charset="0"/>
              </a:rPr>
              <a:t>）</a:t>
            </a:r>
            <a:r>
              <a:rPr kumimoji="1" lang="zh-CN" altLang="en-US" sz="1200">
                <a:latin typeface="Tahoma" pitchFamily="34" charset="0"/>
              </a:rPr>
              <a:t>置信区间中从点估计值中所加上或减去的值</a:t>
            </a:r>
          </a:p>
          <a:p>
            <a:pPr>
              <a:lnSpc>
                <a:spcPct val="150000"/>
              </a:lnSpc>
              <a:spcBef>
                <a:spcPct val="50000"/>
              </a:spcBef>
            </a:pPr>
            <a:r>
              <a:rPr kumimoji="1" lang="en-US" altLang="zh-CN" sz="1200" b="1">
                <a:latin typeface="Tahoma" pitchFamily="34" charset="0"/>
              </a:rPr>
              <a:t>t</a:t>
            </a:r>
            <a:r>
              <a:rPr kumimoji="1" lang="zh-CN" altLang="en-US" sz="1200" b="1">
                <a:latin typeface="Tahoma" pitchFamily="34" charset="0"/>
              </a:rPr>
              <a:t>分布（</a:t>
            </a:r>
            <a:r>
              <a:rPr kumimoji="1" lang="en-US" altLang="zh-CN" sz="1200" b="1">
                <a:latin typeface="Tahoma" pitchFamily="34" charset="0"/>
              </a:rPr>
              <a:t>t distribution</a:t>
            </a:r>
            <a:r>
              <a:rPr kumimoji="1" lang="zh-CN" altLang="en-US" sz="1200" b="1">
                <a:latin typeface="Tahoma" pitchFamily="34" charset="0"/>
              </a:rPr>
              <a:t>）</a:t>
            </a:r>
            <a:r>
              <a:rPr kumimoji="1" lang="zh-CN" altLang="en-US" sz="1200">
                <a:latin typeface="Tahoma" pitchFamily="34" charset="0"/>
              </a:rPr>
              <a:t> 概率分布的一族，当总体是正态或者近似正态概率分布，并且总体标准差未知情况下，对总体均值进行区间估计时常用到该分布</a:t>
            </a:r>
          </a:p>
          <a:p>
            <a:pPr>
              <a:lnSpc>
                <a:spcPct val="150000"/>
              </a:lnSpc>
              <a:spcBef>
                <a:spcPct val="50000"/>
              </a:spcBef>
            </a:pPr>
            <a:r>
              <a:rPr kumimoji="1" lang="zh-CN" altLang="en-US" sz="1200" b="1">
                <a:latin typeface="Tahoma" pitchFamily="34" charset="0"/>
              </a:rPr>
              <a:t>自由度（</a:t>
            </a:r>
            <a:r>
              <a:rPr kumimoji="1" lang="en-US" altLang="zh-CN" sz="1200" b="1">
                <a:latin typeface="Tahoma" pitchFamily="34" charset="0"/>
              </a:rPr>
              <a:t>degrees of freedom</a:t>
            </a:r>
            <a:r>
              <a:rPr kumimoji="1" lang="zh-CN" altLang="en-US" sz="1200" b="1">
                <a:latin typeface="Tahoma" pitchFamily="34" charset="0"/>
              </a:rPr>
              <a:t>）</a:t>
            </a:r>
            <a:r>
              <a:rPr kumimoji="1" lang="en-US" altLang="zh-CN" sz="1200">
                <a:latin typeface="Tahoma" pitchFamily="34" charset="0"/>
              </a:rPr>
              <a:t>t </a:t>
            </a:r>
            <a:r>
              <a:rPr kumimoji="1" lang="zh-CN" altLang="en-US" sz="1200">
                <a:latin typeface="Tahoma" pitchFamily="34" charset="0"/>
              </a:rPr>
              <a:t>分布的参数，计算总体均值的区间估计中所用的</a:t>
            </a:r>
            <a:r>
              <a:rPr kumimoji="1" lang="en-US" altLang="zh-CN" sz="1200">
                <a:latin typeface="Tahoma" pitchFamily="34" charset="0"/>
              </a:rPr>
              <a:t>t </a:t>
            </a:r>
            <a:r>
              <a:rPr kumimoji="1" lang="zh-CN" altLang="en-US" sz="1200">
                <a:latin typeface="Tahoma" pitchFamily="34" charset="0"/>
              </a:rPr>
              <a:t>分布的自由度为</a:t>
            </a:r>
            <a:r>
              <a:rPr kumimoji="1" lang="en-US" altLang="zh-CN" sz="1200">
                <a:latin typeface="Tahoma" pitchFamily="34" charset="0"/>
              </a:rPr>
              <a:t>n-1</a:t>
            </a:r>
            <a:r>
              <a:rPr kumimoji="1" lang="zh-CN" altLang="en-US" sz="1200">
                <a:latin typeface="Tahoma" pitchFamily="34" charset="0"/>
              </a:rPr>
              <a:t>，其中</a:t>
            </a:r>
            <a:r>
              <a:rPr kumimoji="1" lang="en-US" altLang="zh-CN" sz="1200">
                <a:latin typeface="Tahoma" pitchFamily="34" charset="0"/>
              </a:rPr>
              <a:t>n</a:t>
            </a:r>
            <a:r>
              <a:rPr kumimoji="1" lang="zh-CN" altLang="en-US" sz="1200">
                <a:latin typeface="Tahoma" pitchFamily="34" charset="0"/>
              </a:rPr>
              <a:t>是简单单随机样本的样本容量</a:t>
            </a:r>
          </a:p>
          <a:p>
            <a:pPr>
              <a:lnSpc>
                <a:spcPct val="150000"/>
              </a:lnSpc>
              <a:spcBef>
                <a:spcPct val="50000"/>
              </a:spcBef>
            </a:pPr>
            <a:endParaRPr kumimoji="1" lang="en-US" altLang="zh-CN" sz="1200">
              <a:latin typeface="Tahoma" pitchFamily="34" charset="0"/>
            </a:endParaRPr>
          </a:p>
        </p:txBody>
      </p:sp>
    </p:spTree>
    <p:extLst>
      <p:ext uri="{BB962C8B-B14F-4D97-AF65-F5344CB8AC3E}">
        <p14:creationId xmlns:p14="http://schemas.microsoft.com/office/powerpoint/2010/main" val="3845619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ctrTitle"/>
          </p:nvPr>
        </p:nvSpPr>
        <p:spPr/>
        <p:txBody>
          <a:bodyPr/>
          <a:lstStyle/>
          <a:p>
            <a:r>
              <a:rPr lang="zh-CN" altLang="en-US" dirty="0" smtClean="0"/>
              <a:t>第十章  统计</a:t>
            </a:r>
            <a:r>
              <a:rPr lang="zh-CN" altLang="en-US" dirty="0"/>
              <a:t>绘图</a:t>
            </a:r>
          </a:p>
        </p:txBody>
      </p:sp>
      <p:sp>
        <p:nvSpPr>
          <p:cNvPr id="152579" name="Rectangle 3"/>
          <p:cNvSpPr>
            <a:spLocks noGrp="1" noChangeArrowheads="1"/>
          </p:cNvSpPr>
          <p:nvPr>
            <p:ph type="subTitle" idx="1"/>
          </p:nvPr>
        </p:nvSpPr>
        <p:spPr/>
        <p:txBody>
          <a:bodyPr/>
          <a:lstStyle/>
          <a:p>
            <a:r>
              <a:rPr lang="en-US" altLang="zh-CN" dirty="0" smtClean="0"/>
              <a:t>@</a:t>
            </a:r>
            <a:r>
              <a:rPr lang="zh-CN" altLang="en-US" dirty="0" smtClean="0"/>
              <a:t>文彤老师</a:t>
            </a:r>
            <a:endParaRPr lang="zh-CN" altLang="zh-CN" dirty="0"/>
          </a:p>
        </p:txBody>
      </p:sp>
    </p:spTree>
    <p:extLst>
      <p:ext uri="{BB962C8B-B14F-4D97-AF65-F5344CB8AC3E}">
        <p14:creationId xmlns:p14="http://schemas.microsoft.com/office/powerpoint/2010/main" val="36701098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700213"/>
            <a:ext cx="5400675" cy="3890962"/>
          </a:xfrm>
          <a:prstGeom prst="rect">
            <a:avLst/>
          </a:prstGeom>
          <a:noFill/>
          <a:extLst>
            <a:ext uri="{909E8E84-426E-40DD-AFC4-6F175D3DCCD1}">
              <a14:hiddenFill xmlns:a14="http://schemas.microsoft.com/office/drawing/2010/main">
                <a:solidFill>
                  <a:srgbClr val="FFFFFF"/>
                </a:solidFill>
              </a14:hiddenFill>
            </a:ext>
          </a:extLst>
        </p:spPr>
      </p:pic>
      <p:pic>
        <p:nvPicPr>
          <p:cNvPr id="389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5025" y="1817688"/>
            <a:ext cx="3228975" cy="5040312"/>
          </a:xfrm>
          <a:prstGeom prst="rect">
            <a:avLst/>
          </a:prstGeom>
          <a:noFill/>
          <a:extLst>
            <a:ext uri="{909E8E84-426E-40DD-AFC4-6F175D3DCCD1}">
              <a14:hiddenFill xmlns:a14="http://schemas.microsoft.com/office/drawing/2010/main">
                <a:solidFill>
                  <a:srgbClr val="FFFFFF"/>
                </a:solidFill>
              </a14:hiddenFill>
            </a:ext>
          </a:extLst>
        </p:spPr>
      </p:pic>
      <p:sp>
        <p:nvSpPr>
          <p:cNvPr id="389126" name="Text Box 6"/>
          <p:cNvSpPr txBox="1">
            <a:spLocks noChangeArrowheads="1"/>
          </p:cNvSpPr>
          <p:nvPr/>
        </p:nvSpPr>
        <p:spPr bwMode="auto">
          <a:xfrm>
            <a:off x="395288" y="260350"/>
            <a:ext cx="8748712"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t>means</a:t>
            </a:r>
            <a:r>
              <a:rPr lang="zh-CN" altLang="en-US" sz="2400"/>
              <a:t>过程：</a:t>
            </a:r>
            <a:r>
              <a:rPr lang="en-US" altLang="zh-CN" sz="2400"/>
              <a:t>means</a:t>
            </a:r>
            <a:r>
              <a:rPr lang="zh-CN" altLang="en-US" sz="2400"/>
              <a:t>过程的优势在于各组的描述指标被放在一起便于相互比较，并且如果需要，可以直接输出结果，无须再次调用其它过程。</a:t>
            </a:r>
          </a:p>
        </p:txBody>
      </p:sp>
    </p:spTree>
    <p:extLst>
      <p:ext uri="{BB962C8B-B14F-4D97-AF65-F5344CB8AC3E}">
        <p14:creationId xmlns:p14="http://schemas.microsoft.com/office/powerpoint/2010/main" val="2327090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altLang="zh-CN" smtClean="0"/>
              <a:t>SPSS</a:t>
            </a:r>
            <a:r>
              <a:rPr lang="zh-CN" altLang="en-US" smtClean="0"/>
              <a:t>提供的统计绘图功能</a:t>
            </a:r>
            <a:endParaRPr lang="zh-CN" altLang="en-US"/>
          </a:p>
        </p:txBody>
      </p:sp>
      <p:sp>
        <p:nvSpPr>
          <p:cNvPr id="158723" name="Rectangle 3"/>
          <p:cNvSpPr>
            <a:spLocks noGrp="1" noChangeArrowheads="1"/>
          </p:cNvSpPr>
          <p:nvPr>
            <p:ph type="body" idx="1"/>
          </p:nvPr>
        </p:nvSpPr>
        <p:spPr/>
        <p:txBody>
          <a:bodyPr/>
          <a:lstStyle/>
          <a:p>
            <a:r>
              <a:rPr lang="en-US" altLang="zh-CN" smtClean="0"/>
              <a:t>SPSS</a:t>
            </a:r>
            <a:r>
              <a:rPr lang="zh-CN" altLang="zh-CN" smtClean="0"/>
              <a:t>统计图的三种版本</a:t>
            </a:r>
          </a:p>
          <a:p>
            <a:pPr lvl="1"/>
            <a:r>
              <a:rPr lang="en-US" altLang="zh-CN" smtClean="0"/>
              <a:t>12.0</a:t>
            </a:r>
            <a:r>
              <a:rPr lang="zh-CN" altLang="zh-CN" smtClean="0"/>
              <a:t>版以前的统计图系统、</a:t>
            </a:r>
            <a:r>
              <a:rPr lang="en-US" altLang="zh-CN" smtClean="0"/>
              <a:t>8.0</a:t>
            </a:r>
            <a:r>
              <a:rPr lang="zh-CN" altLang="zh-CN" smtClean="0"/>
              <a:t>版之后新增的交互图系统，以及目前采用的统计图系统。</a:t>
            </a:r>
            <a:endParaRPr lang="en-US" altLang="zh-CN" smtClean="0"/>
          </a:p>
          <a:p>
            <a:r>
              <a:rPr lang="zh-CN" altLang="zh-CN" smtClean="0"/>
              <a:t>统计图的三种对话框操作方式</a:t>
            </a:r>
          </a:p>
          <a:p>
            <a:pPr lvl="1"/>
            <a:r>
              <a:rPr lang="zh-CN" altLang="zh-CN" smtClean="0"/>
              <a:t>可视化的图形生成器。</a:t>
            </a:r>
          </a:p>
          <a:p>
            <a:pPr lvl="1"/>
            <a:r>
              <a:rPr lang="zh-CN" altLang="zh-CN" smtClean="0"/>
              <a:t>图形的可视化模版：是一个类似于绘图向导的可视化界面，很多操作细节非常类似与交互图。</a:t>
            </a:r>
          </a:p>
          <a:p>
            <a:pPr lvl="1"/>
            <a:r>
              <a:rPr lang="zh-CN" altLang="zh-CN" smtClean="0"/>
              <a:t>继承自老版本的传统对话框：</a:t>
            </a:r>
            <a:r>
              <a:rPr lang="zh-CN" altLang="en-US" smtClean="0"/>
              <a:t>注意有些特殊图形只能用该界面生成</a:t>
            </a:r>
            <a:endParaRPr lang="zh-CN" altLang="en-US" dirty="0"/>
          </a:p>
        </p:txBody>
      </p:sp>
      <p:sp>
        <p:nvSpPr>
          <p:cNvPr id="7" name="Rectangle 12"/>
          <p:cNvSpPr>
            <a:spLocks noGrp="1" noChangeArrowheads="1"/>
          </p:cNvSpPr>
          <p:nvPr>
            <p:ph type="dt" sz="half" idx="4294967295"/>
          </p:nvPr>
        </p:nvSpPr>
        <p:spPr>
          <a:xfrm>
            <a:off x="3733800" y="6583363"/>
            <a:ext cx="1905000" cy="227012"/>
          </a:xfrm>
          <a:prstGeom prst="rect">
            <a:avLst/>
          </a:prstGeom>
        </p:spPr>
        <p:txBody>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a:xfrm>
            <a:off x="26988" y="6570663"/>
            <a:ext cx="2895600" cy="239712"/>
          </a:xfrm>
          <a:prstGeom prst="rect">
            <a:avLst/>
          </a:prstGeom>
        </p:spPr>
        <p:txBody>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9" name="Rectangle 15"/>
          <p:cNvSpPr>
            <a:spLocks noGrp="1" noChangeArrowheads="1"/>
          </p:cNvSpPr>
          <p:nvPr>
            <p:ph type="sldNum" sz="quarter" idx="4294967295"/>
          </p:nvPr>
        </p:nvSpPr>
        <p:spPr>
          <a:xfrm>
            <a:off x="7208838" y="6561138"/>
            <a:ext cx="1905000" cy="249237"/>
          </a:xfrm>
          <a:prstGeom prst="rect">
            <a:avLst/>
          </a:prstGeom>
        </p:spPr>
        <p:txBody>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130</a:t>
            </a:fld>
            <a:endParaRPr lang="en-US" altLang="zh-CN"/>
          </a:p>
        </p:txBody>
      </p:sp>
    </p:spTree>
    <p:extLst>
      <p:ext uri="{BB962C8B-B14F-4D97-AF65-F5344CB8AC3E}">
        <p14:creationId xmlns:p14="http://schemas.microsoft.com/office/powerpoint/2010/main" val="80783366"/>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0770" name="Object 2"/>
          <p:cNvGraphicFramePr>
            <a:graphicFrameLocks noChangeAspect="1"/>
          </p:cNvGraphicFramePr>
          <p:nvPr/>
        </p:nvGraphicFramePr>
        <p:xfrm>
          <a:off x="0" y="1600200"/>
          <a:ext cx="9144000" cy="3814763"/>
        </p:xfrm>
        <a:graphic>
          <a:graphicData uri="http://schemas.openxmlformats.org/presentationml/2006/ole">
            <mc:AlternateContent xmlns:mc="http://schemas.openxmlformats.org/markup-compatibility/2006">
              <mc:Choice xmlns:v="urn:schemas-microsoft-com:vml" Requires="v">
                <p:oleObj spid="_x0000_s93186" name="Document" r:id="rId4" imgW="3246120" imgH="1428120" progId="Word.Document.8">
                  <p:embed/>
                </p:oleObj>
              </mc:Choice>
              <mc:Fallback>
                <p:oleObj name="Document" r:id="rId4" imgW="3246120" imgH="142812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600200"/>
                        <a:ext cx="9144000" cy="381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131</a:t>
            </a:fld>
            <a:endParaRPr lang="en-US" altLang="zh-CN"/>
          </a:p>
        </p:txBody>
      </p:sp>
    </p:spTree>
    <p:extLst>
      <p:ext uri="{BB962C8B-B14F-4D97-AF65-F5344CB8AC3E}">
        <p14:creationId xmlns:p14="http://schemas.microsoft.com/office/powerpoint/2010/main" val="1996291634"/>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3"/>
          <p:cNvSpPr>
            <a:spLocks noGrp="1"/>
          </p:cNvSpPr>
          <p:nvPr>
            <p:ph type="dt" sz="half" idx="4294967295"/>
          </p:nvPr>
        </p:nvSpPr>
        <p:spPr>
          <a:xfrm>
            <a:off x="3733800" y="6583363"/>
            <a:ext cx="1905000" cy="227012"/>
          </a:xfrm>
          <a:prstGeom prst="rect">
            <a:avLst/>
          </a:prstGeom>
        </p:spPr>
        <p:txBody>
          <a:bodyPr/>
          <a:lstStyle/>
          <a:p>
            <a:endParaRPr lang="en-US" altLang="zh-CN"/>
          </a:p>
        </p:txBody>
      </p:sp>
      <p:sp>
        <p:nvSpPr>
          <p:cNvPr id="9" name="页脚占位符 4"/>
          <p:cNvSpPr>
            <a:spLocks noGrp="1"/>
          </p:cNvSpPr>
          <p:nvPr>
            <p:ph type="ftr" sz="quarter" idx="4294967295"/>
          </p:nvPr>
        </p:nvSpPr>
        <p:spPr>
          <a:xfrm>
            <a:off x="26988" y="6570663"/>
            <a:ext cx="2895600" cy="239712"/>
          </a:xfrm>
          <a:prstGeom prst="rect">
            <a:avLst/>
          </a:prstGeom>
        </p:spPr>
        <p:txBody>
          <a:bodyPr/>
          <a:lstStyle/>
          <a:p>
            <a:endParaRPr lang="en-US" altLang="zh-CN"/>
          </a:p>
        </p:txBody>
      </p:sp>
      <p:sp>
        <p:nvSpPr>
          <p:cNvPr id="10" name="灯片编号占位符 5"/>
          <p:cNvSpPr>
            <a:spLocks noGrp="1"/>
          </p:cNvSpPr>
          <p:nvPr>
            <p:ph type="sldNum" sz="quarter" idx="4294967295"/>
          </p:nvPr>
        </p:nvSpPr>
        <p:spPr>
          <a:xfrm>
            <a:off x="7208838" y="6561138"/>
            <a:ext cx="1905000" cy="249237"/>
          </a:xfrm>
          <a:prstGeom prst="rect">
            <a:avLst/>
          </a:prstGeom>
        </p:spPr>
        <p:txBody>
          <a:bodyPr/>
          <a:lstStyle/>
          <a:p>
            <a:fld id="{BAA7D8B2-16F1-4AD8-A2DF-7E2F496F50A5}" type="slidenum">
              <a:rPr lang="en-US" altLang="zh-CN"/>
              <a:pPr/>
              <a:t>132</a:t>
            </a:fld>
            <a:endParaRPr lang="en-US" altLang="zh-CN"/>
          </a:p>
        </p:txBody>
      </p:sp>
      <p:sp>
        <p:nvSpPr>
          <p:cNvPr id="164866" name="Rectangle 2"/>
          <p:cNvSpPr>
            <a:spLocks noGrp="1" noChangeArrowheads="1"/>
          </p:cNvSpPr>
          <p:nvPr>
            <p:ph type="title"/>
          </p:nvPr>
        </p:nvSpPr>
        <p:spPr/>
        <p:txBody>
          <a:bodyPr/>
          <a:lstStyle/>
          <a:p>
            <a:endParaRPr lang="zh-CN" altLang="zh-CN"/>
          </a:p>
        </p:txBody>
      </p:sp>
      <p:pic>
        <p:nvPicPr>
          <p:cNvPr id="16486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87338" y="33338"/>
            <a:ext cx="8532812" cy="682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4868" name="Text Box 4"/>
          <p:cNvSpPr txBox="1">
            <a:spLocks noChangeArrowheads="1"/>
          </p:cNvSpPr>
          <p:nvPr/>
        </p:nvSpPr>
        <p:spPr bwMode="auto">
          <a:xfrm>
            <a:off x="3851275" y="620713"/>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zh-CN" altLang="en-US" u="none">
                <a:latin typeface="Arial" pitchFamily="34" charset="0"/>
                <a:ea typeface="宋体" pitchFamily="2" charset="-122"/>
              </a:rPr>
              <a:t>标题文本区</a:t>
            </a:r>
          </a:p>
        </p:txBody>
      </p:sp>
      <p:sp>
        <p:nvSpPr>
          <p:cNvPr id="164869" name="Text Box 5"/>
          <p:cNvSpPr txBox="1">
            <a:spLocks noChangeArrowheads="1"/>
          </p:cNvSpPr>
          <p:nvPr/>
        </p:nvSpPr>
        <p:spPr bwMode="auto">
          <a:xfrm>
            <a:off x="3059113" y="3573463"/>
            <a:ext cx="2159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zh-CN" altLang="en-US" u="none">
                <a:latin typeface="Arial" pitchFamily="34" charset="0"/>
                <a:ea typeface="宋体" pitchFamily="2" charset="-122"/>
              </a:rPr>
              <a:t>数据区（内框区）</a:t>
            </a:r>
          </a:p>
        </p:txBody>
      </p:sp>
      <p:sp>
        <p:nvSpPr>
          <p:cNvPr id="164870" name="Text Box 6"/>
          <p:cNvSpPr txBox="1">
            <a:spLocks noChangeArrowheads="1"/>
          </p:cNvSpPr>
          <p:nvPr/>
        </p:nvSpPr>
        <p:spPr bwMode="auto">
          <a:xfrm>
            <a:off x="6804025" y="3500438"/>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zh-CN" altLang="en-US" u="none">
                <a:latin typeface="Arial" pitchFamily="34" charset="0"/>
                <a:ea typeface="宋体" pitchFamily="2" charset="-122"/>
              </a:rPr>
              <a:t>图例区</a:t>
            </a:r>
          </a:p>
        </p:txBody>
      </p:sp>
      <p:sp>
        <p:nvSpPr>
          <p:cNvPr id="164871" name="Text Box 7"/>
          <p:cNvSpPr txBox="1">
            <a:spLocks noChangeArrowheads="1"/>
          </p:cNvSpPr>
          <p:nvPr/>
        </p:nvSpPr>
        <p:spPr bwMode="auto">
          <a:xfrm>
            <a:off x="3924300" y="5949950"/>
            <a:ext cx="1368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00000"/>
              </a:lnSpc>
              <a:buClrTx/>
              <a:buSzTx/>
              <a:buFontTx/>
              <a:buNone/>
            </a:pPr>
            <a:r>
              <a:rPr lang="zh-CN" altLang="en-US" u="none">
                <a:latin typeface="Arial" pitchFamily="34" charset="0"/>
                <a:ea typeface="宋体" pitchFamily="2" charset="-122"/>
              </a:rPr>
              <a:t>外框区</a:t>
            </a:r>
          </a:p>
        </p:txBody>
      </p:sp>
    </p:spTree>
    <p:extLst>
      <p:ext uri="{BB962C8B-B14F-4D97-AF65-F5344CB8AC3E}">
        <p14:creationId xmlns:p14="http://schemas.microsoft.com/office/powerpoint/2010/main" val="3441069623"/>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p:txBody>
          <a:bodyPr/>
          <a:lstStyle/>
          <a:p>
            <a:r>
              <a:rPr lang="zh-CN" altLang="en-US" dirty="0" smtClean="0"/>
              <a:t>自由</a:t>
            </a:r>
            <a:r>
              <a:rPr lang="zh-CN" altLang="en-US" dirty="0"/>
              <a:t>灵活的图形框架</a:t>
            </a:r>
          </a:p>
        </p:txBody>
      </p:sp>
      <p:sp>
        <p:nvSpPr>
          <p:cNvPr id="166915" name="Rectangle 3"/>
          <p:cNvSpPr>
            <a:spLocks noGrp="1" noChangeArrowheads="1"/>
          </p:cNvSpPr>
          <p:nvPr>
            <p:ph type="body" idx="1"/>
          </p:nvPr>
        </p:nvSpPr>
        <p:spPr/>
        <p:txBody>
          <a:bodyPr/>
          <a:lstStyle/>
          <a:p>
            <a:r>
              <a:rPr lang="zh-CN" altLang="en-US"/>
              <a:t>外框区和内框区</a:t>
            </a:r>
          </a:p>
          <a:p>
            <a:pPr lvl="1"/>
            <a:r>
              <a:rPr lang="zh-CN" altLang="en-US"/>
              <a:t>选中后出现控制框，利用鼠标可进行框区大小的改变和位置的移动</a:t>
            </a:r>
          </a:p>
          <a:p>
            <a:pPr lvl="1"/>
            <a:r>
              <a:rPr lang="zh-CN" altLang="en-US"/>
              <a:t>改变外框区大小时将对称的改变除文本外所有图形元素的大小</a:t>
            </a:r>
          </a:p>
          <a:p>
            <a:pPr lvl="1"/>
            <a:r>
              <a:rPr lang="zh-CN" altLang="en-US"/>
              <a:t>在改变大小时图形长宽比例不再固定，完全做到了随心所欲</a:t>
            </a:r>
          </a:p>
          <a:p>
            <a:endParaRPr lang="en-US" altLang="zh-CN"/>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133</a:t>
            </a:fld>
            <a:endParaRPr lang="en-US" altLang="zh-CN"/>
          </a:p>
        </p:txBody>
      </p:sp>
    </p:spTree>
    <p:extLst>
      <p:ext uri="{BB962C8B-B14F-4D97-AF65-F5344CB8AC3E}">
        <p14:creationId xmlns:p14="http://schemas.microsoft.com/office/powerpoint/2010/main" val="4039205234"/>
      </p:ext>
    </p:extLst>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p:txBody>
          <a:bodyPr/>
          <a:lstStyle/>
          <a:p>
            <a:r>
              <a:rPr lang="zh-CN" altLang="en-US" dirty="0" smtClean="0"/>
              <a:t>自由</a:t>
            </a:r>
            <a:r>
              <a:rPr lang="zh-CN" altLang="en-US" dirty="0"/>
              <a:t>灵活的图形框架</a:t>
            </a:r>
          </a:p>
        </p:txBody>
      </p:sp>
      <p:sp>
        <p:nvSpPr>
          <p:cNvPr id="168963" name="Rectangle 3"/>
          <p:cNvSpPr>
            <a:spLocks noGrp="1" noChangeArrowheads="1"/>
          </p:cNvSpPr>
          <p:nvPr>
            <p:ph type="body" sz="half" idx="1"/>
          </p:nvPr>
        </p:nvSpPr>
        <p:spPr>
          <a:xfrm>
            <a:off x="369888" y="1220788"/>
            <a:ext cx="4370387" cy="4970462"/>
          </a:xfrm>
        </p:spPr>
        <p:txBody>
          <a:bodyPr/>
          <a:lstStyle/>
          <a:p>
            <a:r>
              <a:rPr lang="zh-CN" altLang="en-US" sz="2400"/>
              <a:t>其余各区域</a:t>
            </a:r>
          </a:p>
          <a:p>
            <a:pPr lvl="1"/>
            <a:r>
              <a:rPr lang="zh-CN" altLang="en-US" sz="2100"/>
              <a:t>区域的相对位置完全自由，可拖动到任意位置，区域内元素的各种设置保持不变</a:t>
            </a:r>
          </a:p>
          <a:p>
            <a:pPr lvl="1"/>
            <a:r>
              <a:rPr lang="zh-CN" altLang="en-US" sz="2100"/>
              <a:t>从右侧示意图可见标题和图例均被自由拖动到了图形中的其他位置上</a:t>
            </a:r>
          </a:p>
          <a:p>
            <a:pPr lvl="1"/>
            <a:endParaRPr lang="en-US" altLang="zh-CN" sz="2100"/>
          </a:p>
        </p:txBody>
      </p:sp>
      <p:pic>
        <p:nvPicPr>
          <p:cNvPr id="168964" name="Picture 4"/>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5026025" y="3640138"/>
            <a:ext cx="3168650" cy="2281237"/>
          </a:xfrm>
        </p:spPr>
      </p:pic>
      <p:pic>
        <p:nvPicPr>
          <p:cNvPr id="168965" name="Picture 5"/>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5380038" y="1641475"/>
            <a:ext cx="3513137" cy="2339975"/>
          </a:xfrm>
        </p:spPr>
      </p:pic>
      <p:sp>
        <p:nvSpPr>
          <p:cNvPr id="9"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0" name="Rectangle 13"/>
          <p:cNvSpPr>
            <a:spLocks noGrp="1" noChangeArrowheads="1"/>
          </p:cNvSpPr>
          <p:nvPr>
            <p:ph type="ftr" sz="quarter" idx="3"/>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1"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134</a:t>
            </a:fld>
            <a:endParaRPr lang="en-US" altLang="zh-CN"/>
          </a:p>
        </p:txBody>
      </p:sp>
    </p:spTree>
    <p:extLst>
      <p:ext uri="{BB962C8B-B14F-4D97-AF65-F5344CB8AC3E}">
        <p14:creationId xmlns:p14="http://schemas.microsoft.com/office/powerpoint/2010/main" val="1326121444"/>
      </p:ext>
    </p:extLst>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p:txBody>
          <a:bodyPr/>
          <a:lstStyle/>
          <a:p>
            <a:r>
              <a:rPr lang="zh-CN" altLang="en-US" dirty="0" smtClean="0"/>
              <a:t>自由</a:t>
            </a:r>
            <a:r>
              <a:rPr lang="zh-CN" altLang="en-US" dirty="0"/>
              <a:t>的元素选择方式</a:t>
            </a:r>
          </a:p>
        </p:txBody>
      </p:sp>
      <p:sp>
        <p:nvSpPr>
          <p:cNvPr id="171011" name="Rectangle 3"/>
          <p:cNvSpPr>
            <a:spLocks noGrp="1" noChangeArrowheads="1"/>
          </p:cNvSpPr>
          <p:nvPr>
            <p:ph type="body" idx="1"/>
          </p:nvPr>
        </p:nvSpPr>
        <p:spPr/>
        <p:txBody>
          <a:bodyPr/>
          <a:lstStyle/>
          <a:p>
            <a:r>
              <a:rPr lang="zh-CN" altLang="en-US"/>
              <a:t>单击图形元素，选中所有同类元素</a:t>
            </a:r>
          </a:p>
          <a:p>
            <a:r>
              <a:rPr lang="zh-CN" altLang="en-US"/>
              <a:t>二次单击，则选中同组元素</a:t>
            </a:r>
          </a:p>
          <a:p>
            <a:r>
              <a:rPr lang="zh-CN" altLang="en-US"/>
              <a:t>三次单击，则只选中该图形元素</a:t>
            </a:r>
          </a:p>
          <a:p>
            <a:r>
              <a:rPr lang="zh-CN" altLang="en-US"/>
              <a:t>对图例元素的选择方式不在此列，单击图例则选中所有相应的图形元素</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135</a:t>
            </a:fld>
            <a:endParaRPr lang="en-US" altLang="zh-CN"/>
          </a:p>
        </p:txBody>
      </p:sp>
    </p:spTree>
    <p:extLst>
      <p:ext uri="{BB962C8B-B14F-4D97-AF65-F5344CB8AC3E}">
        <p14:creationId xmlns:p14="http://schemas.microsoft.com/office/powerpoint/2010/main" val="824296841"/>
      </p:ext>
    </p:extLst>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p:txBody>
          <a:bodyPr/>
          <a:lstStyle/>
          <a:p>
            <a:r>
              <a:rPr lang="zh-CN" altLang="en-US" dirty="0" smtClean="0"/>
              <a:t>自由</a:t>
            </a:r>
            <a:r>
              <a:rPr lang="zh-CN" altLang="en-US" dirty="0"/>
              <a:t>的元素选择方式</a:t>
            </a:r>
          </a:p>
        </p:txBody>
      </p:sp>
      <p:sp>
        <p:nvSpPr>
          <p:cNvPr id="173059" name="Rectangle 3"/>
          <p:cNvSpPr>
            <a:spLocks noGrp="1" noChangeArrowheads="1"/>
          </p:cNvSpPr>
          <p:nvPr>
            <p:ph type="body" sz="half" idx="1"/>
          </p:nvPr>
        </p:nvSpPr>
        <p:spPr>
          <a:xfrm>
            <a:off x="369888" y="1220788"/>
            <a:ext cx="3856037" cy="4970462"/>
          </a:xfrm>
        </p:spPr>
        <p:txBody>
          <a:bodyPr/>
          <a:lstStyle/>
          <a:p>
            <a:r>
              <a:rPr lang="zh-CN" altLang="en-US" sz="2400"/>
              <a:t>单独设置某一个图形元素的格式</a:t>
            </a:r>
          </a:p>
          <a:p>
            <a:pPr lvl="1"/>
            <a:r>
              <a:rPr lang="zh-CN" altLang="en-US" sz="2100"/>
              <a:t>包括单独标出具体的数值、</a:t>
            </a:r>
            <a:r>
              <a:rPr lang="en-US" altLang="zh-CN" sz="2100"/>
              <a:t>ID</a:t>
            </a:r>
            <a:r>
              <a:rPr lang="zh-CN" altLang="en-US" sz="2100"/>
              <a:t>号等</a:t>
            </a:r>
          </a:p>
          <a:p>
            <a:r>
              <a:rPr lang="zh-CN" altLang="en-US" sz="2400"/>
              <a:t>注意：并非所有操作都可以用于单独的图形元素，许多选项只能整个图形一起使用</a:t>
            </a:r>
          </a:p>
          <a:p>
            <a:pPr lvl="1"/>
            <a:r>
              <a:rPr lang="zh-CN" altLang="en-US" sz="2100"/>
              <a:t>三维效果等</a:t>
            </a:r>
          </a:p>
        </p:txBody>
      </p:sp>
      <p:pic>
        <p:nvPicPr>
          <p:cNvPr id="173060" name="Picture 4"/>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0" y="1965325"/>
            <a:ext cx="4495800" cy="3597275"/>
          </a:xfrm>
        </p:spPr>
      </p:pic>
      <p:sp>
        <p:nvSpPr>
          <p:cNvPr id="8"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136</a:t>
            </a:fld>
            <a:endParaRPr lang="en-US" altLang="zh-CN"/>
          </a:p>
        </p:txBody>
      </p:sp>
    </p:spTree>
    <p:extLst>
      <p:ext uri="{BB962C8B-B14F-4D97-AF65-F5344CB8AC3E}">
        <p14:creationId xmlns:p14="http://schemas.microsoft.com/office/powerpoint/2010/main" val="315576009"/>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zh-CN" altLang="en-US"/>
              <a:t>统计图的分类</a:t>
            </a:r>
          </a:p>
        </p:txBody>
      </p:sp>
      <p:sp>
        <p:nvSpPr>
          <p:cNvPr id="175107" name="Rectangle 3"/>
          <p:cNvSpPr>
            <a:spLocks noGrp="1" noChangeArrowheads="1"/>
          </p:cNvSpPr>
          <p:nvPr>
            <p:ph type="body" idx="1"/>
          </p:nvPr>
        </p:nvSpPr>
        <p:spPr/>
        <p:txBody>
          <a:bodyPr/>
          <a:lstStyle/>
          <a:p>
            <a:r>
              <a:rPr lang="zh-CN" altLang="en-US"/>
              <a:t>统计图的分类方法有许多种，但和统计学体系最为贴近的分类方法是首先按照其呈现变量的数量，从而可以将统计图大致分为单变量图、双变量图、多变量图等，随后再根据相应变量的测量尺度进行更细的区分。 </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137</a:t>
            </a:fld>
            <a:endParaRPr lang="en-US" altLang="zh-CN"/>
          </a:p>
        </p:txBody>
      </p:sp>
    </p:spTree>
    <p:extLst>
      <p:ext uri="{BB962C8B-B14F-4D97-AF65-F5344CB8AC3E}">
        <p14:creationId xmlns:p14="http://schemas.microsoft.com/office/powerpoint/2010/main" val="805053731"/>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zh-CN" altLang="en-US"/>
              <a:t>单变量图</a:t>
            </a:r>
          </a:p>
        </p:txBody>
      </p:sp>
      <p:sp>
        <p:nvSpPr>
          <p:cNvPr id="177155" name="Rectangle 3"/>
          <p:cNvSpPr>
            <a:spLocks noGrp="1" noChangeArrowheads="1"/>
          </p:cNvSpPr>
          <p:nvPr>
            <p:ph type="body" idx="1"/>
          </p:nvPr>
        </p:nvSpPr>
        <p:spPr/>
        <p:txBody>
          <a:bodyPr/>
          <a:lstStyle/>
          <a:p>
            <a:r>
              <a:rPr lang="zh-CN" altLang="en-US"/>
              <a:t>连续性变量 </a:t>
            </a:r>
          </a:p>
          <a:p>
            <a:pPr lvl="1"/>
            <a:endParaRPr lang="en-US" altLang="zh-CN"/>
          </a:p>
        </p:txBody>
      </p:sp>
      <p:graphicFrame>
        <p:nvGraphicFramePr>
          <p:cNvPr id="177156" name="Object 4"/>
          <p:cNvGraphicFramePr>
            <a:graphicFrameLocks noGrp="1" noChangeAspect="1"/>
          </p:cNvGraphicFramePr>
          <p:nvPr>
            <p:ph sz="half" idx="4294967295"/>
          </p:nvPr>
        </p:nvGraphicFramePr>
        <p:xfrm>
          <a:off x="4763" y="2532063"/>
          <a:ext cx="9139237" cy="3251200"/>
        </p:xfrm>
        <a:graphic>
          <a:graphicData uri="http://schemas.openxmlformats.org/presentationml/2006/ole">
            <mc:AlternateContent xmlns:mc="http://schemas.openxmlformats.org/markup-compatibility/2006">
              <mc:Choice xmlns:v="urn:schemas-microsoft-com:vml" Requires="v">
                <p:oleObj spid="_x0000_s94210" name="文档" r:id="rId4" imgW="5339269" imgH="1847221" progId="Word.Document.8">
                  <p:embed/>
                </p:oleObj>
              </mc:Choice>
              <mc:Fallback>
                <p:oleObj name="文档" r:id="rId4" imgW="5339269" imgH="1847221"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172" t="5334" r="16237" b="21170"/>
                      <a:stretch>
                        <a:fillRect/>
                      </a:stretch>
                    </p:blipFill>
                    <p:spPr bwMode="auto">
                      <a:xfrm>
                        <a:off x="4763" y="2532063"/>
                        <a:ext cx="9139237" cy="325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138</a:t>
            </a:fld>
            <a:endParaRPr lang="en-US" altLang="zh-CN"/>
          </a:p>
        </p:txBody>
      </p:sp>
    </p:spTree>
    <p:extLst>
      <p:ext uri="{BB962C8B-B14F-4D97-AF65-F5344CB8AC3E}">
        <p14:creationId xmlns:p14="http://schemas.microsoft.com/office/powerpoint/2010/main" val="1153896881"/>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p:txBody>
          <a:bodyPr/>
          <a:lstStyle/>
          <a:p>
            <a:r>
              <a:rPr lang="zh-CN" altLang="en-US"/>
              <a:t>单变量图</a:t>
            </a:r>
          </a:p>
        </p:txBody>
      </p:sp>
      <p:sp>
        <p:nvSpPr>
          <p:cNvPr id="179203" name="Rectangle 3"/>
          <p:cNvSpPr>
            <a:spLocks noGrp="1" noChangeArrowheads="1"/>
          </p:cNvSpPr>
          <p:nvPr>
            <p:ph type="body" idx="1"/>
          </p:nvPr>
        </p:nvSpPr>
        <p:spPr/>
        <p:txBody>
          <a:bodyPr/>
          <a:lstStyle/>
          <a:p>
            <a:r>
              <a:rPr lang="zh-CN" altLang="en-US"/>
              <a:t>分类变量 </a:t>
            </a:r>
          </a:p>
        </p:txBody>
      </p:sp>
      <p:graphicFrame>
        <p:nvGraphicFramePr>
          <p:cNvPr id="179204" name="Object 4"/>
          <p:cNvGraphicFramePr>
            <a:graphicFrameLocks noGrp="1" noChangeAspect="1"/>
          </p:cNvGraphicFramePr>
          <p:nvPr>
            <p:ph sz="half" idx="4294967295"/>
          </p:nvPr>
        </p:nvGraphicFramePr>
        <p:xfrm>
          <a:off x="0" y="2498725"/>
          <a:ext cx="9066213" cy="3154363"/>
        </p:xfrm>
        <a:graphic>
          <a:graphicData uri="http://schemas.openxmlformats.org/presentationml/2006/ole">
            <mc:AlternateContent xmlns:mc="http://schemas.openxmlformats.org/markup-compatibility/2006">
              <mc:Choice xmlns:v="urn:schemas-microsoft-com:vml" Requires="v">
                <p:oleObj spid="_x0000_s95234" name="文档" r:id="rId4" imgW="5339269" imgH="1856957" progId="Word.Document.8">
                  <p:embed/>
                </p:oleObj>
              </mc:Choice>
              <mc:Fallback>
                <p:oleObj name="文档" r:id="rId4" imgW="5339269" imgH="1856957"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4085" r="13773" b="29958"/>
                      <a:stretch>
                        <a:fillRect/>
                      </a:stretch>
                    </p:blipFill>
                    <p:spPr bwMode="auto">
                      <a:xfrm>
                        <a:off x="0" y="2498725"/>
                        <a:ext cx="9066213" cy="315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139</a:t>
            </a:fld>
            <a:endParaRPr lang="en-US" altLang="zh-CN"/>
          </a:p>
        </p:txBody>
      </p:sp>
    </p:spTree>
    <p:extLst>
      <p:ext uri="{BB962C8B-B14F-4D97-AF65-F5344CB8AC3E}">
        <p14:creationId xmlns:p14="http://schemas.microsoft.com/office/powerpoint/2010/main" val="409299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rrowheads="1"/>
          </p:cNvSpPr>
          <p:nvPr>
            <p:ph type="title"/>
          </p:nvPr>
        </p:nvSpPr>
        <p:spPr/>
        <p:txBody>
          <a:bodyPr/>
          <a:lstStyle/>
          <a:p>
            <a:r>
              <a:rPr lang="en-US" altLang="zh-CN"/>
              <a:t>4.2</a:t>
            </a:r>
            <a:r>
              <a:rPr lang="zh-CN" altLang="en-US"/>
              <a:t>集中趋势的的描述指标</a:t>
            </a:r>
          </a:p>
        </p:txBody>
      </p:sp>
      <p:sp>
        <p:nvSpPr>
          <p:cNvPr id="77827" name="Rectangle 3"/>
          <p:cNvSpPr>
            <a:spLocks noGrp="1" noRot="1" noChangeArrowheads="1"/>
          </p:cNvSpPr>
          <p:nvPr>
            <p:ph type="body" sz="half" idx="1"/>
          </p:nvPr>
        </p:nvSpPr>
        <p:spPr>
          <a:xfrm>
            <a:off x="0" y="1600200"/>
            <a:ext cx="8842375" cy="5257800"/>
          </a:xfrm>
        </p:spPr>
        <p:txBody>
          <a:bodyPr/>
          <a:lstStyle/>
          <a:p>
            <a:r>
              <a:rPr lang="en-US" altLang="zh-CN" sz="2400"/>
              <a:t>4.2.1 </a:t>
            </a:r>
            <a:r>
              <a:rPr lang="zh-CN" altLang="en-US" sz="2400"/>
              <a:t>算术平均</a:t>
            </a:r>
          </a:p>
          <a:p>
            <a:r>
              <a:rPr lang="zh-CN" altLang="en-US" sz="2400"/>
              <a:t>算术平均（</a:t>
            </a:r>
            <a:r>
              <a:rPr lang="en-US" altLang="zh-CN" sz="2400"/>
              <a:t>Arithmetic Mean</a:t>
            </a:r>
            <a:r>
              <a:rPr lang="zh-CN" altLang="en-US" sz="2400"/>
              <a:t>）是最常用的描述输送距分布的集中趋势的统计良。总体均数（</a:t>
            </a:r>
            <a:r>
              <a:rPr lang="en-US" altLang="zh-CN" sz="2400"/>
              <a:t>Population Mean</a:t>
            </a:r>
            <a:r>
              <a:rPr lang="zh-CN" altLang="en-US" sz="2400"/>
              <a:t>）用希腊字母         表示，样本均数常用         表示。  </a:t>
            </a:r>
          </a:p>
          <a:p>
            <a:r>
              <a:rPr lang="zh-CN" altLang="en-US" sz="2400"/>
              <a:t>一、算术平均数的定义和性质</a:t>
            </a:r>
          </a:p>
          <a:p>
            <a:endParaRPr lang="zh-CN" altLang="en-US" sz="2400"/>
          </a:p>
          <a:p>
            <a:endParaRPr lang="zh-CN" altLang="en-US" sz="2800"/>
          </a:p>
          <a:p>
            <a:endParaRPr lang="zh-CN" altLang="en-US" sz="2800"/>
          </a:p>
          <a:p>
            <a:endParaRPr lang="zh-CN" altLang="en-US" sz="2800"/>
          </a:p>
          <a:p>
            <a:endParaRPr lang="zh-CN" altLang="en-US" sz="2800"/>
          </a:p>
          <a:p>
            <a:endParaRPr lang="zh-CN" altLang="en-US" sz="2800"/>
          </a:p>
          <a:p>
            <a:endParaRPr lang="zh-CN" altLang="en-US" sz="2800"/>
          </a:p>
          <a:p>
            <a:endParaRPr lang="zh-CN" altLang="en-US" sz="2800"/>
          </a:p>
          <a:p>
            <a:endParaRPr lang="en-US" altLang="zh-CN"/>
          </a:p>
        </p:txBody>
      </p:sp>
      <p:graphicFrame>
        <p:nvGraphicFramePr>
          <p:cNvPr id="77828" name="Object 4"/>
          <p:cNvGraphicFramePr>
            <a:graphicFrameLocks noChangeAspect="1"/>
          </p:cNvGraphicFramePr>
          <p:nvPr/>
        </p:nvGraphicFramePr>
        <p:xfrm>
          <a:off x="8496300" y="2492375"/>
          <a:ext cx="647700" cy="430213"/>
        </p:xfrm>
        <a:graphic>
          <a:graphicData uri="http://schemas.openxmlformats.org/presentationml/2006/ole">
            <mc:AlternateContent xmlns:mc="http://schemas.openxmlformats.org/markup-compatibility/2006">
              <mc:Choice xmlns:v="urn:schemas-microsoft-com:vml" Requires="v">
                <p:oleObj spid="_x0000_s2065" name="公式" r:id="rId3" imgW="152280" imgH="164880" progId="Equation.3">
                  <p:embed/>
                </p:oleObj>
              </mc:Choice>
              <mc:Fallback>
                <p:oleObj name="公式" r:id="rId3" imgW="152280" imgH="1648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96300" y="2492375"/>
                        <a:ext cx="647700" cy="430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7832" name="Object 8"/>
          <p:cNvGraphicFramePr>
            <a:graphicFrameLocks noChangeAspect="1"/>
          </p:cNvGraphicFramePr>
          <p:nvPr/>
        </p:nvGraphicFramePr>
        <p:xfrm>
          <a:off x="3419475" y="2852738"/>
          <a:ext cx="600075" cy="400050"/>
        </p:xfrm>
        <a:graphic>
          <a:graphicData uri="http://schemas.openxmlformats.org/presentationml/2006/ole">
            <mc:AlternateContent xmlns:mc="http://schemas.openxmlformats.org/markup-compatibility/2006">
              <mc:Choice xmlns:v="urn:schemas-microsoft-com:vml" Requires="v">
                <p:oleObj spid="_x0000_s2066" name="公式" r:id="rId5" imgW="177480" imgH="203040" progId="Equation.3">
                  <p:embed/>
                </p:oleObj>
              </mc:Choice>
              <mc:Fallback>
                <p:oleObj name="公式" r:id="rId5" imgW="17748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2852738"/>
                        <a:ext cx="600075" cy="400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77834" name="Object 10"/>
          <p:cNvGraphicFramePr>
            <a:graphicFrameLocks noGrp="1" noChangeAspect="1"/>
          </p:cNvGraphicFramePr>
          <p:nvPr>
            <p:ph sz="half" idx="2"/>
          </p:nvPr>
        </p:nvGraphicFramePr>
        <p:xfrm>
          <a:off x="971550" y="3789363"/>
          <a:ext cx="4752975" cy="2292350"/>
        </p:xfrm>
        <a:graphic>
          <a:graphicData uri="http://schemas.openxmlformats.org/presentationml/2006/ole">
            <mc:AlternateContent xmlns:mc="http://schemas.openxmlformats.org/markup-compatibility/2006">
              <mc:Choice xmlns:v="urn:schemas-microsoft-com:vml" Requires="v">
                <p:oleObj spid="_x0000_s2067" name="公式" r:id="rId7" imgW="2108160" imgH="1015920" progId="Equation.3">
                  <p:embed/>
                </p:oleObj>
              </mc:Choice>
              <mc:Fallback>
                <p:oleObj name="公式" r:id="rId7" imgW="2108160" imgH="101592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1550" y="3789363"/>
                        <a:ext cx="4752975" cy="2292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46932529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zh-CN" altLang="en-US"/>
              <a:t>双变量图</a:t>
            </a:r>
          </a:p>
        </p:txBody>
      </p:sp>
      <p:sp>
        <p:nvSpPr>
          <p:cNvPr id="181251" name="Rectangle 3"/>
          <p:cNvSpPr>
            <a:spLocks noGrp="1" noChangeArrowheads="1"/>
          </p:cNvSpPr>
          <p:nvPr>
            <p:ph type="body" idx="1"/>
          </p:nvPr>
        </p:nvSpPr>
        <p:spPr/>
        <p:txBody>
          <a:bodyPr/>
          <a:lstStyle/>
          <a:p>
            <a:r>
              <a:rPr lang="zh-CN" altLang="en-US"/>
              <a:t>连续应变量 </a:t>
            </a:r>
          </a:p>
        </p:txBody>
      </p:sp>
      <p:graphicFrame>
        <p:nvGraphicFramePr>
          <p:cNvPr id="181252" name="Object 4"/>
          <p:cNvGraphicFramePr>
            <a:graphicFrameLocks noGrp="1" noChangeAspect="1"/>
          </p:cNvGraphicFramePr>
          <p:nvPr>
            <p:ph sz="half" idx="4294967295"/>
          </p:nvPr>
        </p:nvGraphicFramePr>
        <p:xfrm>
          <a:off x="7938" y="2962275"/>
          <a:ext cx="9075737" cy="3130550"/>
        </p:xfrm>
        <a:graphic>
          <a:graphicData uri="http://schemas.openxmlformats.org/presentationml/2006/ole">
            <mc:AlternateContent xmlns:mc="http://schemas.openxmlformats.org/markup-compatibility/2006">
              <mc:Choice xmlns:v="urn:schemas-microsoft-com:vml" Requires="v">
                <p:oleObj spid="_x0000_s96258" name="文档" r:id="rId4" imgW="5339269" imgH="1756717" progId="Word.Document.8">
                  <p:embed/>
                </p:oleObj>
              </mc:Choice>
              <mc:Fallback>
                <p:oleObj name="文档" r:id="rId4" imgW="5339269" imgH="1756717"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9625" r="12544" b="16515"/>
                      <a:stretch>
                        <a:fillRect/>
                      </a:stretch>
                    </p:blipFill>
                    <p:spPr bwMode="auto">
                      <a:xfrm>
                        <a:off x="7938" y="2962275"/>
                        <a:ext cx="9075737" cy="3130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140</a:t>
            </a:fld>
            <a:endParaRPr lang="en-US" altLang="zh-CN"/>
          </a:p>
        </p:txBody>
      </p:sp>
    </p:spTree>
    <p:extLst>
      <p:ext uri="{BB962C8B-B14F-4D97-AF65-F5344CB8AC3E}">
        <p14:creationId xmlns:p14="http://schemas.microsoft.com/office/powerpoint/2010/main" val="4057815332"/>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zh-CN" altLang="en-US"/>
              <a:t>双变量图</a:t>
            </a:r>
          </a:p>
        </p:txBody>
      </p:sp>
      <p:sp>
        <p:nvSpPr>
          <p:cNvPr id="183299" name="Rectangle 3"/>
          <p:cNvSpPr>
            <a:spLocks noGrp="1" noChangeArrowheads="1"/>
          </p:cNvSpPr>
          <p:nvPr>
            <p:ph type="body" idx="1"/>
          </p:nvPr>
        </p:nvSpPr>
        <p:spPr/>
        <p:txBody>
          <a:bodyPr/>
          <a:lstStyle/>
          <a:p>
            <a:r>
              <a:rPr lang="zh-CN" altLang="en-US"/>
              <a:t>分类应变量</a:t>
            </a:r>
          </a:p>
          <a:p>
            <a:pPr lvl="1"/>
            <a:r>
              <a:rPr lang="zh-CN" altLang="en-US"/>
              <a:t>自变量为连续时，常见的处理方式是将自</a:t>
            </a:r>
            <a:r>
              <a:rPr lang="en-US" altLang="zh-CN"/>
              <a:t>/</a:t>
            </a:r>
            <a:r>
              <a:rPr lang="zh-CN" altLang="en-US"/>
              <a:t>应变量交换后使用条图来进行呈现。</a:t>
            </a:r>
          </a:p>
          <a:p>
            <a:pPr lvl="1"/>
            <a:r>
              <a:rPr lang="zh-CN" altLang="en-US"/>
              <a:t>自变量也是分类变量时，</a:t>
            </a:r>
            <a:br>
              <a:rPr lang="zh-CN" altLang="en-US"/>
            </a:br>
            <a:r>
              <a:rPr lang="zh-CN" altLang="en-US"/>
              <a:t>基本以条图为主。</a:t>
            </a:r>
          </a:p>
          <a:p>
            <a:pPr lvl="2"/>
            <a:r>
              <a:rPr lang="zh-CN" altLang="en-US"/>
              <a:t>复式条图：呈现两个分类</a:t>
            </a:r>
            <a:br>
              <a:rPr lang="zh-CN" altLang="en-US"/>
            </a:br>
            <a:r>
              <a:rPr lang="zh-CN" altLang="en-US"/>
              <a:t>变量各个类别组合情况下</a:t>
            </a:r>
            <a:br>
              <a:rPr lang="zh-CN" altLang="en-US"/>
            </a:br>
            <a:r>
              <a:rPr lang="zh-CN" altLang="en-US"/>
              <a:t>的频数</a:t>
            </a:r>
          </a:p>
        </p:txBody>
      </p:sp>
      <p:pic>
        <p:nvPicPr>
          <p:cNvPr id="183300" name="Picture 4"/>
          <p:cNvPicPr>
            <a:picLocks noChangeAspect="1" noChangeArrowheads="1"/>
          </p:cNvPicPr>
          <p:nvPr/>
        </p:nvPicPr>
        <p:blipFill>
          <a:blip r:embed="rId3">
            <a:extLst>
              <a:ext uri="{28A0092B-C50C-407E-A947-70E740481C1C}">
                <a14:useLocalDpi xmlns:a14="http://schemas.microsoft.com/office/drawing/2010/main" val="0"/>
              </a:ext>
            </a:extLst>
          </a:blip>
          <a:srcRect t="15550" r="22896"/>
          <a:stretch>
            <a:fillRect/>
          </a:stretch>
        </p:blipFill>
        <p:spPr bwMode="auto">
          <a:xfrm>
            <a:off x="4572000" y="2681288"/>
            <a:ext cx="4032250"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141</a:t>
            </a:fld>
            <a:endParaRPr lang="en-US" altLang="zh-CN"/>
          </a:p>
        </p:txBody>
      </p:sp>
    </p:spTree>
    <p:extLst>
      <p:ext uri="{BB962C8B-B14F-4D97-AF65-F5344CB8AC3E}">
        <p14:creationId xmlns:p14="http://schemas.microsoft.com/office/powerpoint/2010/main" val="304043058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p:txBody>
          <a:bodyPr/>
          <a:lstStyle/>
          <a:p>
            <a:r>
              <a:rPr lang="zh-CN" altLang="en-US"/>
              <a:t>双变量图</a:t>
            </a:r>
          </a:p>
        </p:txBody>
      </p:sp>
      <p:sp>
        <p:nvSpPr>
          <p:cNvPr id="185347" name="Rectangle 3"/>
          <p:cNvSpPr>
            <a:spLocks noGrp="1" noChangeArrowheads="1"/>
          </p:cNvSpPr>
          <p:nvPr>
            <p:ph type="body" sz="half" idx="1"/>
          </p:nvPr>
        </p:nvSpPr>
        <p:spPr>
          <a:xfrm>
            <a:off x="369888" y="1220788"/>
            <a:ext cx="3856037" cy="4970462"/>
          </a:xfrm>
        </p:spPr>
        <p:txBody>
          <a:bodyPr/>
          <a:lstStyle/>
          <a:p>
            <a:r>
              <a:rPr lang="zh-CN" altLang="en-US" sz="2400"/>
              <a:t>其它双变量条图</a:t>
            </a:r>
          </a:p>
          <a:p>
            <a:pPr lvl="1"/>
            <a:r>
              <a:rPr lang="zh-CN" altLang="en-US" sz="2100"/>
              <a:t>分段条图：主要突出一个分类变量各类别的频数，并在此基础上表现两个类别的组合频数情况</a:t>
            </a:r>
          </a:p>
          <a:p>
            <a:pPr lvl="1"/>
            <a:r>
              <a:rPr lang="zh-CN" altLang="en-US" sz="2100"/>
              <a:t>马赛克图：呈现在一个变量不同类别下，另一个变量各类别的百分比变化情况</a:t>
            </a:r>
          </a:p>
        </p:txBody>
      </p:sp>
      <p:sp>
        <p:nvSpPr>
          <p:cNvPr id="185348" name="Rectangle 4"/>
          <p:cNvSpPr>
            <a:spLocks noGrp="1" noChangeArrowheads="1"/>
          </p:cNvSpPr>
          <p:nvPr>
            <p:ph sz="half" idx="2"/>
          </p:nvPr>
        </p:nvSpPr>
        <p:spPr>
          <a:xfrm>
            <a:off x="4381500" y="1220788"/>
            <a:ext cx="3856038" cy="4970462"/>
          </a:xfrm>
        </p:spPr>
        <p:txBody>
          <a:bodyPr/>
          <a:lstStyle/>
          <a:p>
            <a:endParaRPr lang="zh-CN" altLang="zh-CN" sz="2400"/>
          </a:p>
        </p:txBody>
      </p:sp>
      <p:pic>
        <p:nvPicPr>
          <p:cNvPr id="185349" name="Picture 5"/>
          <p:cNvPicPr>
            <a:picLocks noChangeAspect="1" noChangeArrowheads="1"/>
          </p:cNvPicPr>
          <p:nvPr/>
        </p:nvPicPr>
        <p:blipFill>
          <a:blip r:embed="rId3">
            <a:extLst>
              <a:ext uri="{28A0092B-C50C-407E-A947-70E740481C1C}">
                <a14:useLocalDpi xmlns:a14="http://schemas.microsoft.com/office/drawing/2010/main" val="0"/>
              </a:ext>
            </a:extLst>
          </a:blip>
          <a:srcRect t="15436" r="22896"/>
          <a:stretch>
            <a:fillRect/>
          </a:stretch>
        </p:blipFill>
        <p:spPr bwMode="auto">
          <a:xfrm>
            <a:off x="5076825" y="538163"/>
            <a:ext cx="3455988"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350" name="Picture 6"/>
          <p:cNvPicPr>
            <a:picLocks noChangeAspect="1" noChangeArrowheads="1"/>
          </p:cNvPicPr>
          <p:nvPr/>
        </p:nvPicPr>
        <p:blipFill>
          <a:blip r:embed="rId4">
            <a:extLst>
              <a:ext uri="{28A0092B-C50C-407E-A947-70E740481C1C}">
                <a14:useLocalDpi xmlns:a14="http://schemas.microsoft.com/office/drawing/2010/main" val="0"/>
              </a:ext>
            </a:extLst>
          </a:blip>
          <a:srcRect r="20926"/>
          <a:stretch>
            <a:fillRect/>
          </a:stretch>
        </p:blipFill>
        <p:spPr bwMode="auto">
          <a:xfrm>
            <a:off x="4932363" y="3514725"/>
            <a:ext cx="3600450" cy="324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1"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2"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142</a:t>
            </a:fld>
            <a:endParaRPr lang="en-US" altLang="zh-CN"/>
          </a:p>
        </p:txBody>
      </p:sp>
    </p:spTree>
    <p:extLst>
      <p:ext uri="{BB962C8B-B14F-4D97-AF65-F5344CB8AC3E}">
        <p14:creationId xmlns:p14="http://schemas.microsoft.com/office/powerpoint/2010/main" val="44434960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zh-CN" altLang="en-US"/>
              <a:t>更复杂的多变量图形</a:t>
            </a:r>
          </a:p>
        </p:txBody>
      </p:sp>
      <p:sp>
        <p:nvSpPr>
          <p:cNvPr id="187395" name="Rectangle 3"/>
          <p:cNvSpPr>
            <a:spLocks noGrp="1" noChangeArrowheads="1"/>
          </p:cNvSpPr>
          <p:nvPr>
            <p:ph type="body" idx="1"/>
          </p:nvPr>
        </p:nvSpPr>
        <p:spPr/>
        <p:txBody>
          <a:bodyPr/>
          <a:lstStyle/>
          <a:p>
            <a:r>
              <a:rPr lang="zh-CN" altLang="en-US"/>
              <a:t>最常见的方式为采用图例对二维图进行扩充 </a:t>
            </a:r>
          </a:p>
          <a:p>
            <a:r>
              <a:rPr lang="zh-CN" altLang="en-US"/>
              <a:t>组合统计图：根据实际需要自行设计</a:t>
            </a:r>
          </a:p>
          <a:p>
            <a:r>
              <a:rPr lang="zh-CN" altLang="en-US"/>
              <a:t>统计地图：与地图数据相结合</a:t>
            </a:r>
          </a:p>
          <a:p>
            <a:r>
              <a:rPr lang="zh-CN" altLang="en-US"/>
              <a:t>其他特殊用途的统计图</a:t>
            </a:r>
          </a:p>
          <a:p>
            <a:pPr lvl="1"/>
            <a:r>
              <a:rPr lang="zh-CN" altLang="en-US"/>
              <a:t>质量控制图、</a:t>
            </a:r>
            <a:r>
              <a:rPr lang="en-US" altLang="zh-CN"/>
              <a:t>ROC</a:t>
            </a:r>
            <a:r>
              <a:rPr lang="zh-CN" altLang="en-US"/>
              <a:t>曲线等</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143</a:t>
            </a:fld>
            <a:endParaRPr lang="en-US" altLang="zh-CN"/>
          </a:p>
        </p:txBody>
      </p:sp>
    </p:spTree>
    <p:extLst>
      <p:ext uri="{BB962C8B-B14F-4D97-AF65-F5344CB8AC3E}">
        <p14:creationId xmlns:p14="http://schemas.microsoft.com/office/powerpoint/2010/main" val="451695080"/>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p:txBody>
          <a:bodyPr/>
          <a:lstStyle/>
          <a:p>
            <a:r>
              <a:rPr lang="zh-CN" altLang="en-US" smtClean="0"/>
              <a:t>注意：图形并非越复杂越好！</a:t>
            </a:r>
            <a:endParaRPr lang="zh-CN" altLang="en-US"/>
          </a:p>
        </p:txBody>
      </p:sp>
      <p:sp>
        <p:nvSpPr>
          <p:cNvPr id="189443" name="Rectangle 3"/>
          <p:cNvSpPr>
            <a:spLocks noGrp="1" noChangeArrowheads="1"/>
          </p:cNvSpPr>
          <p:nvPr>
            <p:ph type="body" idx="1"/>
          </p:nvPr>
        </p:nvSpPr>
        <p:spPr/>
        <p:txBody>
          <a:bodyPr/>
          <a:lstStyle/>
          <a:p>
            <a:r>
              <a:rPr lang="en-US" altLang="zh-CN" smtClean="0"/>
              <a:t>The most common disaster in illustrating is to include too much information in one figure.</a:t>
            </a:r>
          </a:p>
          <a:p>
            <a:r>
              <a:rPr lang="en-US" altLang="zh-CN" smtClean="0"/>
              <a:t>The more points made in an illustration, the more the risk of confusing and discouraging the reviewer.</a:t>
            </a:r>
            <a:br>
              <a:rPr lang="en-US" altLang="zh-CN" smtClean="0"/>
            </a:br>
            <a:r>
              <a:rPr lang="en-US" altLang="zh-CN" smtClean="0"/>
              <a:t>				     --Briscoe,1990</a:t>
            </a:r>
            <a:endParaRPr lang="en-US" altLang="zh-CN"/>
          </a:p>
        </p:txBody>
      </p:sp>
      <p:sp>
        <p:nvSpPr>
          <p:cNvPr id="9"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0"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1"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144</a:t>
            </a:fld>
            <a:endParaRPr lang="en-US" altLang="zh-CN"/>
          </a:p>
        </p:txBody>
      </p:sp>
    </p:spTree>
    <p:extLst>
      <p:ext uri="{BB962C8B-B14F-4D97-AF65-F5344CB8AC3E}">
        <p14:creationId xmlns:p14="http://schemas.microsoft.com/office/powerpoint/2010/main" val="4271074693"/>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直方图与茎叶图</a:t>
            </a:r>
            <a:endParaRPr lang="zh-CN" altLang="en-US" dirty="0"/>
          </a:p>
        </p:txBody>
      </p:sp>
      <p:sp>
        <p:nvSpPr>
          <p:cNvPr id="3" name="内容占位符 2"/>
          <p:cNvSpPr>
            <a:spLocks noGrp="1"/>
          </p:cNvSpPr>
          <p:nvPr>
            <p:ph idx="1"/>
          </p:nvPr>
        </p:nvSpPr>
        <p:spPr/>
        <p:txBody>
          <a:bodyPr/>
          <a:lstStyle/>
          <a:p>
            <a:r>
              <a:rPr lang="zh-CN" altLang="zh-CN" dirty="0" smtClean="0"/>
              <a:t>案例：绘制消费者信心值的直方图</a:t>
            </a:r>
            <a:endParaRPr lang="en-US" altLang="zh-CN" dirty="0" smtClean="0"/>
          </a:p>
          <a:p>
            <a:pPr lvl="1"/>
            <a:r>
              <a:rPr lang="zh-CN" altLang="zh-CN" dirty="0" smtClean="0"/>
              <a:t>直方图组的绘制</a:t>
            </a:r>
          </a:p>
          <a:p>
            <a:pPr lvl="1"/>
            <a:r>
              <a:rPr lang="zh-CN" altLang="zh-CN" dirty="0" smtClean="0"/>
              <a:t>累积直方图的绘制</a:t>
            </a:r>
          </a:p>
          <a:p>
            <a:pPr lvl="1"/>
            <a:r>
              <a:rPr lang="zh-CN" altLang="zh-CN" dirty="0" smtClean="0"/>
              <a:t>分段直方图（</a:t>
            </a:r>
            <a:r>
              <a:rPr lang="en-US" altLang="zh-CN" dirty="0" smtClean="0"/>
              <a:t>Stacked Histogram</a:t>
            </a:r>
            <a:r>
              <a:rPr lang="zh-CN" altLang="zh-CN" dirty="0" smtClean="0"/>
              <a:t>）</a:t>
            </a:r>
          </a:p>
          <a:p>
            <a:pPr lvl="1"/>
            <a:r>
              <a:rPr lang="zh-CN" altLang="zh-CN" dirty="0" smtClean="0"/>
              <a:t>面积直方图（频数多边形，</a:t>
            </a:r>
            <a:r>
              <a:rPr lang="en-US" altLang="zh-CN" dirty="0" smtClean="0"/>
              <a:t>Frequency Polygon</a:t>
            </a:r>
            <a:r>
              <a:rPr lang="zh-CN" altLang="zh-CN" dirty="0" smtClean="0"/>
              <a:t>）</a:t>
            </a:r>
          </a:p>
          <a:p>
            <a:pPr lvl="1"/>
            <a:r>
              <a:rPr lang="zh-CN" altLang="zh-CN" dirty="0" smtClean="0"/>
              <a:t>人口金字塔（</a:t>
            </a:r>
            <a:r>
              <a:rPr lang="en-US" altLang="zh-CN" dirty="0" smtClean="0"/>
              <a:t>Population Pyramid</a:t>
            </a:r>
            <a:r>
              <a:rPr lang="zh-CN" altLang="zh-CN" dirty="0" smtClean="0"/>
              <a:t>）</a:t>
            </a:r>
          </a:p>
          <a:p>
            <a:r>
              <a:rPr lang="zh-CN" altLang="zh-CN" dirty="0" smtClean="0"/>
              <a:t>茎叶图</a:t>
            </a:r>
          </a:p>
          <a:p>
            <a:endParaRPr lang="zh-CN" altLang="en-US"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145</a:t>
            </a:fld>
            <a:endParaRPr lang="en-US" altLang="zh-CN"/>
          </a:p>
        </p:txBody>
      </p:sp>
    </p:spTree>
    <p:extLst>
      <p:ext uri="{BB962C8B-B14F-4D97-AF65-F5344CB8AC3E}">
        <p14:creationId xmlns:p14="http://schemas.microsoft.com/office/powerpoint/2010/main" val="13288990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箱</a:t>
            </a:r>
            <a:r>
              <a:rPr lang="en-US" altLang="zh-CN" smtClean="0"/>
              <a:t>  </a:t>
            </a:r>
            <a:r>
              <a:rPr lang="zh-CN" altLang="zh-CN" smtClean="0"/>
              <a:t>图</a:t>
            </a:r>
            <a:endParaRPr lang="zh-CN" altLang="en-US" dirty="0"/>
          </a:p>
        </p:txBody>
      </p:sp>
      <p:sp>
        <p:nvSpPr>
          <p:cNvPr id="3" name="内容占位符 2"/>
          <p:cNvSpPr>
            <a:spLocks noGrp="1"/>
          </p:cNvSpPr>
          <p:nvPr>
            <p:ph idx="1"/>
          </p:nvPr>
        </p:nvSpPr>
        <p:spPr/>
        <p:txBody>
          <a:bodyPr/>
          <a:lstStyle/>
          <a:p>
            <a:r>
              <a:rPr lang="zh-CN" altLang="zh-CN" dirty="0" smtClean="0"/>
              <a:t>案例：用箱图分月份考察消费者信心的分布</a:t>
            </a:r>
            <a:endParaRPr lang="en-US" altLang="zh-CN" dirty="0" smtClean="0"/>
          </a:p>
          <a:p>
            <a:pPr lvl="1"/>
            <a:r>
              <a:rPr lang="zh-CN" altLang="zh-CN" dirty="0" smtClean="0"/>
              <a:t>每个箱形都由最中间的粗线，一个方框、外延出来的两条细线和最外端可能有的单独散点组成。</a:t>
            </a:r>
          </a:p>
          <a:p>
            <a:pPr lvl="1"/>
            <a:r>
              <a:rPr lang="zh-CN" altLang="zh-CN" dirty="0" smtClean="0"/>
              <a:t>在箱图中，凡是与四分位数值（图中即为方框上下界）的距离超过</a:t>
            </a:r>
            <a:r>
              <a:rPr lang="en-US" altLang="zh-CN" dirty="0" smtClean="0"/>
              <a:t>1.5</a:t>
            </a:r>
            <a:r>
              <a:rPr lang="zh-CN" altLang="zh-CN" dirty="0" smtClean="0"/>
              <a:t>倍四分位间距的都会被定义为异常值，其中离方框上</a:t>
            </a:r>
            <a:r>
              <a:rPr lang="en-US" altLang="zh-CN" dirty="0" smtClean="0"/>
              <a:t>/</a:t>
            </a:r>
            <a:r>
              <a:rPr lang="zh-CN" altLang="zh-CN" dirty="0" smtClean="0"/>
              <a:t>下界的距离超过四分位数间距</a:t>
            </a:r>
            <a:r>
              <a:rPr lang="en-US" altLang="zh-CN" dirty="0" smtClean="0"/>
              <a:t>1.5</a:t>
            </a:r>
            <a:r>
              <a:rPr lang="zh-CN" altLang="zh-CN" dirty="0" smtClean="0"/>
              <a:t>倍的为离群值，在图中以“</a:t>
            </a:r>
            <a:r>
              <a:rPr lang="en-US" altLang="zh-CN" dirty="0" smtClean="0"/>
              <a:t>O</a:t>
            </a:r>
            <a:r>
              <a:rPr lang="zh-CN" altLang="zh-CN" dirty="0" smtClean="0"/>
              <a:t>”表示；超过</a:t>
            </a:r>
            <a:r>
              <a:rPr lang="en-US" altLang="zh-CN" dirty="0" smtClean="0"/>
              <a:t>3</a:t>
            </a:r>
            <a:r>
              <a:rPr lang="zh-CN" altLang="zh-CN" dirty="0" smtClean="0"/>
              <a:t>倍的则为极值，用“</a:t>
            </a:r>
            <a:r>
              <a:rPr lang="en-US" altLang="zh-CN" dirty="0" smtClean="0"/>
              <a:t>*</a:t>
            </a:r>
            <a:r>
              <a:rPr lang="zh-CN" altLang="zh-CN" dirty="0" smtClean="0"/>
              <a:t>”表示。散点旁边默认标出相应案例号备查。</a:t>
            </a:r>
            <a:endParaRPr lang="en-US" altLang="zh-CN" dirty="0" smtClean="0"/>
          </a:p>
          <a:p>
            <a:r>
              <a:rPr lang="zh-CN" altLang="en-US" dirty="0" smtClean="0"/>
              <a:t>特色功能</a:t>
            </a:r>
            <a:endParaRPr lang="en-US" altLang="zh-CN" dirty="0" smtClean="0"/>
          </a:p>
          <a:p>
            <a:pPr lvl="1"/>
            <a:r>
              <a:rPr lang="zh-CN" altLang="en-US" dirty="0" smtClean="0"/>
              <a:t>选择性</a:t>
            </a:r>
            <a:r>
              <a:rPr lang="zh-CN" altLang="en-US" dirty="0"/>
              <a:t>显示某些标签</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146</a:t>
            </a:fld>
            <a:endParaRPr lang="en-US" altLang="zh-CN"/>
          </a:p>
        </p:txBody>
      </p:sp>
    </p:spTree>
    <p:extLst>
      <p:ext uri="{BB962C8B-B14F-4D97-AF65-F5344CB8AC3E}">
        <p14:creationId xmlns:p14="http://schemas.microsoft.com/office/powerpoint/2010/main" val="24419341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饼</a:t>
            </a:r>
            <a:r>
              <a:rPr lang="en-US" altLang="zh-CN" smtClean="0"/>
              <a:t>  </a:t>
            </a:r>
            <a:r>
              <a:rPr lang="zh-CN" altLang="zh-CN" smtClean="0"/>
              <a:t>图</a:t>
            </a:r>
            <a:endParaRPr lang="zh-CN" altLang="en-US" dirty="0"/>
          </a:p>
        </p:txBody>
      </p:sp>
      <p:sp>
        <p:nvSpPr>
          <p:cNvPr id="3" name="内容占位符 2"/>
          <p:cNvSpPr>
            <a:spLocks noGrp="1"/>
          </p:cNvSpPr>
          <p:nvPr>
            <p:ph idx="1"/>
          </p:nvPr>
        </p:nvSpPr>
        <p:spPr/>
        <p:txBody>
          <a:bodyPr/>
          <a:lstStyle/>
          <a:p>
            <a:r>
              <a:rPr lang="zh-CN" altLang="zh-CN" smtClean="0"/>
              <a:t>案例：分城市、月份考察样本性别比例</a:t>
            </a:r>
            <a:endParaRPr lang="en-US" altLang="zh-CN" smtClean="0"/>
          </a:p>
          <a:p>
            <a:pPr lvl="1"/>
            <a:r>
              <a:rPr lang="zh-CN" altLang="zh-CN" smtClean="0"/>
              <a:t>由于需要分城市、月份进行考察，因此可以考虑将这两个变量分别设定为行面板和列面板变量，且从使用习惯上讲，月份这一有序分类变量应当被设置为列面板变量更为妥当。</a:t>
            </a:r>
            <a:endParaRPr lang="en-US" altLang="zh-CN" smtClean="0"/>
          </a:p>
          <a:p>
            <a:r>
              <a:rPr lang="zh-CN" altLang="en-US" smtClean="0"/>
              <a:t>特色功能</a:t>
            </a:r>
            <a:endParaRPr lang="en-US" altLang="zh-CN" smtClean="0"/>
          </a:p>
          <a:p>
            <a:pPr lvl="1"/>
            <a:r>
              <a:rPr lang="zh-CN" altLang="en-US" smtClean="0"/>
              <a:t>旋转方向</a:t>
            </a:r>
            <a:endParaRPr lang="en-US" altLang="zh-CN" smtClean="0"/>
          </a:p>
          <a:p>
            <a:pPr lvl="1"/>
            <a:r>
              <a:rPr lang="zh-CN" altLang="zh-CN" smtClean="0"/>
              <a:t>饼块的突出显示与合并</a:t>
            </a:r>
          </a:p>
          <a:p>
            <a:pPr lvl="1"/>
            <a:endParaRPr lang="zh-CN" altLang="en-US" dirty="0"/>
          </a:p>
        </p:txBody>
      </p:sp>
      <p:sp>
        <p:nvSpPr>
          <p:cNvPr id="9"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0"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1"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147</a:t>
            </a:fld>
            <a:endParaRPr lang="en-US" altLang="zh-CN"/>
          </a:p>
        </p:txBody>
      </p:sp>
    </p:spTree>
    <p:extLst>
      <p:ext uri="{BB962C8B-B14F-4D97-AF65-F5344CB8AC3E}">
        <p14:creationId xmlns:p14="http://schemas.microsoft.com/office/powerpoint/2010/main" val="42068270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条图与误差图</a:t>
            </a:r>
            <a:endParaRPr lang="zh-CN" altLang="en-US" dirty="0"/>
          </a:p>
        </p:txBody>
      </p:sp>
      <p:sp>
        <p:nvSpPr>
          <p:cNvPr id="3" name="内容占位符 2"/>
          <p:cNvSpPr>
            <a:spLocks noGrp="1"/>
          </p:cNvSpPr>
          <p:nvPr>
            <p:ph idx="1"/>
          </p:nvPr>
        </p:nvSpPr>
        <p:spPr/>
        <p:txBody>
          <a:bodyPr/>
          <a:lstStyle/>
          <a:p>
            <a:r>
              <a:rPr lang="zh-CN" altLang="zh-CN" smtClean="0"/>
              <a:t>案例：比较不同职业人群的消费者信心值</a:t>
            </a:r>
            <a:endParaRPr lang="en-US" altLang="zh-CN" smtClean="0"/>
          </a:p>
          <a:p>
            <a:r>
              <a:rPr lang="zh-CN" altLang="zh-CN" smtClean="0"/>
              <a:t>案例：分职业进一步比较不同人群的现状和预期指数</a:t>
            </a:r>
            <a:endParaRPr lang="en-US" altLang="zh-CN" smtClean="0"/>
          </a:p>
          <a:p>
            <a:r>
              <a:rPr lang="zh-CN" altLang="zh-CN" smtClean="0"/>
              <a:t>分段条图与百分条图案例：比较不同月份的</a:t>
            </a:r>
            <a:r>
              <a:rPr lang="en-US" altLang="zh-CN" smtClean="0"/>
              <a:t>A3a</a:t>
            </a:r>
            <a:r>
              <a:rPr lang="zh-CN" altLang="zh-CN" smtClean="0"/>
              <a:t>选项比例分布</a:t>
            </a:r>
            <a:endParaRPr lang="en-US" altLang="zh-CN" smtClean="0"/>
          </a:p>
          <a:p>
            <a:r>
              <a:rPr lang="zh-CN" altLang="en-US" smtClean="0"/>
              <a:t>特色功能</a:t>
            </a:r>
            <a:endParaRPr lang="en-US" altLang="zh-CN" smtClean="0"/>
          </a:p>
          <a:p>
            <a:pPr lvl="1"/>
            <a:r>
              <a:rPr lang="zh-CN" altLang="zh-CN" smtClean="0"/>
              <a:t>条图与其他统计图形的相互转换</a:t>
            </a:r>
          </a:p>
          <a:p>
            <a:pPr lvl="1"/>
            <a:r>
              <a:rPr lang="zh-CN" altLang="zh-CN" smtClean="0"/>
              <a:t>复式条图和分段条图的相互转换</a:t>
            </a:r>
          </a:p>
          <a:p>
            <a:pPr lvl="1"/>
            <a:r>
              <a:rPr lang="zh-CN" altLang="zh-CN" smtClean="0"/>
              <a:t>分段条图和百分条图的相互转换</a:t>
            </a:r>
          </a:p>
          <a:p>
            <a:r>
              <a:rPr lang="zh-CN" altLang="zh-CN" smtClean="0"/>
              <a:t>带误差线的条图与误差图</a:t>
            </a:r>
            <a:endParaRPr lang="zh-CN" altLang="en-US" dirty="0"/>
          </a:p>
        </p:txBody>
      </p:sp>
      <p:sp>
        <p:nvSpPr>
          <p:cNvPr id="9"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10"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1"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148</a:t>
            </a:fld>
            <a:endParaRPr lang="en-US" altLang="zh-CN"/>
          </a:p>
        </p:txBody>
      </p:sp>
    </p:spTree>
    <p:extLst>
      <p:ext uri="{BB962C8B-B14F-4D97-AF65-F5344CB8AC3E}">
        <p14:creationId xmlns:p14="http://schemas.microsoft.com/office/powerpoint/2010/main" val="21416371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线图、面积图、点图与垂线图</a:t>
            </a:r>
            <a:endParaRPr lang="zh-CN" altLang="en-US" dirty="0"/>
          </a:p>
        </p:txBody>
      </p:sp>
      <p:sp>
        <p:nvSpPr>
          <p:cNvPr id="3" name="内容占位符 2"/>
          <p:cNvSpPr>
            <a:spLocks noGrp="1"/>
          </p:cNvSpPr>
          <p:nvPr>
            <p:ph idx="1"/>
          </p:nvPr>
        </p:nvSpPr>
        <p:spPr/>
        <p:txBody>
          <a:bodyPr/>
          <a:lstStyle/>
          <a:p>
            <a:r>
              <a:rPr lang="zh-CN" altLang="zh-CN" dirty="0" smtClean="0"/>
              <a:t>案例：分城市比较信心指数随时间的变化趋势</a:t>
            </a:r>
            <a:endParaRPr lang="en-US" altLang="zh-CN" dirty="0" smtClean="0"/>
          </a:p>
          <a:p>
            <a:pPr lvl="1"/>
            <a:r>
              <a:rPr lang="zh-CN" altLang="en-US" dirty="0" smtClean="0"/>
              <a:t>基本波动趋势</a:t>
            </a:r>
            <a:r>
              <a:rPr lang="zh-CN" altLang="zh-CN" dirty="0" smtClean="0"/>
              <a:t>。</a:t>
            </a:r>
          </a:p>
          <a:p>
            <a:pPr lvl="1"/>
            <a:r>
              <a:rPr lang="zh-CN" altLang="zh-CN" dirty="0" smtClean="0"/>
              <a:t>北上广三地的信心指数变化规律。</a:t>
            </a:r>
          </a:p>
          <a:p>
            <a:pPr lvl="1"/>
            <a:r>
              <a:rPr lang="zh-CN" altLang="en-US" dirty="0" smtClean="0"/>
              <a:t>三地信心的</a:t>
            </a:r>
            <a:r>
              <a:rPr lang="zh-CN" altLang="zh-CN" dirty="0" smtClean="0"/>
              <a:t>平均水平。</a:t>
            </a:r>
          </a:p>
          <a:p>
            <a:pPr lvl="1"/>
            <a:r>
              <a:rPr lang="zh-CN" altLang="en-US" dirty="0" smtClean="0"/>
              <a:t>三地差异随时间的变化</a:t>
            </a:r>
            <a:r>
              <a:rPr lang="zh-CN" altLang="zh-CN" dirty="0" smtClean="0"/>
              <a:t>。</a:t>
            </a:r>
          </a:p>
          <a:p>
            <a:r>
              <a:rPr lang="zh-CN" altLang="en-US" dirty="0" smtClean="0"/>
              <a:t>特色功能</a:t>
            </a:r>
            <a:endParaRPr lang="en-US" altLang="zh-CN" dirty="0" smtClean="0"/>
          </a:p>
          <a:p>
            <a:pPr lvl="1"/>
            <a:r>
              <a:rPr lang="zh-CN" altLang="zh-CN" dirty="0" smtClean="0"/>
              <a:t>更改数据点的显示方式</a:t>
            </a:r>
          </a:p>
          <a:p>
            <a:pPr lvl="1"/>
            <a:r>
              <a:rPr lang="zh-CN" altLang="zh-CN" dirty="0" smtClean="0"/>
              <a:t>更改数据点间的连接方式</a:t>
            </a:r>
          </a:p>
          <a:p>
            <a:pPr lvl="1"/>
            <a:r>
              <a:rPr lang="zh-CN" altLang="zh-CN" dirty="0" smtClean="0"/>
              <a:t>突出显示某一段连线</a:t>
            </a:r>
            <a:endParaRPr lang="en-US" altLang="zh-CN" dirty="0" smtClean="0"/>
          </a:p>
          <a:p>
            <a:pPr lvl="1"/>
            <a:r>
              <a:rPr lang="zh-CN" altLang="zh-CN" dirty="0" smtClean="0"/>
              <a:t>半对数线图</a:t>
            </a:r>
          </a:p>
          <a:p>
            <a:endParaRPr lang="zh-CN" altLang="zh-CN" dirty="0" smtClean="0"/>
          </a:p>
          <a:p>
            <a:pPr lvl="1"/>
            <a:endParaRPr lang="zh-CN" altLang="en-US"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149</a:t>
            </a:fld>
            <a:endParaRPr lang="en-US" altLang="zh-CN"/>
          </a:p>
        </p:txBody>
      </p:sp>
    </p:spTree>
    <p:extLst>
      <p:ext uri="{BB962C8B-B14F-4D97-AF65-F5344CB8AC3E}">
        <p14:creationId xmlns:p14="http://schemas.microsoft.com/office/powerpoint/2010/main" val="37364704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8" name="Rectangle 4"/>
          <p:cNvSpPr>
            <a:spLocks noChangeArrowheads="1"/>
          </p:cNvSpPr>
          <p:nvPr/>
        </p:nvSpPr>
        <p:spPr bwMode="auto">
          <a:xfrm>
            <a:off x="539750" y="260350"/>
            <a:ext cx="2952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solidFill>
                  <a:schemeClr val="tx2"/>
                </a:solidFill>
              </a:rPr>
              <a:t>二、均数的意义</a:t>
            </a:r>
          </a:p>
        </p:txBody>
      </p:sp>
      <p:sp>
        <p:nvSpPr>
          <p:cNvPr id="338949" name="Text Box 5"/>
          <p:cNvSpPr txBox="1">
            <a:spLocks noChangeArrowheads="1"/>
          </p:cNvSpPr>
          <p:nvPr/>
        </p:nvSpPr>
        <p:spPr bwMode="auto">
          <a:xfrm>
            <a:off x="611188" y="981075"/>
            <a:ext cx="7848600" cy="207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ea typeface="楷体_GB2312" pitchFamily="49" charset="-122"/>
              </a:rPr>
              <a:t>任何一个平均数值首先是同类现象的平均数。任何一个平均数总是一个平衡点。</a:t>
            </a:r>
          </a:p>
          <a:p>
            <a:pPr>
              <a:spcBef>
                <a:spcPct val="50000"/>
              </a:spcBef>
            </a:pPr>
            <a:r>
              <a:rPr lang="zh-CN" altLang="en-US" sz="2000">
                <a:ea typeface="楷体_GB2312" pitchFamily="49" charset="-122"/>
              </a:rPr>
              <a:t>但平均数在高度概括观测数据从而使问题简化的同时，却丢失了某些有用的信息，一方面它把各个观测数据之间的差异性掩盖了起来，另一方面由于平均数对于个别极端值反应比较灵敏，因而平均数在某些情况下可能具有一定的欺骗性。</a:t>
            </a:r>
          </a:p>
        </p:txBody>
      </p:sp>
      <p:sp>
        <p:nvSpPr>
          <p:cNvPr id="338950" name="Text Box 6"/>
          <p:cNvSpPr txBox="1">
            <a:spLocks noChangeArrowheads="1"/>
          </p:cNvSpPr>
          <p:nvPr/>
        </p:nvSpPr>
        <p:spPr bwMode="auto">
          <a:xfrm>
            <a:off x="684213" y="3429000"/>
            <a:ext cx="49672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b="1">
                <a:solidFill>
                  <a:srgbClr val="0000FF"/>
                </a:solidFill>
              </a:rPr>
              <a:t>三、均数的适用范围</a:t>
            </a:r>
          </a:p>
        </p:txBody>
      </p:sp>
      <p:sp>
        <p:nvSpPr>
          <p:cNvPr id="338951" name="Text Box 7"/>
          <p:cNvSpPr txBox="1">
            <a:spLocks noChangeArrowheads="1"/>
          </p:cNvSpPr>
          <p:nvPr/>
        </p:nvSpPr>
        <p:spPr bwMode="auto">
          <a:xfrm>
            <a:off x="827088" y="4292600"/>
            <a:ext cx="75612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ea typeface="楷体_GB2312" pitchFamily="49" charset="-122"/>
              </a:rPr>
              <a:t>严格的讲平均数指示用于定距变量。但有时对于定序变量，求平均等级也可以使用平均数。</a:t>
            </a:r>
          </a:p>
        </p:txBody>
      </p:sp>
    </p:spTree>
    <p:extLst>
      <p:ext uri="{BB962C8B-B14F-4D97-AF65-F5344CB8AC3E}">
        <p14:creationId xmlns:p14="http://schemas.microsoft.com/office/powerpoint/2010/main" val="1464137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散点图</a:t>
            </a:r>
            <a:endParaRPr lang="zh-CN" altLang="en-US" dirty="0"/>
          </a:p>
        </p:txBody>
      </p:sp>
      <p:sp>
        <p:nvSpPr>
          <p:cNvPr id="3" name="内容占位符 2"/>
          <p:cNvSpPr>
            <a:spLocks noGrp="1"/>
          </p:cNvSpPr>
          <p:nvPr>
            <p:ph idx="1"/>
          </p:nvPr>
        </p:nvSpPr>
        <p:spPr/>
        <p:txBody>
          <a:bodyPr/>
          <a:lstStyle/>
          <a:p>
            <a:r>
              <a:rPr lang="zh-CN" altLang="zh-CN" dirty="0" smtClean="0"/>
              <a:t>案例：年龄</a:t>
            </a:r>
            <a:r>
              <a:rPr lang="en-US" altLang="zh-CN" dirty="0" smtClean="0"/>
              <a:t>S3</a:t>
            </a:r>
            <a:r>
              <a:rPr lang="zh-CN" altLang="zh-CN" dirty="0" smtClean="0"/>
              <a:t>与消费者信心指数间的关系</a:t>
            </a:r>
            <a:endParaRPr lang="en-US" altLang="zh-CN" dirty="0" smtClean="0"/>
          </a:p>
          <a:p>
            <a:r>
              <a:rPr lang="zh-CN" altLang="zh-CN" dirty="0" smtClean="0"/>
              <a:t>案例：分性别考察年龄对信心指数值的影响</a:t>
            </a:r>
            <a:endParaRPr lang="en-US" altLang="zh-CN" dirty="0" smtClean="0"/>
          </a:p>
          <a:p>
            <a:r>
              <a:rPr lang="zh-CN" altLang="en-US" dirty="0" smtClean="0"/>
              <a:t>特色功能</a:t>
            </a:r>
            <a:endParaRPr lang="en-US" altLang="zh-CN" dirty="0" smtClean="0"/>
          </a:p>
          <a:p>
            <a:pPr lvl="1"/>
            <a:r>
              <a:rPr lang="zh-CN" altLang="zh-CN" dirty="0" smtClean="0"/>
              <a:t>用套索模式选择离群散点</a:t>
            </a:r>
          </a:p>
          <a:p>
            <a:pPr lvl="1"/>
            <a:r>
              <a:rPr lang="zh-CN" altLang="zh-CN" dirty="0" smtClean="0"/>
              <a:t>改变过密散点图的显示方式</a:t>
            </a:r>
          </a:p>
          <a:p>
            <a:pPr lvl="1"/>
            <a:r>
              <a:rPr lang="zh-CN" altLang="zh-CN" smtClean="0"/>
              <a:t>添加回归趋势线和可信区间</a:t>
            </a:r>
          </a:p>
          <a:p>
            <a:pPr lvl="1"/>
            <a:r>
              <a:rPr lang="zh-CN" altLang="zh-CN" dirty="0" smtClean="0"/>
              <a:t>三维散点图的旋转观察</a:t>
            </a:r>
          </a:p>
          <a:p>
            <a:endParaRPr lang="zh-CN" altLang="en-US"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150</a:t>
            </a:fld>
            <a:endParaRPr lang="en-US" altLang="zh-CN"/>
          </a:p>
        </p:txBody>
      </p:sp>
    </p:spTree>
    <p:extLst>
      <p:ext uri="{BB962C8B-B14F-4D97-AF65-F5344CB8AC3E}">
        <p14:creationId xmlns:p14="http://schemas.microsoft.com/office/powerpoint/2010/main" val="14542372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其他统计图形</a:t>
            </a:r>
          </a:p>
        </p:txBody>
      </p:sp>
      <p:sp>
        <p:nvSpPr>
          <p:cNvPr id="3" name="内容占位符 2"/>
          <p:cNvSpPr>
            <a:spLocks noGrp="1"/>
          </p:cNvSpPr>
          <p:nvPr>
            <p:ph idx="1"/>
          </p:nvPr>
        </p:nvSpPr>
        <p:spPr/>
        <p:txBody>
          <a:bodyPr/>
          <a:lstStyle/>
          <a:p>
            <a:r>
              <a:rPr lang="en-US" altLang="zh-CN" dirty="0" smtClean="0"/>
              <a:t>PP</a:t>
            </a:r>
            <a:r>
              <a:rPr lang="zh-CN" altLang="en-US" dirty="0" smtClean="0"/>
              <a:t>图和</a:t>
            </a:r>
            <a:r>
              <a:rPr lang="en-US" altLang="zh-CN" dirty="0" smtClean="0"/>
              <a:t>QQ</a:t>
            </a:r>
            <a:r>
              <a:rPr lang="zh-CN" altLang="en-US" dirty="0" smtClean="0"/>
              <a:t>图</a:t>
            </a:r>
            <a:endParaRPr lang="en-US" altLang="zh-CN" dirty="0" smtClean="0"/>
          </a:p>
          <a:p>
            <a:r>
              <a:rPr lang="zh-CN" altLang="zh-CN" dirty="0"/>
              <a:t>控制图与</a:t>
            </a:r>
            <a:r>
              <a:rPr lang="en-US" altLang="zh-CN" dirty="0"/>
              <a:t>Pareto</a:t>
            </a:r>
            <a:r>
              <a:rPr lang="zh-CN" altLang="zh-CN" dirty="0" smtClean="0"/>
              <a:t>图</a:t>
            </a:r>
            <a:endParaRPr lang="en-US" altLang="zh-CN" dirty="0" smtClean="0"/>
          </a:p>
          <a:p>
            <a:r>
              <a:rPr lang="zh-CN" altLang="zh-CN" dirty="0"/>
              <a:t>高低</a:t>
            </a:r>
            <a:r>
              <a:rPr lang="zh-CN" altLang="zh-CN" dirty="0" smtClean="0"/>
              <a:t>图</a:t>
            </a:r>
            <a:endParaRPr lang="en-US" altLang="zh-CN" dirty="0" smtClean="0"/>
          </a:p>
          <a:p>
            <a:r>
              <a:rPr lang="en-US" altLang="zh-CN" dirty="0"/>
              <a:t>ROC</a:t>
            </a:r>
            <a:r>
              <a:rPr lang="zh-CN" altLang="zh-CN" dirty="0"/>
              <a:t>曲线</a:t>
            </a:r>
            <a:endParaRPr lang="zh-CN" altLang="en-US"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151</a:t>
            </a:fld>
            <a:endParaRPr lang="en-US" altLang="zh-CN"/>
          </a:p>
        </p:txBody>
      </p:sp>
    </p:spTree>
    <p:extLst>
      <p:ext uri="{BB962C8B-B14F-4D97-AF65-F5344CB8AC3E}">
        <p14:creationId xmlns:p14="http://schemas.microsoft.com/office/powerpoint/2010/main" val="22290594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sz="quarter"/>
          </p:nvPr>
        </p:nvSpPr>
        <p:spPr/>
        <p:txBody>
          <a:bodyPr/>
          <a:lstStyle/>
          <a:p>
            <a:r>
              <a:rPr lang="zh-CN" altLang="en-US" dirty="0" smtClean="0"/>
              <a:t>第八讲  实战案例</a:t>
            </a:r>
            <a:endParaRPr lang="zh-CN" altLang="en-US" dirty="0"/>
          </a:p>
        </p:txBody>
      </p:sp>
      <p:sp>
        <p:nvSpPr>
          <p:cNvPr id="8" name="副标题 7"/>
          <p:cNvSpPr>
            <a:spLocks noGrp="1"/>
          </p:cNvSpPr>
          <p:nvPr>
            <p:ph type="subTitle" sz="quarter" idx="1"/>
          </p:nvPr>
        </p:nvSpPr>
        <p:spPr/>
        <p:txBody>
          <a:bodyPr/>
          <a:lstStyle/>
          <a:p>
            <a:r>
              <a:rPr lang="en-US" altLang="zh-CN" dirty="0" smtClean="0"/>
              <a:t>@</a:t>
            </a:r>
            <a:r>
              <a:rPr lang="zh-CN" altLang="en-US" dirty="0" smtClean="0"/>
              <a:t>文彤老师</a:t>
            </a:r>
            <a:endParaRPr lang="zh-CN" altLang="en-US" dirty="0"/>
          </a:p>
        </p:txBody>
      </p:sp>
    </p:spTree>
    <p:extLst>
      <p:ext uri="{BB962C8B-B14F-4D97-AF65-F5344CB8AC3E}">
        <p14:creationId xmlns:p14="http://schemas.microsoft.com/office/powerpoint/2010/main" val="27527546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探索消费者信心指数</a:t>
            </a:r>
            <a:r>
              <a:rPr lang="zh-CN" altLang="zh-CN" dirty="0" smtClean="0"/>
              <a:t>随</a:t>
            </a:r>
            <a:r>
              <a:rPr lang="en-US" altLang="zh-CN" dirty="0" smtClean="0"/>
              <a:t/>
            </a:r>
            <a:br>
              <a:rPr lang="en-US" altLang="zh-CN" dirty="0" smtClean="0"/>
            </a:br>
            <a:r>
              <a:rPr lang="zh-CN" altLang="zh-CN" dirty="0" smtClean="0"/>
              <a:t>背景</a:t>
            </a:r>
            <a:r>
              <a:rPr lang="zh-CN" altLang="zh-CN" dirty="0"/>
              <a:t>资料的变化规律</a:t>
            </a: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21441151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对月份、城市的影响进行分析</a:t>
            </a:r>
            <a:endParaRPr lang="zh-CN" altLang="en-US" dirty="0"/>
          </a:p>
        </p:txBody>
      </p:sp>
      <p:sp>
        <p:nvSpPr>
          <p:cNvPr id="3" name="内容占位符 2"/>
          <p:cNvSpPr>
            <a:spLocks noGrp="1"/>
          </p:cNvSpPr>
          <p:nvPr>
            <p:ph idx="1"/>
          </p:nvPr>
        </p:nvSpPr>
        <p:spPr/>
        <p:txBody>
          <a:bodyPr/>
          <a:lstStyle/>
          <a:p>
            <a:r>
              <a:rPr lang="zh-CN" altLang="zh-CN" smtClean="0"/>
              <a:t>使用均值过程</a:t>
            </a:r>
            <a:endParaRPr lang="en-US" altLang="zh-CN" smtClean="0"/>
          </a:p>
          <a:p>
            <a:r>
              <a:rPr lang="zh-CN" altLang="zh-CN" smtClean="0"/>
              <a:t>用探索过程加以深入刻画</a:t>
            </a:r>
            <a:endParaRPr lang="en-US" altLang="zh-CN" smtClean="0"/>
          </a:p>
          <a:p>
            <a:pPr lvl="1"/>
            <a:r>
              <a:rPr lang="zh-CN" altLang="zh-CN" smtClean="0"/>
              <a:t>总指数、现状指数和预期指数在</a:t>
            </a:r>
            <a:r>
              <a:rPr lang="en-US" altLang="zh-CN" smtClean="0"/>
              <a:t>2007</a:t>
            </a:r>
            <a:r>
              <a:rPr lang="zh-CN" altLang="zh-CN" smtClean="0"/>
              <a:t>年</a:t>
            </a:r>
            <a:r>
              <a:rPr lang="en-US" altLang="zh-CN" smtClean="0"/>
              <a:t>4</a:t>
            </a:r>
            <a:r>
              <a:rPr lang="zh-CN" altLang="zh-CN" smtClean="0"/>
              <a:t>月～</a:t>
            </a:r>
            <a:r>
              <a:rPr lang="en-US" altLang="zh-CN" smtClean="0"/>
              <a:t>2008</a:t>
            </a:r>
            <a:r>
              <a:rPr lang="zh-CN" altLang="zh-CN" smtClean="0"/>
              <a:t>年</a:t>
            </a:r>
            <a:r>
              <a:rPr lang="en-US" altLang="zh-CN" smtClean="0"/>
              <a:t>12</a:t>
            </a:r>
            <a:r>
              <a:rPr lang="zh-CN" altLang="zh-CN" smtClean="0"/>
              <a:t>月之间均呈现下降趋势，然后在</a:t>
            </a:r>
            <a:r>
              <a:rPr lang="en-US" altLang="zh-CN" smtClean="0"/>
              <a:t>2009</a:t>
            </a:r>
            <a:r>
              <a:rPr lang="zh-CN" altLang="zh-CN" smtClean="0"/>
              <a:t>年</a:t>
            </a:r>
            <a:r>
              <a:rPr lang="en-US" altLang="zh-CN" smtClean="0"/>
              <a:t>12</a:t>
            </a:r>
            <a:r>
              <a:rPr lang="zh-CN" altLang="zh-CN" smtClean="0"/>
              <a:t>月出现反弹。</a:t>
            </a:r>
            <a:endParaRPr lang="en-US" altLang="zh-CN" smtClean="0"/>
          </a:p>
          <a:p>
            <a:pPr lvl="2"/>
            <a:r>
              <a:rPr lang="zh-CN" altLang="zh-CN" smtClean="0"/>
              <a:t>仔细观察可以发现，现状指数下跌要明显早于预期指数。</a:t>
            </a:r>
          </a:p>
          <a:p>
            <a:pPr lvl="1"/>
            <a:r>
              <a:rPr lang="zh-CN" altLang="zh-CN" smtClean="0"/>
              <a:t>总体而言北京的总指数要高于上海、广州，从分指标可以看出，主要是预期指数明显高于后两者，其现状指数则优势不明显。</a:t>
            </a:r>
          </a:p>
          <a:p>
            <a:endParaRPr lang="zh-CN" altLang="en-US" dirty="0"/>
          </a:p>
        </p:txBody>
      </p:sp>
      <p:sp>
        <p:nvSpPr>
          <p:cNvPr id="4" name="Rectangle 12"/>
          <p:cNvSpPr>
            <a:spLocks noGrp="1" noChangeArrowheads="1"/>
          </p:cNvSpPr>
          <p:nvPr>
            <p:ph type="dt" sz="half" idx="4294967295"/>
          </p:nvPr>
        </p:nvSpPr>
        <p:spPr>
          <a:xfrm>
            <a:off x="3733800" y="6583363"/>
            <a:ext cx="1905000" cy="227012"/>
          </a:xfrm>
          <a:prstGeom prst="rect">
            <a:avLst/>
          </a:prstGeom>
        </p:spPr>
        <p:txBody>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5" name="Rectangle 13"/>
          <p:cNvSpPr>
            <a:spLocks noGrp="1" noChangeArrowheads="1"/>
          </p:cNvSpPr>
          <p:nvPr>
            <p:ph type="ftr" sz="quarter" idx="4294967295"/>
          </p:nvPr>
        </p:nvSpPr>
        <p:spPr>
          <a:xfrm>
            <a:off x="26988" y="6570663"/>
            <a:ext cx="2895600" cy="239712"/>
          </a:xfrm>
          <a:prstGeom prst="rect">
            <a:avLst/>
          </a:prstGeom>
        </p:spPr>
        <p:txBody>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6" name="Rectangle 15"/>
          <p:cNvSpPr>
            <a:spLocks noGrp="1" noChangeArrowheads="1"/>
          </p:cNvSpPr>
          <p:nvPr>
            <p:ph type="sldNum" sz="quarter" idx="4294967295"/>
          </p:nvPr>
        </p:nvSpPr>
        <p:spPr>
          <a:xfrm>
            <a:off x="7208838" y="6561138"/>
            <a:ext cx="1905000" cy="249237"/>
          </a:xfrm>
          <a:prstGeom prst="rect">
            <a:avLst/>
          </a:prstGeom>
        </p:spPr>
        <p:txBody>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154</a:t>
            </a:fld>
            <a:endParaRPr lang="en-US" altLang="zh-CN"/>
          </a:p>
        </p:txBody>
      </p:sp>
    </p:spTree>
    <p:extLst>
      <p:ext uri="{BB962C8B-B14F-4D97-AF65-F5344CB8AC3E}">
        <p14:creationId xmlns:p14="http://schemas.microsoft.com/office/powerpoint/2010/main" val="27200123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对性别和职业的影响进行</a:t>
            </a:r>
            <a:r>
              <a:rPr lang="zh-CN" altLang="zh-CN" b="1" dirty="0" smtClean="0"/>
              <a:t>分析</a:t>
            </a:r>
            <a:endParaRPr lang="zh-CN" altLang="en-US" dirty="0"/>
          </a:p>
        </p:txBody>
      </p:sp>
      <p:sp>
        <p:nvSpPr>
          <p:cNvPr id="3" name="内容占位符 2"/>
          <p:cNvSpPr>
            <a:spLocks noGrp="1"/>
          </p:cNvSpPr>
          <p:nvPr>
            <p:ph idx="1"/>
          </p:nvPr>
        </p:nvSpPr>
        <p:spPr/>
        <p:txBody>
          <a:bodyPr>
            <a:normAutofit/>
          </a:bodyPr>
          <a:lstStyle/>
          <a:p>
            <a:r>
              <a:rPr lang="zh-CN" altLang="zh-CN" dirty="0" smtClean="0"/>
              <a:t>多重</a:t>
            </a:r>
            <a:r>
              <a:rPr lang="zh-CN" altLang="zh-CN" dirty="0"/>
              <a:t>线</a:t>
            </a:r>
            <a:r>
              <a:rPr lang="zh-CN" altLang="zh-CN" dirty="0" smtClean="0"/>
              <a:t>图</a:t>
            </a:r>
            <a:endParaRPr lang="en-US" altLang="zh-CN" dirty="0" smtClean="0"/>
          </a:p>
          <a:p>
            <a:pPr lvl="1"/>
            <a:r>
              <a:rPr lang="zh-CN" altLang="zh-CN" dirty="0"/>
              <a:t>男性受访者，其信心指数在专科学历时最高，学历更高或者更低时信心均下降；</a:t>
            </a:r>
          </a:p>
          <a:p>
            <a:pPr lvl="1"/>
            <a:r>
              <a:rPr lang="zh-CN" altLang="zh-CN" dirty="0"/>
              <a:t>女性受访者，其总信心指数大致呈随着学历上升而上升的趋势</a:t>
            </a:r>
            <a:r>
              <a:rPr lang="zh-CN" altLang="zh-CN" dirty="0" smtClean="0"/>
              <a:t>，</a:t>
            </a:r>
            <a:endParaRPr lang="en-US" altLang="zh-CN" dirty="0" smtClean="0"/>
          </a:p>
          <a:p>
            <a:pPr lvl="2"/>
            <a:r>
              <a:rPr lang="zh-CN" altLang="zh-CN" dirty="0" smtClean="0"/>
              <a:t>如果</a:t>
            </a:r>
            <a:r>
              <a:rPr lang="zh-CN" altLang="zh-CN" dirty="0"/>
              <a:t>考察分指数，就会发现大专</a:t>
            </a:r>
            <a:r>
              <a:rPr lang="en-US" altLang="zh-CN" dirty="0"/>
              <a:t>-</a:t>
            </a:r>
            <a:r>
              <a:rPr lang="zh-CN" altLang="zh-CN" dirty="0"/>
              <a:t>本科是一个明显的分水岭，本科及以上学历的受访者其现状、预期信心均明显高于大专及以下受访者。</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155</a:t>
            </a:fld>
            <a:endParaRPr lang="en-US" altLang="zh-CN"/>
          </a:p>
        </p:txBody>
      </p:sp>
    </p:spTree>
    <p:extLst>
      <p:ext uri="{BB962C8B-B14F-4D97-AF65-F5344CB8AC3E}">
        <p14:creationId xmlns:p14="http://schemas.microsoft.com/office/powerpoint/2010/main" val="22308877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对婚姻状况的影响进行</a:t>
            </a:r>
            <a:r>
              <a:rPr lang="zh-CN" altLang="zh-CN" b="1" dirty="0" smtClean="0"/>
              <a:t>分析</a:t>
            </a:r>
            <a:endParaRPr lang="zh-CN" altLang="en-US" dirty="0"/>
          </a:p>
        </p:txBody>
      </p:sp>
      <p:sp>
        <p:nvSpPr>
          <p:cNvPr id="3" name="内容占位符 2"/>
          <p:cNvSpPr>
            <a:spLocks noGrp="1"/>
          </p:cNvSpPr>
          <p:nvPr>
            <p:ph idx="1"/>
          </p:nvPr>
        </p:nvSpPr>
        <p:spPr/>
        <p:txBody>
          <a:bodyPr/>
          <a:lstStyle/>
          <a:p>
            <a:r>
              <a:rPr lang="zh-CN" altLang="zh-CN" dirty="0"/>
              <a:t>无论男女，已婚人群的总信心、现状信心和预期信心值都低于未婚人群，但总体而言男性受访者在已婚、未婚人群上的信心值差异要更大一些</a:t>
            </a:r>
            <a:r>
              <a:rPr lang="zh-CN" altLang="zh-CN" dirty="0" smtClean="0"/>
              <a:t>。</a:t>
            </a:r>
            <a:endParaRPr lang="en-US" altLang="zh-CN" dirty="0" smtClean="0"/>
          </a:p>
          <a:p>
            <a:r>
              <a:rPr lang="zh-CN" altLang="zh-CN" dirty="0" smtClean="0"/>
              <a:t>这种</a:t>
            </a:r>
            <a:r>
              <a:rPr lang="zh-CN" altLang="zh-CN" dirty="0"/>
              <a:t>差异究竟反映的是婚姻状况的影响，还是反映的年龄甚或学历等因素的影响目前还难以下结论</a:t>
            </a:r>
            <a:r>
              <a:rPr lang="zh-CN"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156</a:t>
            </a:fld>
            <a:endParaRPr lang="en-US" altLang="zh-CN"/>
          </a:p>
        </p:txBody>
      </p:sp>
    </p:spTree>
    <p:extLst>
      <p:ext uri="{BB962C8B-B14F-4D97-AF65-F5344CB8AC3E}">
        <p14:creationId xmlns:p14="http://schemas.microsoft.com/office/powerpoint/2010/main" val="14636720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对年龄的影响进行</a:t>
            </a:r>
            <a:r>
              <a:rPr lang="zh-CN" altLang="zh-CN" b="1" dirty="0" smtClean="0"/>
              <a:t>分析</a:t>
            </a:r>
            <a:endParaRPr lang="zh-CN" altLang="en-US" dirty="0"/>
          </a:p>
        </p:txBody>
      </p:sp>
      <p:sp>
        <p:nvSpPr>
          <p:cNvPr id="3" name="内容占位符 2"/>
          <p:cNvSpPr>
            <a:spLocks noGrp="1"/>
          </p:cNvSpPr>
          <p:nvPr>
            <p:ph idx="1"/>
          </p:nvPr>
        </p:nvSpPr>
        <p:spPr/>
        <p:txBody>
          <a:bodyPr/>
          <a:lstStyle/>
          <a:p>
            <a:r>
              <a:rPr lang="zh-CN" altLang="zh-CN" dirty="0" smtClean="0"/>
              <a:t>散点图</a:t>
            </a:r>
            <a:r>
              <a:rPr lang="zh-CN" altLang="en-US" dirty="0" smtClean="0"/>
              <a:t>，</a:t>
            </a:r>
            <a:r>
              <a:rPr lang="zh-CN" altLang="zh-CN" dirty="0" smtClean="0"/>
              <a:t>重点放</a:t>
            </a:r>
            <a:r>
              <a:rPr lang="zh-CN" altLang="zh-CN" dirty="0"/>
              <a:t>在</a:t>
            </a:r>
            <a:r>
              <a:rPr lang="zh-CN" altLang="zh-CN" dirty="0" smtClean="0"/>
              <a:t>给出</a:t>
            </a:r>
            <a:r>
              <a:rPr lang="zh-CN" altLang="zh-CN" dirty="0"/>
              <a:t>回归趋势线上</a:t>
            </a:r>
            <a:endParaRPr lang="zh-CN"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772816"/>
            <a:ext cx="5691209" cy="454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6"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7"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157</a:t>
            </a:fld>
            <a:endParaRPr lang="en-US" altLang="zh-CN"/>
          </a:p>
        </p:txBody>
      </p:sp>
    </p:spTree>
    <p:extLst>
      <p:ext uri="{BB962C8B-B14F-4D97-AF65-F5344CB8AC3E}">
        <p14:creationId xmlns:p14="http://schemas.microsoft.com/office/powerpoint/2010/main" val="22017635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对家庭收入的影响进行</a:t>
            </a:r>
            <a:r>
              <a:rPr lang="zh-CN" altLang="zh-CN" b="1" dirty="0" smtClean="0"/>
              <a:t>分析</a:t>
            </a:r>
            <a:endParaRPr lang="zh-CN" altLang="en-US" dirty="0"/>
          </a:p>
        </p:txBody>
      </p:sp>
      <p:sp>
        <p:nvSpPr>
          <p:cNvPr id="3" name="内容占位符 2"/>
          <p:cNvSpPr>
            <a:spLocks noGrp="1"/>
          </p:cNvSpPr>
          <p:nvPr>
            <p:ph idx="1"/>
          </p:nvPr>
        </p:nvSpPr>
        <p:spPr/>
        <p:txBody>
          <a:bodyPr/>
          <a:lstStyle/>
          <a:p>
            <a:r>
              <a:rPr lang="zh-CN" altLang="zh-CN" dirty="0" smtClean="0"/>
              <a:t>考虑</a:t>
            </a:r>
            <a:r>
              <a:rPr lang="zh-CN" altLang="zh-CN" dirty="0"/>
              <a:t>绘制条图进行考察</a:t>
            </a:r>
            <a:endParaRPr lang="zh-CN" alt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2125506"/>
            <a:ext cx="5777061" cy="461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6"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7"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158</a:t>
            </a:fld>
            <a:endParaRPr lang="en-US" altLang="zh-CN"/>
          </a:p>
        </p:txBody>
      </p:sp>
    </p:spTree>
    <p:extLst>
      <p:ext uri="{BB962C8B-B14F-4D97-AF65-F5344CB8AC3E}">
        <p14:creationId xmlns:p14="http://schemas.microsoft.com/office/powerpoint/2010/main" val="16886216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基本结果</a:t>
            </a:r>
            <a:endParaRPr lang="zh-CN" altLang="en-US" dirty="0"/>
          </a:p>
        </p:txBody>
      </p:sp>
      <p:sp>
        <p:nvSpPr>
          <p:cNvPr id="3" name="内容占位符 2"/>
          <p:cNvSpPr>
            <a:spLocks noGrp="1"/>
          </p:cNvSpPr>
          <p:nvPr>
            <p:ph idx="1"/>
          </p:nvPr>
        </p:nvSpPr>
        <p:spPr/>
        <p:txBody>
          <a:bodyPr/>
          <a:lstStyle/>
          <a:p>
            <a:pPr lvl="0"/>
            <a:r>
              <a:rPr lang="zh-CN" altLang="zh-CN" dirty="0" smtClean="0"/>
              <a:t>时间的确对指数有影响，总指数和两个分项指数在</a:t>
            </a:r>
            <a:r>
              <a:rPr lang="en-US" altLang="zh-CN" dirty="0" smtClean="0"/>
              <a:t>2007</a:t>
            </a:r>
            <a:r>
              <a:rPr lang="zh-CN" altLang="zh-CN" dirty="0" smtClean="0"/>
              <a:t>年</a:t>
            </a:r>
            <a:r>
              <a:rPr lang="en-US" altLang="zh-CN" dirty="0" smtClean="0"/>
              <a:t>4</a:t>
            </a:r>
            <a:r>
              <a:rPr lang="zh-CN" altLang="zh-CN" dirty="0" smtClean="0"/>
              <a:t>月～</a:t>
            </a:r>
            <a:r>
              <a:rPr lang="en-US" altLang="zh-CN" dirty="0" smtClean="0"/>
              <a:t>2008</a:t>
            </a:r>
            <a:r>
              <a:rPr lang="zh-CN" altLang="zh-CN" dirty="0" smtClean="0"/>
              <a:t>年</a:t>
            </a:r>
            <a:r>
              <a:rPr lang="en-US" altLang="zh-CN" dirty="0" smtClean="0"/>
              <a:t>12</a:t>
            </a:r>
            <a:r>
              <a:rPr lang="zh-CN" altLang="zh-CN" dirty="0" smtClean="0"/>
              <a:t>月之间均呈现下降趋势，然后在</a:t>
            </a:r>
            <a:r>
              <a:rPr lang="en-US" altLang="zh-CN" dirty="0" smtClean="0"/>
              <a:t>2009</a:t>
            </a:r>
            <a:r>
              <a:rPr lang="zh-CN" altLang="zh-CN" dirty="0" smtClean="0"/>
              <a:t>年</a:t>
            </a:r>
            <a:r>
              <a:rPr lang="en-US" altLang="zh-CN" dirty="0" smtClean="0"/>
              <a:t>12</a:t>
            </a:r>
            <a:r>
              <a:rPr lang="zh-CN" altLang="zh-CN" dirty="0" smtClean="0"/>
              <a:t>月出现反弹。但是现状指数的下跌似乎要早于预期指数。</a:t>
            </a:r>
          </a:p>
          <a:p>
            <a:pPr lvl="0"/>
            <a:r>
              <a:rPr lang="zh-CN" altLang="zh-CN" dirty="0" smtClean="0"/>
              <a:t>总体而言北京的总指数要高于上海、广州，从分指标可以看出，主要是预期指数明显高于后两者，其现状指数则优势不明显。</a:t>
            </a:r>
          </a:p>
          <a:p>
            <a:pPr lvl="0"/>
            <a:r>
              <a:rPr lang="zh-CN" altLang="zh-CN" dirty="0" smtClean="0"/>
              <a:t>男性和女性的信心指数相差不大。</a:t>
            </a:r>
            <a:endParaRPr lang="zh-CN" altLang="en-US" dirty="0"/>
          </a:p>
        </p:txBody>
      </p:sp>
      <p:sp>
        <p:nvSpPr>
          <p:cNvPr id="4" name="Rectangle 12"/>
          <p:cNvSpPr>
            <a:spLocks noGrp="1" noChangeArrowheads="1"/>
          </p:cNvSpPr>
          <p:nvPr>
            <p:ph type="dt" sz="half" idx="4294967295"/>
          </p:nvPr>
        </p:nvSpPr>
        <p:spPr>
          <a:xfrm>
            <a:off x="3733800" y="6583363"/>
            <a:ext cx="1905000" cy="227012"/>
          </a:xfrm>
          <a:prstGeom prst="rect">
            <a:avLst/>
          </a:prstGeom>
        </p:spPr>
        <p:txBody>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2012年6月14日</a:t>
            </a:fld>
            <a:endParaRPr lang="en-US" altLang="zh-CN" dirty="0"/>
          </a:p>
        </p:txBody>
      </p:sp>
      <p:sp>
        <p:nvSpPr>
          <p:cNvPr id="5" name="Rectangle 13"/>
          <p:cNvSpPr>
            <a:spLocks noGrp="1" noChangeArrowheads="1"/>
          </p:cNvSpPr>
          <p:nvPr>
            <p:ph type="ftr" sz="quarter" idx="4294967295"/>
          </p:nvPr>
        </p:nvSpPr>
        <p:spPr>
          <a:xfrm>
            <a:off x="26988" y="6570663"/>
            <a:ext cx="2895600" cy="239712"/>
          </a:xfrm>
          <a:prstGeom prst="rect">
            <a:avLst/>
          </a:prstGeom>
        </p:spPr>
        <p:txBody>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6" name="Rectangle 15"/>
          <p:cNvSpPr>
            <a:spLocks noGrp="1" noChangeArrowheads="1"/>
          </p:cNvSpPr>
          <p:nvPr>
            <p:ph type="sldNum" sz="quarter" idx="4294967295"/>
          </p:nvPr>
        </p:nvSpPr>
        <p:spPr>
          <a:xfrm>
            <a:off x="7208838" y="6561138"/>
            <a:ext cx="1905000" cy="249237"/>
          </a:xfrm>
          <a:prstGeom prst="rect">
            <a:avLst/>
          </a:prstGeom>
        </p:spPr>
        <p:txBody>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159</a:t>
            </a:fld>
            <a:endParaRPr lang="en-US" altLang="zh-CN"/>
          </a:p>
        </p:txBody>
      </p:sp>
    </p:spTree>
    <p:extLst>
      <p:ext uri="{BB962C8B-B14F-4D97-AF65-F5344CB8AC3E}">
        <p14:creationId xmlns:p14="http://schemas.microsoft.com/office/powerpoint/2010/main" val="21173641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rrowheads="1"/>
          </p:cNvSpPr>
          <p:nvPr>
            <p:ph type="title"/>
          </p:nvPr>
        </p:nvSpPr>
        <p:spPr>
          <a:xfrm>
            <a:off x="301625" y="228600"/>
            <a:ext cx="8540750" cy="536575"/>
          </a:xfrm>
        </p:spPr>
        <p:txBody>
          <a:bodyPr/>
          <a:lstStyle/>
          <a:p>
            <a:r>
              <a:rPr lang="en-US" altLang="zh-CN" sz="4000"/>
              <a:t>4.2.2 </a:t>
            </a:r>
            <a:r>
              <a:rPr lang="zh-CN" altLang="en-US" sz="4000"/>
              <a:t>中位数</a:t>
            </a:r>
          </a:p>
        </p:txBody>
      </p:sp>
      <p:sp>
        <p:nvSpPr>
          <p:cNvPr id="82947" name="Rectangle 3"/>
          <p:cNvSpPr>
            <a:spLocks noGrp="1" noRot="1" noChangeArrowheads="1"/>
          </p:cNvSpPr>
          <p:nvPr>
            <p:ph type="body" idx="1"/>
          </p:nvPr>
        </p:nvSpPr>
        <p:spPr>
          <a:xfrm>
            <a:off x="395288" y="1125538"/>
            <a:ext cx="8540750" cy="4498975"/>
          </a:xfrm>
        </p:spPr>
        <p:txBody>
          <a:bodyPr/>
          <a:lstStyle/>
          <a:p>
            <a:r>
              <a:rPr lang="zh-CN" altLang="en-US" sz="2000"/>
              <a:t>中位数（</a:t>
            </a:r>
            <a:r>
              <a:rPr lang="en-US" altLang="zh-CN" sz="2000"/>
              <a:t>Median</a:t>
            </a:r>
            <a:r>
              <a:rPr lang="zh-CN" altLang="en-US" sz="2000"/>
              <a:t>）是将总体各单位的标志值按大小顺序排列，处于中间位置的那个标志。</a:t>
            </a:r>
          </a:p>
          <a:p>
            <a:r>
              <a:rPr lang="zh-CN" altLang="en-US" sz="2400">
                <a:solidFill>
                  <a:srgbClr val="000000"/>
                </a:solidFill>
              </a:rPr>
              <a:t>一、中位数的定义</a:t>
            </a:r>
          </a:p>
          <a:p>
            <a:r>
              <a:rPr lang="zh-CN" altLang="en-US" sz="2000"/>
              <a:t>对于未分组的原始资料，首先必须将标志值按大小顺序。设排序结果为：</a:t>
            </a:r>
          </a:p>
          <a:p>
            <a:endParaRPr lang="zh-CN" altLang="en-US" sz="2000"/>
          </a:p>
          <a:p>
            <a:r>
              <a:rPr lang="zh-CN" altLang="en-US" sz="2000"/>
              <a:t>则中位数就可以按下列方式确定：</a:t>
            </a:r>
          </a:p>
          <a:p>
            <a:endParaRPr lang="zh-CN" altLang="en-US" sz="2000"/>
          </a:p>
          <a:p>
            <a:endParaRPr lang="zh-CN" altLang="en-US" sz="2000"/>
          </a:p>
          <a:p>
            <a:endParaRPr lang="zh-CN" altLang="en-US" sz="2000"/>
          </a:p>
          <a:p>
            <a:endParaRPr lang="zh-CN" altLang="en-US" sz="2000"/>
          </a:p>
          <a:p>
            <a:r>
              <a:rPr lang="zh-CN" altLang="en-US" sz="2400">
                <a:solidFill>
                  <a:srgbClr val="000000"/>
                </a:solidFill>
              </a:rPr>
              <a:t>二、中位数的适用范围</a:t>
            </a:r>
          </a:p>
          <a:p>
            <a:endParaRPr lang="en-US" altLang="zh-CN" sz="2400">
              <a:solidFill>
                <a:srgbClr val="000000"/>
              </a:solidFill>
            </a:endParaRPr>
          </a:p>
        </p:txBody>
      </p:sp>
      <p:graphicFrame>
        <p:nvGraphicFramePr>
          <p:cNvPr id="82948" name="Object 4"/>
          <p:cNvGraphicFramePr>
            <a:graphicFrameLocks noChangeAspect="1"/>
          </p:cNvGraphicFramePr>
          <p:nvPr/>
        </p:nvGraphicFramePr>
        <p:xfrm>
          <a:off x="1403350" y="2708275"/>
          <a:ext cx="3671888" cy="654050"/>
        </p:xfrm>
        <a:graphic>
          <a:graphicData uri="http://schemas.openxmlformats.org/presentationml/2006/ole">
            <mc:AlternateContent xmlns:mc="http://schemas.openxmlformats.org/markup-compatibility/2006">
              <mc:Choice xmlns:v="urn:schemas-microsoft-com:vml" Requires="v">
                <p:oleObj spid="_x0000_s3084" name="公式" r:id="rId3" imgW="1346040" imgH="228600" progId="Equation.3">
                  <p:embed/>
                </p:oleObj>
              </mc:Choice>
              <mc:Fallback>
                <p:oleObj name="公式" r:id="rId3" imgW="134604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2708275"/>
                        <a:ext cx="3671888" cy="654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82950" name="Object 6"/>
          <p:cNvGraphicFramePr>
            <a:graphicFrameLocks noChangeAspect="1"/>
          </p:cNvGraphicFramePr>
          <p:nvPr/>
        </p:nvGraphicFramePr>
        <p:xfrm>
          <a:off x="1042988" y="3789363"/>
          <a:ext cx="7561262" cy="1001712"/>
        </p:xfrm>
        <a:graphic>
          <a:graphicData uri="http://schemas.openxmlformats.org/presentationml/2006/ole">
            <mc:AlternateContent xmlns:mc="http://schemas.openxmlformats.org/markup-compatibility/2006">
              <mc:Choice xmlns:v="urn:schemas-microsoft-com:vml" Requires="v">
                <p:oleObj spid="_x0000_s3085" name="公式" r:id="rId5" imgW="2222280" imgH="482400" progId="Equation.3">
                  <p:embed/>
                </p:oleObj>
              </mc:Choice>
              <mc:Fallback>
                <p:oleObj name="公式" r:id="rId5" imgW="2222280" imgH="4824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42988" y="3789363"/>
                        <a:ext cx="7561262" cy="1001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054858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基本结果</a:t>
            </a:r>
            <a:endParaRPr lang="zh-CN" altLang="en-US" dirty="0"/>
          </a:p>
        </p:txBody>
      </p:sp>
      <p:sp>
        <p:nvSpPr>
          <p:cNvPr id="3" name="内容占位符 2"/>
          <p:cNvSpPr>
            <a:spLocks noGrp="1"/>
          </p:cNvSpPr>
          <p:nvPr>
            <p:ph idx="1"/>
          </p:nvPr>
        </p:nvSpPr>
        <p:spPr/>
        <p:txBody>
          <a:bodyPr/>
          <a:lstStyle/>
          <a:p>
            <a:pPr lvl="0"/>
            <a:r>
              <a:rPr lang="zh-CN" altLang="zh-CN" dirty="0" smtClean="0"/>
              <a:t>男性</a:t>
            </a:r>
            <a:r>
              <a:rPr lang="zh-CN" altLang="zh-CN" dirty="0"/>
              <a:t>受访者的信心指数在</a:t>
            </a:r>
            <a:r>
              <a:rPr lang="zh-CN" altLang="zh-CN" dirty="0" smtClean="0"/>
              <a:t>专科时</a:t>
            </a:r>
            <a:r>
              <a:rPr lang="zh-CN" altLang="zh-CN" dirty="0"/>
              <a:t>最高，学历更高或者更低时信心均下降；而女性受访者其总信心指数大致呈随着学历上升而上升的趋势</a:t>
            </a:r>
            <a:endParaRPr lang="en-US" altLang="zh-CN" dirty="0"/>
          </a:p>
          <a:p>
            <a:pPr lvl="1"/>
            <a:r>
              <a:rPr lang="zh-CN" altLang="zh-CN" dirty="0"/>
              <a:t>分指数方面，本科及以上学历的受访者其现状、预期信心均明显高于大专及以下受访者。</a:t>
            </a:r>
          </a:p>
          <a:p>
            <a:pPr lvl="0"/>
            <a:r>
              <a:rPr lang="zh-CN" altLang="zh-CN" dirty="0"/>
              <a:t>已婚人群的总信心、现状信心和预期信心值都低于未婚人群。</a:t>
            </a:r>
          </a:p>
          <a:p>
            <a:pPr lvl="0"/>
            <a:r>
              <a:rPr lang="zh-CN" altLang="zh-CN" dirty="0"/>
              <a:t>随着年龄的上升，总指数、现状指数和预期指数基本上是呈持续下降趋势。</a:t>
            </a:r>
          </a:p>
          <a:p>
            <a:endParaRPr lang="zh-CN" altLang="en-US" dirty="0"/>
          </a:p>
        </p:txBody>
      </p:sp>
      <p:sp>
        <p:nvSpPr>
          <p:cNvPr id="4" name="日期占位符 3"/>
          <p:cNvSpPr>
            <a:spLocks noGrp="1"/>
          </p:cNvSpPr>
          <p:nvPr>
            <p:ph type="dt" sz="half" idx="4294967295"/>
          </p:nvPr>
        </p:nvSpPr>
        <p:spPr>
          <a:xfrm>
            <a:off x="3733800" y="6583363"/>
            <a:ext cx="1905000" cy="227012"/>
          </a:xfrm>
          <a:prstGeom prst="rect">
            <a:avLst/>
          </a:prstGeom>
        </p:spPr>
        <p:txBody>
          <a:bodyPr/>
          <a:lstStyle/>
          <a:p>
            <a:fld id="{B49420D0-7948-4851-8512-8EDA796A7E7B}" type="datetime2">
              <a:rPr lang="zh-CN" altLang="en-US" smtClean="0"/>
              <a:pPr/>
              <a:t>2012年6月14日</a:t>
            </a:fld>
            <a:endParaRPr lang="en-US" altLang="zh-CN" dirty="0"/>
          </a:p>
        </p:txBody>
      </p:sp>
      <p:sp>
        <p:nvSpPr>
          <p:cNvPr id="5" name="页脚占位符 4"/>
          <p:cNvSpPr>
            <a:spLocks noGrp="1"/>
          </p:cNvSpPr>
          <p:nvPr>
            <p:ph type="ftr" sz="quarter" idx="4294967295"/>
          </p:nvPr>
        </p:nvSpPr>
        <p:spPr>
          <a:xfrm>
            <a:off x="26988" y="6570663"/>
            <a:ext cx="2895600" cy="239712"/>
          </a:xfrm>
          <a:prstGeom prst="rect">
            <a:avLst/>
          </a:prstGeom>
        </p:spPr>
        <p:txBody>
          <a:bodyPr/>
          <a:lstStyle/>
          <a:p>
            <a:r>
              <a:rPr lang="en-US" altLang="zh-CN" smtClean="0"/>
              <a:t>@</a:t>
            </a:r>
            <a:r>
              <a:rPr lang="zh-CN" altLang="en-US" smtClean="0"/>
              <a:t>文彤老师</a:t>
            </a:r>
            <a:endParaRPr lang="zh-CN" altLang="en-US" dirty="0"/>
          </a:p>
        </p:txBody>
      </p:sp>
      <p:sp>
        <p:nvSpPr>
          <p:cNvPr id="6" name="灯片编号占位符 5"/>
          <p:cNvSpPr>
            <a:spLocks noGrp="1"/>
          </p:cNvSpPr>
          <p:nvPr>
            <p:ph type="sldNum" sz="quarter" idx="4294967295"/>
          </p:nvPr>
        </p:nvSpPr>
        <p:spPr>
          <a:xfrm>
            <a:off x="7208838" y="6561138"/>
            <a:ext cx="1905000" cy="249237"/>
          </a:xfrm>
          <a:prstGeom prst="rect">
            <a:avLst/>
          </a:prstGeom>
        </p:spPr>
        <p:txBody>
          <a:bodyPr/>
          <a:lstStyle/>
          <a:p>
            <a:fld id="{323672DA-19F1-465D-A672-A234AF7F08AB}" type="slidenum">
              <a:rPr lang="en-US" altLang="zh-CN" smtClean="0"/>
              <a:pPr/>
              <a:t>160</a:t>
            </a:fld>
            <a:endParaRPr lang="en-US" altLang="zh-CN" dirty="0"/>
          </a:p>
        </p:txBody>
      </p:sp>
    </p:spTree>
    <p:extLst>
      <p:ext uri="{BB962C8B-B14F-4D97-AF65-F5344CB8AC3E}">
        <p14:creationId xmlns:p14="http://schemas.microsoft.com/office/powerpoint/2010/main" val="36802164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基本结果</a:t>
            </a:r>
            <a:endParaRPr lang="zh-CN" altLang="en-US" dirty="0"/>
          </a:p>
        </p:txBody>
      </p:sp>
      <p:sp>
        <p:nvSpPr>
          <p:cNvPr id="3" name="内容占位符 2"/>
          <p:cNvSpPr>
            <a:spLocks noGrp="1"/>
          </p:cNvSpPr>
          <p:nvPr>
            <p:ph idx="1"/>
          </p:nvPr>
        </p:nvSpPr>
        <p:spPr/>
        <p:txBody>
          <a:bodyPr/>
          <a:lstStyle/>
          <a:p>
            <a:pPr lvl="0"/>
            <a:r>
              <a:rPr lang="zh-CN" altLang="zh-CN" dirty="0"/>
              <a:t>当家庭月收入在</a:t>
            </a:r>
            <a:r>
              <a:rPr lang="en-US" altLang="zh-CN" dirty="0"/>
              <a:t>2000</a:t>
            </a:r>
            <a:r>
              <a:rPr lang="zh-CN" altLang="zh-CN" dirty="0"/>
              <a:t>元以下时信心指数很低，随着收入的上升，信心指数呈快速上升趋势；</a:t>
            </a:r>
            <a:endParaRPr lang="en-US" altLang="zh-CN" dirty="0"/>
          </a:p>
          <a:p>
            <a:r>
              <a:rPr lang="zh-CN" altLang="zh-CN" dirty="0"/>
              <a:t>如果考察分指数，则现状指数大致始终呈随着家庭收入上升而上升的趋势，但当家庭收入达到</a:t>
            </a:r>
            <a:r>
              <a:rPr lang="en-US" altLang="zh-CN" dirty="0"/>
              <a:t>2000</a:t>
            </a:r>
            <a:r>
              <a:rPr lang="zh-CN" altLang="zh-CN" dirty="0"/>
              <a:t>元以上之后，预期指数就基本上没有呈现出和家庭收入的上升有什么关联。</a:t>
            </a:r>
            <a:endParaRPr lang="zh-CN" altLang="en-US" dirty="0"/>
          </a:p>
          <a:p>
            <a:endParaRPr lang="zh-CN" altLang="en-US" dirty="0"/>
          </a:p>
        </p:txBody>
      </p:sp>
      <p:sp>
        <p:nvSpPr>
          <p:cNvPr id="4" name="日期占位符 3"/>
          <p:cNvSpPr>
            <a:spLocks noGrp="1"/>
          </p:cNvSpPr>
          <p:nvPr>
            <p:ph type="dt" sz="half" idx="4294967295"/>
          </p:nvPr>
        </p:nvSpPr>
        <p:spPr>
          <a:xfrm>
            <a:off x="3733800" y="6583363"/>
            <a:ext cx="1905000" cy="227012"/>
          </a:xfrm>
          <a:prstGeom prst="rect">
            <a:avLst/>
          </a:prstGeom>
        </p:spPr>
        <p:txBody>
          <a:bodyPr/>
          <a:lstStyle/>
          <a:p>
            <a:fld id="{B49420D0-7948-4851-8512-8EDA796A7E7B}" type="datetime2">
              <a:rPr lang="zh-CN" altLang="en-US" smtClean="0"/>
              <a:pPr/>
              <a:t>2012年6月14日</a:t>
            </a:fld>
            <a:endParaRPr lang="en-US" altLang="zh-CN" dirty="0"/>
          </a:p>
        </p:txBody>
      </p:sp>
      <p:sp>
        <p:nvSpPr>
          <p:cNvPr id="5" name="页脚占位符 4"/>
          <p:cNvSpPr>
            <a:spLocks noGrp="1"/>
          </p:cNvSpPr>
          <p:nvPr>
            <p:ph type="ftr" sz="quarter" idx="4294967295"/>
          </p:nvPr>
        </p:nvSpPr>
        <p:spPr>
          <a:xfrm>
            <a:off x="26988" y="6570663"/>
            <a:ext cx="2895600" cy="239712"/>
          </a:xfrm>
          <a:prstGeom prst="rect">
            <a:avLst/>
          </a:prstGeom>
        </p:spPr>
        <p:txBody>
          <a:bodyPr/>
          <a:lstStyle/>
          <a:p>
            <a:r>
              <a:rPr lang="en-US" altLang="zh-CN" smtClean="0"/>
              <a:t>@</a:t>
            </a:r>
            <a:r>
              <a:rPr lang="zh-CN" altLang="en-US" smtClean="0"/>
              <a:t>文彤老师</a:t>
            </a:r>
            <a:endParaRPr lang="zh-CN" altLang="en-US" dirty="0"/>
          </a:p>
        </p:txBody>
      </p:sp>
      <p:sp>
        <p:nvSpPr>
          <p:cNvPr id="6" name="灯片编号占位符 5"/>
          <p:cNvSpPr>
            <a:spLocks noGrp="1"/>
          </p:cNvSpPr>
          <p:nvPr>
            <p:ph type="sldNum" sz="quarter" idx="4294967295"/>
          </p:nvPr>
        </p:nvSpPr>
        <p:spPr>
          <a:xfrm>
            <a:off x="7208838" y="6561138"/>
            <a:ext cx="1905000" cy="249237"/>
          </a:xfrm>
          <a:prstGeom prst="rect">
            <a:avLst/>
          </a:prstGeom>
        </p:spPr>
        <p:txBody>
          <a:bodyPr/>
          <a:lstStyle/>
          <a:p>
            <a:fld id="{323672DA-19F1-465D-A672-A234AF7F08AB}" type="slidenum">
              <a:rPr lang="en-US" altLang="zh-CN" smtClean="0"/>
              <a:pPr/>
              <a:t>161</a:t>
            </a:fld>
            <a:endParaRPr lang="en-US" altLang="zh-CN" dirty="0"/>
          </a:p>
        </p:txBody>
      </p:sp>
    </p:spTree>
    <p:extLst>
      <p:ext uri="{BB962C8B-B14F-4D97-AF65-F5344CB8AC3E}">
        <p14:creationId xmlns:p14="http://schemas.microsoft.com/office/powerpoint/2010/main" val="34575553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dirty="0"/>
              <a:t>CCSS</a:t>
            </a:r>
            <a:r>
              <a:rPr lang="zh-CN" altLang="zh-CN" dirty="0"/>
              <a:t>项目分析报告</a:t>
            </a:r>
            <a:r>
              <a:rPr lang="zh-CN" altLang="zh-CN" dirty="0" smtClean="0"/>
              <a:t>的</a:t>
            </a:r>
            <a:r>
              <a:rPr lang="en-US" altLang="zh-CN" dirty="0" smtClean="0"/>
              <a:t/>
            </a:r>
            <a:br>
              <a:rPr lang="en-US" altLang="zh-CN" dirty="0" smtClean="0"/>
            </a:br>
            <a:r>
              <a:rPr lang="zh-CN" altLang="zh-CN" dirty="0" smtClean="0"/>
              <a:t>自动化</a:t>
            </a:r>
            <a:r>
              <a:rPr lang="zh-CN" altLang="zh-CN" dirty="0"/>
              <a:t>生产</a:t>
            </a:r>
            <a:endParaRPr lang="zh-CN" altLang="en-US" dirty="0"/>
          </a:p>
        </p:txBody>
      </p:sp>
      <p:sp>
        <p:nvSpPr>
          <p:cNvPr id="5" name="副标题 4"/>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35037454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a:t>
            </a:r>
            <a:r>
              <a:rPr lang="zh-CN" altLang="zh-CN" dirty="0" smtClean="0"/>
              <a:t>需求</a:t>
            </a:r>
            <a:endParaRPr lang="zh-CN" altLang="en-US" dirty="0"/>
          </a:p>
        </p:txBody>
      </p:sp>
      <p:sp>
        <p:nvSpPr>
          <p:cNvPr id="3" name="内容占位符 2"/>
          <p:cNvSpPr>
            <a:spLocks noGrp="1"/>
          </p:cNvSpPr>
          <p:nvPr>
            <p:ph idx="1"/>
          </p:nvPr>
        </p:nvSpPr>
        <p:spPr/>
        <p:txBody>
          <a:bodyPr/>
          <a:lstStyle/>
          <a:p>
            <a:pPr lvl="0"/>
            <a:r>
              <a:rPr lang="zh-CN" altLang="zh-CN" dirty="0" smtClean="0"/>
              <a:t>每月</a:t>
            </a:r>
            <a:r>
              <a:rPr lang="zh-CN" altLang="zh-CN" dirty="0"/>
              <a:t>最后一个工作日，向付费用户提交当月CCSS项目的分析结果。</a:t>
            </a:r>
          </a:p>
          <a:p>
            <a:pPr lvl="0"/>
            <a:r>
              <a:rPr lang="zh-CN" altLang="zh-CN" dirty="0"/>
              <a:t>数据报告以EXCEL制作，最终封装为PDF格式提供，主要提供比较详细的数据汇总表格。</a:t>
            </a:r>
          </a:p>
          <a:p>
            <a:pPr lvl="0"/>
            <a:r>
              <a:rPr lang="zh-CN" altLang="zh-CN" dirty="0"/>
              <a:t>分析报告以PowerPoint制作，最终封装为PDF格式提供，提供对当月数据的深入解读。</a:t>
            </a:r>
          </a:p>
          <a:p>
            <a:endParaRPr lang="zh-CN" altLang="en-US" dirty="0"/>
          </a:p>
        </p:txBody>
      </p:sp>
      <p:sp>
        <p:nvSpPr>
          <p:cNvPr id="5" name="日期占位符 3"/>
          <p:cNvSpPr>
            <a:spLocks noGrp="1"/>
          </p:cNvSpPr>
          <p:nvPr>
            <p:ph type="dt" sz="half" idx="4294967295"/>
          </p:nvPr>
        </p:nvSpPr>
        <p:spPr>
          <a:xfrm>
            <a:off x="3733800" y="6583363"/>
            <a:ext cx="1905000" cy="227012"/>
          </a:xfrm>
          <a:prstGeom prst="rect">
            <a:avLst/>
          </a:prstGeom>
        </p:spPr>
        <p:txBody>
          <a:bodyPr/>
          <a:lstStyle/>
          <a:p>
            <a:fld id="{B49420D0-7948-4851-8512-8EDA796A7E7B}" type="datetime2">
              <a:rPr lang="zh-CN" altLang="en-US" smtClean="0"/>
              <a:pPr/>
              <a:t>2012年6月14日</a:t>
            </a:fld>
            <a:endParaRPr lang="en-US" altLang="zh-CN" dirty="0"/>
          </a:p>
        </p:txBody>
      </p:sp>
      <p:sp>
        <p:nvSpPr>
          <p:cNvPr id="6" name="页脚占位符 4"/>
          <p:cNvSpPr>
            <a:spLocks noGrp="1"/>
          </p:cNvSpPr>
          <p:nvPr>
            <p:ph type="ftr" sz="quarter" idx="4294967295"/>
          </p:nvPr>
        </p:nvSpPr>
        <p:spPr>
          <a:xfrm>
            <a:off x="26988" y="6570663"/>
            <a:ext cx="2895600" cy="239712"/>
          </a:xfrm>
          <a:prstGeom prst="rect">
            <a:avLst/>
          </a:prstGeom>
        </p:spPr>
        <p:txBody>
          <a:bodyPr/>
          <a:lstStyle/>
          <a:p>
            <a:r>
              <a:rPr lang="en-US" altLang="zh-CN" smtClean="0"/>
              <a:t>@</a:t>
            </a:r>
            <a:r>
              <a:rPr lang="zh-CN" altLang="en-US" smtClean="0"/>
              <a:t>文彤老师</a:t>
            </a:r>
            <a:endParaRPr lang="zh-CN" altLang="en-US" dirty="0"/>
          </a:p>
        </p:txBody>
      </p:sp>
      <p:sp>
        <p:nvSpPr>
          <p:cNvPr id="7" name="灯片编号占位符 5"/>
          <p:cNvSpPr>
            <a:spLocks noGrp="1"/>
          </p:cNvSpPr>
          <p:nvPr>
            <p:ph type="sldNum" sz="quarter" idx="4294967295"/>
          </p:nvPr>
        </p:nvSpPr>
        <p:spPr>
          <a:xfrm>
            <a:off x="7208838" y="6561138"/>
            <a:ext cx="1905000" cy="249237"/>
          </a:xfrm>
          <a:prstGeom prst="rect">
            <a:avLst/>
          </a:prstGeom>
        </p:spPr>
        <p:txBody>
          <a:bodyPr/>
          <a:lstStyle/>
          <a:p>
            <a:fld id="{323672DA-19F1-465D-A672-A234AF7F08AB}" type="slidenum">
              <a:rPr lang="en-US" altLang="zh-CN" smtClean="0"/>
              <a:pPr/>
              <a:t>163</a:t>
            </a:fld>
            <a:endParaRPr lang="en-US" altLang="zh-CN" dirty="0"/>
          </a:p>
        </p:txBody>
      </p:sp>
    </p:spTree>
    <p:extLst>
      <p:ext uri="{BB962C8B-B14F-4D97-AF65-F5344CB8AC3E}">
        <p14:creationId xmlns:p14="http://schemas.microsoft.com/office/powerpoint/2010/main" val="10625734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工作流程</a:t>
            </a:r>
            <a:r>
              <a:rPr lang="zh-CN" altLang="zh-CN" b="1" dirty="0" smtClean="0"/>
              <a:t>分解</a:t>
            </a:r>
            <a:endParaRPr lang="zh-CN" altLang="en-US" dirty="0"/>
          </a:p>
        </p:txBody>
      </p:sp>
      <p:sp>
        <p:nvSpPr>
          <p:cNvPr id="3" name="内容占位符 2"/>
          <p:cNvSpPr>
            <a:spLocks noGrp="1"/>
          </p:cNvSpPr>
          <p:nvPr>
            <p:ph idx="1"/>
          </p:nvPr>
        </p:nvSpPr>
        <p:spPr/>
        <p:txBody>
          <a:bodyPr>
            <a:normAutofit lnSpcReduction="10000"/>
          </a:bodyPr>
          <a:lstStyle/>
          <a:p>
            <a:pPr lvl="0"/>
            <a:r>
              <a:rPr lang="zh-CN" altLang="zh-CN" dirty="0" smtClean="0"/>
              <a:t>利用</a:t>
            </a:r>
            <a:r>
              <a:rPr lang="zh-CN" altLang="zh-CN" dirty="0"/>
              <a:t>SPSS进行数据分析，计算出报告所需的汇总统计量/汇总表格、进行所需的假设检验、绘制需要的统计图；</a:t>
            </a:r>
          </a:p>
          <a:p>
            <a:pPr lvl="0"/>
            <a:r>
              <a:rPr lang="zh-CN" altLang="zh-CN" dirty="0"/>
              <a:t>在EXCEL中将计算出的统计量/汇总表格按标准输出格式的要求进行表格呈现；</a:t>
            </a:r>
          </a:p>
          <a:p>
            <a:pPr lvl="0"/>
            <a:r>
              <a:rPr lang="zh-CN" altLang="zh-CN" dirty="0"/>
              <a:t>利用得到的统计表、统计图，在PPT中完成分析报告的撰写工作，并进行PPT中相应的统计图形更新。</a:t>
            </a:r>
          </a:p>
          <a:p>
            <a:pPr lvl="0"/>
            <a:r>
              <a:rPr lang="zh-CN" altLang="zh-CN" dirty="0"/>
              <a:t>将XLS文件和PPT文件转换成PDF，完成报告封装。</a:t>
            </a:r>
          </a:p>
          <a:p>
            <a:endParaRPr lang="zh-CN" altLang="en-US" dirty="0"/>
          </a:p>
        </p:txBody>
      </p:sp>
      <p:sp>
        <p:nvSpPr>
          <p:cNvPr id="4" name="日期占位符 3"/>
          <p:cNvSpPr>
            <a:spLocks noGrp="1"/>
          </p:cNvSpPr>
          <p:nvPr>
            <p:ph type="dt" sz="half" idx="4294967295"/>
          </p:nvPr>
        </p:nvSpPr>
        <p:spPr>
          <a:xfrm>
            <a:off x="3733800" y="6583363"/>
            <a:ext cx="1905000" cy="227012"/>
          </a:xfrm>
          <a:prstGeom prst="rect">
            <a:avLst/>
          </a:prstGeom>
        </p:spPr>
        <p:txBody>
          <a:bodyPr/>
          <a:lstStyle/>
          <a:p>
            <a:fld id="{B49420D0-7948-4851-8512-8EDA796A7E7B}" type="datetime2">
              <a:rPr lang="zh-CN" altLang="en-US" smtClean="0"/>
              <a:pPr/>
              <a:t>2012年6月14日</a:t>
            </a:fld>
            <a:endParaRPr lang="en-US" altLang="zh-CN" dirty="0"/>
          </a:p>
        </p:txBody>
      </p:sp>
      <p:sp>
        <p:nvSpPr>
          <p:cNvPr id="5" name="页脚占位符 4"/>
          <p:cNvSpPr>
            <a:spLocks noGrp="1"/>
          </p:cNvSpPr>
          <p:nvPr>
            <p:ph type="ftr" sz="quarter" idx="4294967295"/>
          </p:nvPr>
        </p:nvSpPr>
        <p:spPr>
          <a:xfrm>
            <a:off x="26988" y="6570663"/>
            <a:ext cx="2895600" cy="239712"/>
          </a:xfrm>
          <a:prstGeom prst="rect">
            <a:avLst/>
          </a:prstGeom>
        </p:spPr>
        <p:txBody>
          <a:bodyPr/>
          <a:lstStyle/>
          <a:p>
            <a:r>
              <a:rPr lang="en-US" altLang="zh-CN" smtClean="0"/>
              <a:t>@</a:t>
            </a:r>
            <a:r>
              <a:rPr lang="zh-CN" altLang="en-US" smtClean="0"/>
              <a:t>文彤老师</a:t>
            </a:r>
            <a:endParaRPr lang="zh-CN" altLang="en-US" dirty="0"/>
          </a:p>
        </p:txBody>
      </p:sp>
      <p:sp>
        <p:nvSpPr>
          <p:cNvPr id="6" name="灯片编号占位符 5"/>
          <p:cNvSpPr>
            <a:spLocks noGrp="1"/>
          </p:cNvSpPr>
          <p:nvPr>
            <p:ph type="sldNum" sz="quarter" idx="4294967295"/>
          </p:nvPr>
        </p:nvSpPr>
        <p:spPr>
          <a:xfrm>
            <a:off x="7208838" y="6561138"/>
            <a:ext cx="1905000" cy="249237"/>
          </a:xfrm>
          <a:prstGeom prst="rect">
            <a:avLst/>
          </a:prstGeom>
        </p:spPr>
        <p:txBody>
          <a:bodyPr/>
          <a:lstStyle/>
          <a:p>
            <a:fld id="{323672DA-19F1-465D-A672-A234AF7F08AB}" type="slidenum">
              <a:rPr lang="en-US" altLang="zh-CN" smtClean="0"/>
              <a:pPr/>
              <a:t>164</a:t>
            </a:fld>
            <a:endParaRPr lang="en-US" altLang="zh-CN" dirty="0"/>
          </a:p>
        </p:txBody>
      </p:sp>
    </p:spTree>
    <p:extLst>
      <p:ext uri="{BB962C8B-B14F-4D97-AF65-F5344CB8AC3E}">
        <p14:creationId xmlns:p14="http://schemas.microsoft.com/office/powerpoint/2010/main" val="41128342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具体操作</a:t>
            </a:r>
            <a:endParaRPr lang="zh-CN" altLang="en-US" dirty="0"/>
          </a:p>
        </p:txBody>
      </p:sp>
      <p:sp>
        <p:nvSpPr>
          <p:cNvPr id="3" name="内容占位符 2"/>
          <p:cNvSpPr>
            <a:spLocks noGrp="1"/>
          </p:cNvSpPr>
          <p:nvPr>
            <p:ph idx="1"/>
          </p:nvPr>
        </p:nvSpPr>
        <p:spPr/>
        <p:txBody>
          <a:bodyPr/>
          <a:lstStyle/>
          <a:p>
            <a:r>
              <a:rPr lang="zh-CN" altLang="zh-CN" smtClean="0"/>
              <a:t>表格模板设计</a:t>
            </a:r>
          </a:p>
          <a:p>
            <a:r>
              <a:rPr lang="zh-CN" altLang="zh-CN" smtClean="0"/>
              <a:t>提取基本制表程序框架</a:t>
            </a:r>
          </a:p>
          <a:p>
            <a:r>
              <a:rPr lang="zh-CN" altLang="zh-CN" smtClean="0"/>
              <a:t>制表宏代码编写</a:t>
            </a:r>
          </a:p>
          <a:p>
            <a:r>
              <a:rPr lang="zh-CN" altLang="zh-CN" smtClean="0"/>
              <a:t>结果表格的导出</a:t>
            </a:r>
          </a:p>
          <a:p>
            <a:r>
              <a:rPr lang="en-US" altLang="zh-CN" smtClean="0"/>
              <a:t>OMS</a:t>
            </a:r>
            <a:r>
              <a:rPr lang="zh-CN" altLang="zh-CN" smtClean="0"/>
              <a:t>代码编写</a:t>
            </a:r>
          </a:p>
          <a:p>
            <a:endParaRPr lang="zh-CN" altLang="en-US" dirty="0"/>
          </a:p>
        </p:txBody>
      </p:sp>
      <p:sp>
        <p:nvSpPr>
          <p:cNvPr id="4" name="日期占位符 3"/>
          <p:cNvSpPr>
            <a:spLocks noGrp="1"/>
          </p:cNvSpPr>
          <p:nvPr>
            <p:ph type="dt" sz="half" idx="4294967295"/>
          </p:nvPr>
        </p:nvSpPr>
        <p:spPr>
          <a:xfrm>
            <a:off x="3733800" y="6583363"/>
            <a:ext cx="1905000" cy="227012"/>
          </a:xfrm>
          <a:prstGeom prst="rect">
            <a:avLst/>
          </a:prstGeom>
        </p:spPr>
        <p:txBody>
          <a:bodyPr/>
          <a:lstStyle/>
          <a:p>
            <a:fld id="{B49420D0-7948-4851-8512-8EDA796A7E7B}" type="datetime2">
              <a:rPr lang="zh-CN" altLang="en-US" smtClean="0"/>
              <a:pPr/>
              <a:t>2012年6月14日</a:t>
            </a:fld>
            <a:endParaRPr lang="en-US" altLang="zh-CN" dirty="0"/>
          </a:p>
        </p:txBody>
      </p:sp>
      <p:sp>
        <p:nvSpPr>
          <p:cNvPr id="5" name="页脚占位符 4"/>
          <p:cNvSpPr>
            <a:spLocks noGrp="1"/>
          </p:cNvSpPr>
          <p:nvPr>
            <p:ph type="ftr" sz="quarter" idx="4294967295"/>
          </p:nvPr>
        </p:nvSpPr>
        <p:spPr>
          <a:xfrm>
            <a:off x="26988" y="6570663"/>
            <a:ext cx="2895600" cy="239712"/>
          </a:xfrm>
          <a:prstGeom prst="rect">
            <a:avLst/>
          </a:prstGeom>
        </p:spPr>
        <p:txBody>
          <a:bodyPr/>
          <a:lstStyle/>
          <a:p>
            <a:r>
              <a:rPr lang="en-US" altLang="zh-CN" smtClean="0"/>
              <a:t>@</a:t>
            </a:r>
            <a:r>
              <a:rPr lang="zh-CN" altLang="en-US" smtClean="0"/>
              <a:t>文彤老师</a:t>
            </a:r>
            <a:endParaRPr lang="zh-CN" altLang="en-US" dirty="0"/>
          </a:p>
        </p:txBody>
      </p:sp>
      <p:sp>
        <p:nvSpPr>
          <p:cNvPr id="6" name="灯片编号占位符 5"/>
          <p:cNvSpPr>
            <a:spLocks noGrp="1"/>
          </p:cNvSpPr>
          <p:nvPr>
            <p:ph type="sldNum" sz="quarter" idx="4294967295"/>
          </p:nvPr>
        </p:nvSpPr>
        <p:spPr>
          <a:xfrm>
            <a:off x="7208838" y="6561138"/>
            <a:ext cx="1905000" cy="249237"/>
          </a:xfrm>
          <a:prstGeom prst="rect">
            <a:avLst/>
          </a:prstGeom>
        </p:spPr>
        <p:txBody>
          <a:bodyPr/>
          <a:lstStyle/>
          <a:p>
            <a:fld id="{323672DA-19F1-465D-A672-A234AF7F08AB}" type="slidenum">
              <a:rPr lang="en-US" altLang="zh-CN" smtClean="0"/>
              <a:pPr/>
              <a:t>165</a:t>
            </a:fld>
            <a:endParaRPr lang="en-US" altLang="zh-CN" dirty="0"/>
          </a:p>
        </p:txBody>
      </p:sp>
    </p:spTree>
    <p:extLst>
      <p:ext uri="{BB962C8B-B14F-4D97-AF65-F5344CB8AC3E}">
        <p14:creationId xmlns:p14="http://schemas.microsoft.com/office/powerpoint/2010/main" val="9204600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rrowheads="1"/>
          </p:cNvSpPr>
          <p:nvPr>
            <p:ph type="title"/>
          </p:nvPr>
        </p:nvSpPr>
        <p:spPr>
          <a:xfrm>
            <a:off x="301625" y="228600"/>
            <a:ext cx="8540750" cy="752475"/>
          </a:xfrm>
        </p:spPr>
        <p:txBody>
          <a:bodyPr/>
          <a:lstStyle/>
          <a:p>
            <a:r>
              <a:rPr lang="en-US" altLang="zh-CN" sz="4000"/>
              <a:t>4.2.3</a:t>
            </a:r>
            <a:r>
              <a:rPr lang="zh-CN" altLang="en-US" sz="4000"/>
              <a:t>其他集中趋势指标</a:t>
            </a:r>
          </a:p>
        </p:txBody>
      </p:sp>
      <p:sp>
        <p:nvSpPr>
          <p:cNvPr id="86019" name="Rectangle 3"/>
          <p:cNvSpPr>
            <a:spLocks noGrp="1" noRot="1" noChangeArrowheads="1"/>
          </p:cNvSpPr>
          <p:nvPr>
            <p:ph type="body" idx="1"/>
          </p:nvPr>
        </p:nvSpPr>
        <p:spPr>
          <a:xfrm>
            <a:off x="323850" y="1052513"/>
            <a:ext cx="8540750" cy="5257800"/>
          </a:xfrm>
        </p:spPr>
        <p:txBody>
          <a:bodyPr/>
          <a:lstStyle/>
          <a:p>
            <a:pPr algn="just"/>
            <a:r>
              <a:rPr lang="zh-CN" altLang="en-US" sz="2800"/>
              <a:t>一、截尾均数</a:t>
            </a:r>
          </a:p>
          <a:p>
            <a:pPr algn="just"/>
            <a:r>
              <a:rPr lang="zh-CN" altLang="en-US" sz="2400">
                <a:solidFill>
                  <a:srgbClr val="000000"/>
                </a:solidFill>
              </a:rPr>
              <a:t>由于均数较易受极端之的影响，因此可以考虑将数据排序后，按照一定的比例去掉最两端的数据，只是用中部的数据来求均数。如果截尾均数河源均数相差不大，则说明数据不存在极端值，或者两侧极端值的影响正好抵消；反之，则说明数据中有极端值，此时截为均数更好地反映数据的集中趋势。</a:t>
            </a:r>
          </a:p>
          <a:p>
            <a:pPr algn="just"/>
            <a:r>
              <a:rPr lang="zh-CN" altLang="en-US" sz="2400">
                <a:solidFill>
                  <a:srgbClr val="000000"/>
                </a:solidFill>
              </a:rPr>
              <a:t>常用的截尾均数有</a:t>
            </a:r>
            <a:r>
              <a:rPr lang="en-US" altLang="zh-CN" sz="2400">
                <a:solidFill>
                  <a:srgbClr val="000000"/>
                </a:solidFill>
              </a:rPr>
              <a:t>5%</a:t>
            </a:r>
            <a:r>
              <a:rPr lang="zh-CN" altLang="en-US" sz="2400">
                <a:solidFill>
                  <a:srgbClr val="000000"/>
                </a:solidFill>
              </a:rPr>
              <a:t>截尾均数，即两端各去掉</a:t>
            </a:r>
            <a:r>
              <a:rPr lang="en-US" altLang="zh-CN" sz="2400">
                <a:solidFill>
                  <a:srgbClr val="000000"/>
                </a:solidFill>
              </a:rPr>
              <a:t>5%</a:t>
            </a:r>
            <a:r>
              <a:rPr lang="zh-CN" altLang="en-US" sz="2400">
                <a:solidFill>
                  <a:srgbClr val="000000"/>
                </a:solidFill>
              </a:rPr>
              <a:t>的数据。</a:t>
            </a:r>
          </a:p>
          <a:p>
            <a:pPr algn="just"/>
            <a:endParaRPr lang="zh-CN" altLang="en-US" sz="2400"/>
          </a:p>
          <a:p>
            <a:pPr algn="just"/>
            <a:endParaRPr lang="zh-CN" altLang="en-US" sz="3600"/>
          </a:p>
          <a:p>
            <a:pPr algn="just"/>
            <a:endParaRPr lang="en-US" altLang="zh-CN" sz="3600"/>
          </a:p>
        </p:txBody>
      </p:sp>
    </p:spTree>
    <p:extLst>
      <p:ext uri="{BB962C8B-B14F-4D97-AF65-F5344CB8AC3E}">
        <p14:creationId xmlns:p14="http://schemas.microsoft.com/office/powerpoint/2010/main" val="30812021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6" name="Rectangle 4"/>
          <p:cNvSpPr>
            <a:spLocks noChangeArrowheads="1"/>
          </p:cNvSpPr>
          <p:nvPr/>
        </p:nvSpPr>
        <p:spPr bwMode="auto">
          <a:xfrm>
            <a:off x="827088" y="476250"/>
            <a:ext cx="7416800"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b="1"/>
              <a:t>二、几何均数</a:t>
            </a:r>
          </a:p>
          <a:p>
            <a:endParaRPr lang="en-US" altLang="zh-CN">
              <a:solidFill>
                <a:srgbClr val="000000"/>
              </a:solidFill>
            </a:endParaRPr>
          </a:p>
        </p:txBody>
      </p:sp>
      <p:sp>
        <p:nvSpPr>
          <p:cNvPr id="340997" name="Rectangle 5"/>
          <p:cNvSpPr>
            <a:spLocks noChangeArrowheads="1"/>
          </p:cNvSpPr>
          <p:nvPr/>
        </p:nvSpPr>
        <p:spPr bwMode="auto">
          <a:xfrm>
            <a:off x="827088" y="1125538"/>
            <a:ext cx="74168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000000"/>
                </a:solidFill>
              </a:rPr>
              <a:t>几何均数适用于原始数据分布不对称，但经过对数转换后称对称分布的资料。</a:t>
            </a:r>
          </a:p>
        </p:txBody>
      </p:sp>
      <p:graphicFrame>
        <p:nvGraphicFramePr>
          <p:cNvPr id="340998" name="Object 6"/>
          <p:cNvGraphicFramePr>
            <a:graphicFrameLocks noGrp="1" noChangeAspect="1"/>
          </p:cNvGraphicFramePr>
          <p:nvPr>
            <p:ph/>
          </p:nvPr>
        </p:nvGraphicFramePr>
        <p:xfrm>
          <a:off x="1763713" y="2349500"/>
          <a:ext cx="3168650" cy="1968500"/>
        </p:xfrm>
        <a:graphic>
          <a:graphicData uri="http://schemas.openxmlformats.org/presentationml/2006/ole">
            <mc:AlternateContent xmlns:mc="http://schemas.openxmlformats.org/markup-compatibility/2006">
              <mc:Choice xmlns:v="urn:schemas-microsoft-com:vml" Requires="v">
                <p:oleObj spid="_x0000_s4103" name="公式" r:id="rId3" imgW="1307880" imgH="812520" progId="Equation.3">
                  <p:embed/>
                </p:oleObj>
              </mc:Choice>
              <mc:Fallback>
                <p:oleObj name="公式" r:id="rId3" imgW="1307880" imgH="8125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3713" y="2349500"/>
                        <a:ext cx="3168650" cy="196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41000" name="Text Box 8"/>
          <p:cNvSpPr txBox="1">
            <a:spLocks noChangeArrowheads="1"/>
          </p:cNvSpPr>
          <p:nvPr/>
        </p:nvSpPr>
        <p:spPr bwMode="auto">
          <a:xfrm>
            <a:off x="827088" y="4724400"/>
            <a:ext cx="7920037"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a:t>几何均数世纪上就是对数转换后的数据</a:t>
            </a:r>
            <a:r>
              <a:rPr lang="en-US" altLang="zh-CN" sz="2400"/>
              <a:t>lgX</a:t>
            </a:r>
            <a:r>
              <a:rPr lang="zh-CN" altLang="en-US" sz="2400"/>
              <a:t>的算术平均数的反对数。</a:t>
            </a:r>
          </a:p>
        </p:txBody>
      </p:sp>
    </p:spTree>
    <p:extLst>
      <p:ext uri="{BB962C8B-B14F-4D97-AF65-F5344CB8AC3E}">
        <p14:creationId xmlns:p14="http://schemas.microsoft.com/office/powerpoint/2010/main" val="4221137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3" name="Rectangle 5"/>
          <p:cNvSpPr>
            <a:spLocks noChangeArrowheads="1"/>
          </p:cNvSpPr>
          <p:nvPr/>
        </p:nvSpPr>
        <p:spPr bwMode="auto">
          <a:xfrm>
            <a:off x="1042988" y="3141663"/>
            <a:ext cx="6048375"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a:t>四、调和均数</a:t>
            </a:r>
          </a:p>
          <a:p>
            <a:r>
              <a:rPr lang="zh-CN" altLang="en-US" sz="2400">
                <a:solidFill>
                  <a:srgbClr val="000000"/>
                </a:solidFill>
              </a:rPr>
              <a:t>它实际上是观察值</a:t>
            </a:r>
            <a:r>
              <a:rPr lang="en-US" altLang="zh-CN" sz="2400">
                <a:solidFill>
                  <a:srgbClr val="000000"/>
                </a:solidFill>
              </a:rPr>
              <a:t>X</a:t>
            </a:r>
            <a:r>
              <a:rPr lang="zh-CN" altLang="en-US" sz="2400">
                <a:solidFill>
                  <a:srgbClr val="000000"/>
                </a:solidFill>
              </a:rPr>
              <a:t>倒数之均数的倒数。</a:t>
            </a:r>
          </a:p>
        </p:txBody>
      </p:sp>
      <p:sp>
        <p:nvSpPr>
          <p:cNvPr id="339974" name="Rectangle 6"/>
          <p:cNvSpPr>
            <a:spLocks noChangeArrowheads="1"/>
          </p:cNvSpPr>
          <p:nvPr/>
        </p:nvSpPr>
        <p:spPr bwMode="auto">
          <a:xfrm>
            <a:off x="971550" y="260350"/>
            <a:ext cx="6769100" cy="884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a:t>三、众数（</a:t>
            </a:r>
            <a:r>
              <a:rPr lang="en-US" altLang="zh-CN" sz="2800"/>
              <a:t>Mode</a:t>
            </a:r>
            <a:r>
              <a:rPr lang="zh-CN" altLang="en-US" sz="2800"/>
              <a:t>）</a:t>
            </a:r>
          </a:p>
          <a:p>
            <a:r>
              <a:rPr lang="zh-CN" altLang="en-US" sz="2400">
                <a:solidFill>
                  <a:srgbClr val="000000"/>
                </a:solidFill>
              </a:rPr>
              <a:t>众数指的是样本数据中出现频次最多的那个数。</a:t>
            </a:r>
          </a:p>
        </p:txBody>
      </p:sp>
      <p:sp>
        <p:nvSpPr>
          <p:cNvPr id="339975" name="Text Box 7"/>
          <p:cNvSpPr txBox="1">
            <a:spLocks noChangeArrowheads="1"/>
          </p:cNvSpPr>
          <p:nvPr/>
        </p:nvSpPr>
        <p:spPr bwMode="auto">
          <a:xfrm>
            <a:off x="971550" y="1341438"/>
            <a:ext cx="75612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ea typeface="楷体_GB2312" pitchFamily="49" charset="-122"/>
              </a:rPr>
              <a:t>众数适用于任何层次的变量，特别适用于单峰对称的情况，是比较两个分布是否接近首先要考虑的参数。</a:t>
            </a:r>
          </a:p>
        </p:txBody>
      </p:sp>
      <p:sp>
        <p:nvSpPr>
          <p:cNvPr id="339976" name="Text Box 8"/>
          <p:cNvSpPr txBox="1">
            <a:spLocks noChangeArrowheads="1"/>
          </p:cNvSpPr>
          <p:nvPr/>
        </p:nvSpPr>
        <p:spPr bwMode="auto">
          <a:xfrm>
            <a:off x="900113" y="2276475"/>
            <a:ext cx="75612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latin typeface="楷体_GB2312" pitchFamily="49" charset="-122"/>
                <a:ea typeface="楷体_GB2312" pitchFamily="49" charset="-122"/>
              </a:rPr>
              <a:t>在</a:t>
            </a:r>
            <a:r>
              <a:rPr lang="en-US" altLang="zh-CN" sz="2000">
                <a:latin typeface="楷体_GB2312" pitchFamily="49" charset="-122"/>
                <a:ea typeface="楷体_GB2312" pitchFamily="49" charset="-122"/>
              </a:rPr>
              <a:t>SPSS</a:t>
            </a:r>
            <a:r>
              <a:rPr lang="zh-CN" altLang="en-US" sz="2000">
                <a:latin typeface="楷体_GB2312" pitchFamily="49" charset="-122"/>
                <a:ea typeface="楷体_GB2312" pitchFamily="49" charset="-122"/>
              </a:rPr>
              <a:t>中，众数可以在</a:t>
            </a:r>
            <a:r>
              <a:rPr lang="en-US" altLang="zh-CN" sz="2000">
                <a:latin typeface="楷体_GB2312" pitchFamily="49" charset="-122"/>
                <a:ea typeface="楷体_GB2312" pitchFamily="49" charset="-122"/>
              </a:rPr>
              <a:t>Report</a:t>
            </a:r>
            <a:r>
              <a:rPr lang="zh-CN" altLang="en-US" sz="2000">
                <a:latin typeface="楷体_GB2312" pitchFamily="49" charset="-122"/>
                <a:ea typeface="楷体_GB2312" pitchFamily="49" charset="-122"/>
              </a:rPr>
              <a:t>子菜单和</a:t>
            </a:r>
            <a:r>
              <a:rPr lang="en-US" altLang="zh-CN" sz="2000">
                <a:latin typeface="楷体_GB2312" pitchFamily="49" charset="-122"/>
                <a:ea typeface="楷体_GB2312" pitchFamily="49" charset="-122"/>
              </a:rPr>
              <a:t>Tables</a:t>
            </a:r>
            <a:r>
              <a:rPr lang="zh-CN" altLang="en-US" sz="2000">
                <a:latin typeface="楷体_GB2312" pitchFamily="49" charset="-122"/>
                <a:ea typeface="楷体_GB2312" pitchFamily="49" charset="-122"/>
              </a:rPr>
              <a:t>子菜单的全部报表过程和制表过程中计算出来。</a:t>
            </a:r>
          </a:p>
        </p:txBody>
      </p:sp>
      <p:sp>
        <p:nvSpPr>
          <p:cNvPr id="339977" name="Text Box 9"/>
          <p:cNvSpPr txBox="1">
            <a:spLocks noChangeArrowheads="1"/>
          </p:cNvSpPr>
          <p:nvPr/>
        </p:nvSpPr>
        <p:spPr bwMode="auto">
          <a:xfrm>
            <a:off x="827088" y="5661025"/>
            <a:ext cx="75612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latin typeface="楷体_GB2312" pitchFamily="49" charset="-122"/>
                <a:ea typeface="楷体_GB2312" pitchFamily="49" charset="-122"/>
              </a:rPr>
              <a:t>在</a:t>
            </a:r>
            <a:r>
              <a:rPr lang="en-US" altLang="zh-CN" sz="2000">
                <a:latin typeface="楷体_GB2312" pitchFamily="49" charset="-122"/>
                <a:ea typeface="楷体_GB2312" pitchFamily="49" charset="-122"/>
              </a:rPr>
              <a:t>SPSS</a:t>
            </a:r>
            <a:r>
              <a:rPr lang="zh-CN" altLang="en-US" sz="2000">
                <a:latin typeface="楷体_GB2312" pitchFamily="49" charset="-122"/>
                <a:ea typeface="楷体_GB2312" pitchFamily="49" charset="-122"/>
              </a:rPr>
              <a:t>中，调和均数可以在</a:t>
            </a:r>
            <a:r>
              <a:rPr lang="en-US" altLang="zh-CN" sz="2000">
                <a:latin typeface="楷体_GB2312" pitchFamily="49" charset="-122"/>
                <a:ea typeface="楷体_GB2312" pitchFamily="49" charset="-122"/>
              </a:rPr>
              <a:t>Report</a:t>
            </a:r>
            <a:r>
              <a:rPr lang="zh-CN" altLang="en-US" sz="2000">
                <a:latin typeface="楷体_GB2312" pitchFamily="49" charset="-122"/>
                <a:ea typeface="楷体_GB2312" pitchFamily="49" charset="-122"/>
              </a:rPr>
              <a:t>子菜单的</a:t>
            </a:r>
            <a:r>
              <a:rPr lang="en-US" altLang="zh-CN" sz="2000">
                <a:latin typeface="楷体_GB2312" pitchFamily="49" charset="-122"/>
                <a:ea typeface="楷体_GB2312" pitchFamily="49" charset="-122"/>
              </a:rPr>
              <a:t>4</a:t>
            </a:r>
            <a:r>
              <a:rPr lang="zh-CN" altLang="en-US" sz="2000">
                <a:latin typeface="楷体_GB2312" pitchFamily="49" charset="-122"/>
                <a:ea typeface="楷体_GB2312" pitchFamily="49" charset="-122"/>
              </a:rPr>
              <a:t>个报表过程过程中计算出来。</a:t>
            </a:r>
          </a:p>
        </p:txBody>
      </p:sp>
      <p:sp>
        <p:nvSpPr>
          <p:cNvPr id="339979" name="Rectangle 11"/>
          <p:cNvSpPr>
            <a:spLocks noChangeArrowheads="1"/>
          </p:cNvSpPr>
          <p:nvPr/>
        </p:nvSpPr>
        <p:spPr bwMode="auto">
          <a:xfrm>
            <a:off x="0" y="3024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339978" name="Object 10"/>
          <p:cNvGraphicFramePr>
            <a:graphicFrameLocks noChangeAspect="1"/>
          </p:cNvGraphicFramePr>
          <p:nvPr/>
        </p:nvGraphicFramePr>
        <p:xfrm>
          <a:off x="1476375" y="4076700"/>
          <a:ext cx="5975350" cy="1565275"/>
        </p:xfrm>
        <a:graphic>
          <a:graphicData uri="http://schemas.openxmlformats.org/presentationml/2006/ole">
            <mc:AlternateContent xmlns:mc="http://schemas.openxmlformats.org/markup-compatibility/2006">
              <mc:Choice xmlns:v="urn:schemas-microsoft-com:vml" Requires="v">
                <p:oleObj spid="_x0000_s5127" name="公式" r:id="rId3" imgW="3035160" imgH="799920" progId="Equation.3">
                  <p:embed/>
                </p:oleObj>
              </mc:Choice>
              <mc:Fallback>
                <p:oleObj name="公式" r:id="rId3" imgW="3035160" imgH="7999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6375" y="4076700"/>
                        <a:ext cx="5975350" cy="1565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3450133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rrowheads="1"/>
          </p:cNvSpPr>
          <p:nvPr>
            <p:ph type="title"/>
          </p:nvPr>
        </p:nvSpPr>
        <p:spPr/>
        <p:txBody>
          <a:bodyPr/>
          <a:lstStyle/>
          <a:p>
            <a:r>
              <a:rPr lang="en-US" altLang="zh-CN" sz="3600"/>
              <a:t>4.1.2 </a:t>
            </a:r>
            <a:r>
              <a:rPr lang="zh-CN" altLang="en-US" sz="3600"/>
              <a:t>连续变量的统计描述指标体系</a:t>
            </a:r>
          </a:p>
        </p:txBody>
      </p:sp>
      <p:sp>
        <p:nvSpPr>
          <p:cNvPr id="74757"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74756" name="Object 4"/>
          <p:cNvGraphicFramePr>
            <a:graphicFrameLocks noChangeAspect="1"/>
          </p:cNvGraphicFramePr>
          <p:nvPr/>
        </p:nvGraphicFramePr>
        <p:xfrm>
          <a:off x="539750" y="1844675"/>
          <a:ext cx="4824413" cy="4078288"/>
        </p:xfrm>
        <a:graphic>
          <a:graphicData uri="http://schemas.openxmlformats.org/presentationml/2006/ole">
            <mc:AlternateContent xmlns:mc="http://schemas.openxmlformats.org/markup-compatibility/2006">
              <mc:Choice xmlns:v="urn:schemas-microsoft-com:vml" Requires="v">
                <p:oleObj spid="_x0000_s1031" name="图片" r:id="rId3" imgW="4665600" imgH="3807000" progId="StaticEnhancedMetafile">
                  <p:embed/>
                </p:oleObj>
              </mc:Choice>
              <mc:Fallback>
                <p:oleObj name="图片" r:id="rId3" imgW="4665600" imgH="3807000" progId="StaticEnhancedMetafil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844675"/>
                        <a:ext cx="4824413" cy="4078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4758" name="Text Box 6"/>
          <p:cNvSpPr txBox="1">
            <a:spLocks noChangeArrowheads="1"/>
          </p:cNvSpPr>
          <p:nvPr/>
        </p:nvSpPr>
        <p:spPr bwMode="auto">
          <a:xfrm>
            <a:off x="5435600" y="2349500"/>
            <a:ext cx="3708400" cy="319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a:solidFill>
                  <a:srgbClr val="FF3300"/>
                </a:solidFill>
              </a:rPr>
              <a:t>（</a:t>
            </a:r>
            <a:r>
              <a:rPr lang="en-US" altLang="zh-CN" sz="2400">
                <a:solidFill>
                  <a:srgbClr val="FF3300"/>
                </a:solidFill>
              </a:rPr>
              <a:t>1</a:t>
            </a:r>
            <a:r>
              <a:rPr lang="zh-CN" altLang="en-US" sz="2400">
                <a:solidFill>
                  <a:srgbClr val="FF3300"/>
                </a:solidFill>
              </a:rPr>
              <a:t>）集中趋势</a:t>
            </a:r>
          </a:p>
          <a:p>
            <a:pPr>
              <a:spcBef>
                <a:spcPct val="50000"/>
              </a:spcBef>
            </a:pPr>
            <a:r>
              <a:rPr lang="zh-CN" altLang="en-US" sz="2400">
                <a:solidFill>
                  <a:srgbClr val="FF3300"/>
                </a:solidFill>
              </a:rPr>
              <a:t>（</a:t>
            </a:r>
            <a:r>
              <a:rPr lang="en-US" altLang="zh-CN" sz="2400">
                <a:solidFill>
                  <a:srgbClr val="FF3300"/>
                </a:solidFill>
              </a:rPr>
              <a:t>Central Trend</a:t>
            </a:r>
            <a:r>
              <a:rPr lang="zh-CN" altLang="en-US" sz="2400">
                <a:solidFill>
                  <a:srgbClr val="FF3300"/>
                </a:solidFill>
              </a:rPr>
              <a:t>）：</a:t>
            </a:r>
          </a:p>
          <a:p>
            <a:pPr>
              <a:spcBef>
                <a:spcPct val="50000"/>
              </a:spcBef>
            </a:pPr>
            <a:r>
              <a:rPr lang="zh-CN" altLang="en-US" sz="2400"/>
              <a:t>均数（</a:t>
            </a:r>
            <a:r>
              <a:rPr lang="en-US" altLang="zh-CN" sz="2400"/>
              <a:t>Mean</a:t>
            </a:r>
            <a:r>
              <a:rPr lang="zh-CN" altLang="en-US" sz="2400"/>
              <a:t>）</a:t>
            </a:r>
          </a:p>
          <a:p>
            <a:pPr>
              <a:spcBef>
                <a:spcPct val="50000"/>
              </a:spcBef>
            </a:pPr>
            <a:r>
              <a:rPr lang="zh-CN" altLang="en-US" sz="2400"/>
              <a:t>中位数（</a:t>
            </a:r>
            <a:r>
              <a:rPr lang="en-US" altLang="zh-CN" sz="2400"/>
              <a:t>Median</a:t>
            </a:r>
            <a:r>
              <a:rPr lang="zh-CN" altLang="en-US" sz="2400"/>
              <a:t>）</a:t>
            </a:r>
          </a:p>
          <a:p>
            <a:pPr>
              <a:spcBef>
                <a:spcPct val="50000"/>
              </a:spcBef>
            </a:pPr>
            <a:r>
              <a:rPr lang="zh-CN" altLang="en-US" sz="2400"/>
              <a:t>众数（</a:t>
            </a:r>
            <a:r>
              <a:rPr lang="en-US" altLang="zh-CN" sz="2400"/>
              <a:t>Mode</a:t>
            </a:r>
            <a:r>
              <a:rPr lang="zh-CN" altLang="en-US" sz="2400"/>
              <a:t>）</a:t>
            </a:r>
          </a:p>
          <a:p>
            <a:pPr>
              <a:spcBef>
                <a:spcPct val="50000"/>
              </a:spcBef>
            </a:pPr>
            <a:r>
              <a:rPr lang="zh-CN" altLang="en-US" sz="2400"/>
              <a:t>总合（</a:t>
            </a:r>
            <a:r>
              <a:rPr lang="en-US" altLang="zh-CN" sz="2400"/>
              <a:t>Sum</a:t>
            </a:r>
            <a:r>
              <a:rPr lang="zh-CN" altLang="en-US" sz="2400"/>
              <a:t>）</a:t>
            </a:r>
          </a:p>
        </p:txBody>
      </p:sp>
    </p:spTree>
    <p:extLst>
      <p:ext uri="{BB962C8B-B14F-4D97-AF65-F5344CB8AC3E}">
        <p14:creationId xmlns:p14="http://schemas.microsoft.com/office/powerpoint/2010/main" val="1153354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rrowheads="1"/>
          </p:cNvSpPr>
          <p:nvPr>
            <p:ph type="title"/>
          </p:nvPr>
        </p:nvSpPr>
        <p:spPr/>
        <p:txBody>
          <a:bodyPr/>
          <a:lstStyle/>
          <a:p>
            <a:r>
              <a:rPr lang="en-US" altLang="zh-CN" sz="4000"/>
              <a:t>4.3 </a:t>
            </a:r>
            <a:r>
              <a:rPr lang="zh-CN" altLang="en-US" sz="4000"/>
              <a:t>离散趋势的描述指标</a:t>
            </a:r>
          </a:p>
        </p:txBody>
      </p:sp>
      <p:sp>
        <p:nvSpPr>
          <p:cNvPr id="88067" name="Rectangle 3"/>
          <p:cNvSpPr>
            <a:spLocks noGrp="1" noRot="1" noChangeArrowheads="1"/>
          </p:cNvSpPr>
          <p:nvPr>
            <p:ph type="body" idx="1"/>
          </p:nvPr>
        </p:nvSpPr>
        <p:spPr>
          <a:xfrm>
            <a:off x="323850" y="1412875"/>
            <a:ext cx="8540750" cy="4997450"/>
          </a:xfrm>
        </p:spPr>
        <p:txBody>
          <a:bodyPr/>
          <a:lstStyle/>
          <a:p>
            <a:pPr algn="just"/>
            <a:r>
              <a:rPr lang="en-US" altLang="zh-CN" sz="2800">
                <a:solidFill>
                  <a:schemeClr val="hlink"/>
                </a:solidFill>
              </a:rPr>
              <a:t>4.3.1</a:t>
            </a:r>
            <a:r>
              <a:rPr lang="zh-CN" altLang="en-US" sz="2800">
                <a:solidFill>
                  <a:schemeClr val="hlink"/>
                </a:solidFill>
              </a:rPr>
              <a:t>全距（</a:t>
            </a:r>
            <a:r>
              <a:rPr lang="en-US" altLang="zh-CN" sz="2800">
                <a:solidFill>
                  <a:schemeClr val="hlink"/>
                </a:solidFill>
              </a:rPr>
              <a:t>Range</a:t>
            </a:r>
            <a:r>
              <a:rPr lang="zh-CN" altLang="en-US" sz="2800">
                <a:solidFill>
                  <a:schemeClr val="hlink"/>
                </a:solidFill>
              </a:rPr>
              <a:t>）</a:t>
            </a:r>
          </a:p>
          <a:p>
            <a:pPr algn="just"/>
            <a:r>
              <a:rPr lang="zh-CN" altLang="en-US" sz="2400"/>
              <a:t>又称为极差，是一组数据中最大值（</a:t>
            </a:r>
            <a:r>
              <a:rPr lang="en-US" altLang="zh-CN" sz="2400"/>
              <a:t>Maximun</a:t>
            </a:r>
            <a:r>
              <a:rPr lang="zh-CN" altLang="en-US" sz="2400"/>
              <a:t>）与最小值（</a:t>
            </a:r>
            <a:r>
              <a:rPr lang="en-US" altLang="zh-CN" sz="2400"/>
              <a:t>Minimum</a:t>
            </a:r>
            <a:r>
              <a:rPr lang="zh-CN" altLang="en-US" sz="2400"/>
              <a:t>）之差。</a:t>
            </a:r>
          </a:p>
          <a:p>
            <a:pPr algn="just"/>
            <a:endParaRPr lang="zh-CN" altLang="en-US" sz="2400"/>
          </a:p>
          <a:p>
            <a:pPr algn="just"/>
            <a:endParaRPr lang="zh-CN" altLang="en-US" sz="2400"/>
          </a:p>
          <a:p>
            <a:pPr algn="just"/>
            <a:r>
              <a:rPr lang="zh-CN" altLang="en-US" sz="2400"/>
              <a:t>极差反映的是变量分布的差异范围或离散程度，在总体中，任何两个标志值之差都不可能超过极差。</a:t>
            </a:r>
          </a:p>
          <a:p>
            <a:pPr algn="just"/>
            <a:r>
              <a:rPr lang="zh-CN" altLang="en-US" sz="2400"/>
              <a:t>极差存在两点不足：</a:t>
            </a:r>
          </a:p>
          <a:p>
            <a:pPr algn="just"/>
            <a:r>
              <a:rPr lang="zh-CN" altLang="en-US" sz="2400"/>
              <a:t>一是它仅仅取决于两个极端之的水平，不能反映其间的变量分布情况，提供的信息太少。</a:t>
            </a:r>
          </a:p>
          <a:p>
            <a:pPr algn="just"/>
            <a:r>
              <a:rPr lang="zh-CN" altLang="en-US" sz="2400"/>
              <a:t>二是它容易受个别极端值的影响，不符合稳健型的要求。</a:t>
            </a:r>
          </a:p>
        </p:txBody>
      </p:sp>
      <p:graphicFrame>
        <p:nvGraphicFramePr>
          <p:cNvPr id="88068" name="Object 4"/>
          <p:cNvGraphicFramePr>
            <a:graphicFrameLocks noChangeAspect="1"/>
          </p:cNvGraphicFramePr>
          <p:nvPr/>
        </p:nvGraphicFramePr>
        <p:xfrm>
          <a:off x="2411413" y="2997200"/>
          <a:ext cx="2016125" cy="460375"/>
        </p:xfrm>
        <a:graphic>
          <a:graphicData uri="http://schemas.openxmlformats.org/presentationml/2006/ole">
            <mc:AlternateContent xmlns:mc="http://schemas.openxmlformats.org/markup-compatibility/2006">
              <mc:Choice xmlns:v="urn:schemas-microsoft-com:vml" Requires="v">
                <p:oleObj spid="_x0000_s6151" name="公式" r:id="rId3" imgW="1002960" imgH="228600" progId="Equation.3">
                  <p:embed/>
                </p:oleObj>
              </mc:Choice>
              <mc:Fallback>
                <p:oleObj name="公式" r:id="rId3" imgW="100296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997200"/>
                        <a:ext cx="2016125"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757332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p:nvPr>
        </p:nvSpPr>
        <p:spPr>
          <a:xfrm>
            <a:off x="301625" y="228600"/>
            <a:ext cx="8540750" cy="752475"/>
          </a:xfrm>
        </p:spPr>
        <p:txBody>
          <a:bodyPr/>
          <a:lstStyle/>
          <a:p>
            <a:r>
              <a:rPr lang="en-US" altLang="zh-CN" sz="3600"/>
              <a:t>4.3.2  </a:t>
            </a:r>
            <a:r>
              <a:rPr lang="zh-CN" altLang="en-US" sz="3600"/>
              <a:t>方差和标准差</a:t>
            </a:r>
          </a:p>
        </p:txBody>
      </p:sp>
      <p:sp>
        <p:nvSpPr>
          <p:cNvPr id="90115" name="Rectangle 3"/>
          <p:cNvSpPr>
            <a:spLocks noGrp="1" noRot="1" noChangeArrowheads="1"/>
          </p:cNvSpPr>
          <p:nvPr>
            <p:ph type="body" idx="1"/>
          </p:nvPr>
        </p:nvSpPr>
        <p:spPr>
          <a:xfrm>
            <a:off x="0" y="1196975"/>
            <a:ext cx="8842375" cy="5472113"/>
          </a:xfrm>
        </p:spPr>
        <p:txBody>
          <a:bodyPr/>
          <a:lstStyle/>
          <a:p>
            <a:pPr>
              <a:lnSpc>
                <a:spcPct val="90000"/>
              </a:lnSpc>
            </a:pPr>
            <a:r>
              <a:rPr lang="zh-CN" altLang="en-US" sz="2000">
                <a:solidFill>
                  <a:srgbClr val="000000"/>
                </a:solidFill>
              </a:rPr>
              <a:t>一、方差（</a:t>
            </a:r>
            <a:r>
              <a:rPr lang="en-US" altLang="zh-CN" sz="2000">
                <a:solidFill>
                  <a:srgbClr val="000000"/>
                </a:solidFill>
              </a:rPr>
              <a:t>Variance</a:t>
            </a:r>
            <a:r>
              <a:rPr lang="zh-CN" altLang="en-US" sz="2000">
                <a:solidFill>
                  <a:srgbClr val="000000"/>
                </a:solidFill>
              </a:rPr>
              <a:t>）和标准差（</a:t>
            </a:r>
            <a:r>
              <a:rPr lang="en-US" altLang="zh-CN" sz="2000">
                <a:solidFill>
                  <a:srgbClr val="000000"/>
                </a:solidFill>
              </a:rPr>
              <a:t>Standard Deviation</a:t>
            </a:r>
            <a:r>
              <a:rPr lang="zh-CN" altLang="en-US" sz="2000">
                <a:solidFill>
                  <a:srgbClr val="000000"/>
                </a:solidFill>
              </a:rPr>
              <a:t>）的定义</a:t>
            </a:r>
          </a:p>
          <a:p>
            <a:pPr>
              <a:lnSpc>
                <a:spcPct val="90000"/>
              </a:lnSpc>
            </a:pPr>
            <a:r>
              <a:rPr lang="zh-CN" altLang="en-US" sz="2000"/>
              <a:t>将离均差平方和（</a:t>
            </a:r>
            <a:r>
              <a:rPr lang="en-US" altLang="zh-CN" sz="2000"/>
              <a:t>Sum of Squares of Deviation from Mean</a:t>
            </a:r>
            <a:r>
              <a:rPr lang="zh-CN" altLang="en-US" sz="2000"/>
              <a:t>，</a:t>
            </a:r>
            <a:r>
              <a:rPr lang="en-US" altLang="zh-CN" sz="2000"/>
              <a:t>SS</a:t>
            </a:r>
            <a:r>
              <a:rPr lang="zh-CN" altLang="en-US" sz="2000"/>
              <a:t>）除以观察例数</a:t>
            </a:r>
            <a:r>
              <a:rPr lang="en-US" altLang="zh-CN" sz="2000"/>
              <a:t>N</a:t>
            </a:r>
            <a:r>
              <a:rPr lang="zh-CN" altLang="en-US" sz="2000"/>
              <a:t>，就得到方差：</a:t>
            </a:r>
          </a:p>
          <a:p>
            <a:pPr>
              <a:lnSpc>
                <a:spcPct val="90000"/>
              </a:lnSpc>
            </a:pPr>
            <a:endParaRPr lang="zh-CN" altLang="en-US" sz="2000"/>
          </a:p>
          <a:p>
            <a:pPr>
              <a:lnSpc>
                <a:spcPct val="90000"/>
              </a:lnSpc>
            </a:pPr>
            <a:endParaRPr lang="zh-CN" altLang="en-US" sz="2000"/>
          </a:p>
          <a:p>
            <a:pPr>
              <a:lnSpc>
                <a:spcPct val="90000"/>
              </a:lnSpc>
            </a:pPr>
            <a:r>
              <a:rPr lang="zh-CN" altLang="en-US" sz="2000"/>
              <a:t>方差越大，数据分布离散程度越大。</a:t>
            </a:r>
          </a:p>
          <a:p>
            <a:pPr>
              <a:lnSpc>
                <a:spcPct val="90000"/>
              </a:lnSpc>
            </a:pPr>
            <a:r>
              <a:rPr lang="zh-CN" altLang="en-US" sz="2000"/>
              <a:t>对于样本数据而言，方差的计算公式为：</a:t>
            </a:r>
          </a:p>
          <a:p>
            <a:pPr>
              <a:lnSpc>
                <a:spcPct val="90000"/>
              </a:lnSpc>
            </a:pPr>
            <a:endParaRPr lang="zh-CN" altLang="en-US" sz="2000"/>
          </a:p>
          <a:p>
            <a:pPr>
              <a:lnSpc>
                <a:spcPct val="90000"/>
              </a:lnSpc>
            </a:pPr>
            <a:endParaRPr lang="zh-CN" altLang="en-US" sz="2000"/>
          </a:p>
          <a:p>
            <a:pPr>
              <a:lnSpc>
                <a:spcPct val="90000"/>
              </a:lnSpc>
            </a:pPr>
            <a:endParaRPr lang="zh-CN" altLang="en-US" sz="2000"/>
          </a:p>
          <a:p>
            <a:pPr>
              <a:lnSpc>
                <a:spcPct val="90000"/>
              </a:lnSpc>
            </a:pPr>
            <a:r>
              <a:rPr lang="zh-CN" altLang="en-US" sz="2000"/>
              <a:t>将方差开方，就得到标准差。对于同性质的数据来说，标准差越小，表明数据的变异程度越小，即数据越整齐，数据的分布范围越集中；标准差越大，表明数据的变异程度越大，即数据越参差不齐，分布越分散。</a:t>
            </a:r>
          </a:p>
          <a:p>
            <a:pPr>
              <a:lnSpc>
                <a:spcPct val="90000"/>
              </a:lnSpc>
            </a:pPr>
            <a:r>
              <a:rPr lang="zh-CN" altLang="en-US" sz="2000"/>
              <a:t>二、方差和标准差的适用范围：</a:t>
            </a:r>
          </a:p>
          <a:p>
            <a:pPr>
              <a:lnSpc>
                <a:spcPct val="90000"/>
              </a:lnSpc>
            </a:pPr>
            <a:r>
              <a:rPr lang="zh-CN" altLang="en-US" sz="2000"/>
              <a:t>方差和标准差的适用范围应当是正态分布。</a:t>
            </a:r>
          </a:p>
        </p:txBody>
      </p:sp>
      <p:graphicFrame>
        <p:nvGraphicFramePr>
          <p:cNvPr id="90116" name="Object 4"/>
          <p:cNvGraphicFramePr>
            <a:graphicFrameLocks noChangeAspect="1"/>
          </p:cNvGraphicFramePr>
          <p:nvPr/>
        </p:nvGraphicFramePr>
        <p:xfrm>
          <a:off x="3203575" y="1989138"/>
          <a:ext cx="2952750" cy="836612"/>
        </p:xfrm>
        <a:graphic>
          <a:graphicData uri="http://schemas.openxmlformats.org/presentationml/2006/ole">
            <mc:AlternateContent xmlns:mc="http://schemas.openxmlformats.org/markup-compatibility/2006">
              <mc:Choice xmlns:v="urn:schemas-microsoft-com:vml" Requires="v">
                <p:oleObj spid="_x0000_s7180" name="公式" r:id="rId3" imgW="1155600" imgH="469800" progId="Equation.3">
                  <p:embed/>
                </p:oleObj>
              </mc:Choice>
              <mc:Fallback>
                <p:oleObj name="公式" r:id="rId3" imgW="1155600" imgH="469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575" y="1989138"/>
                        <a:ext cx="2952750" cy="836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0118" name="Object 6"/>
          <p:cNvGraphicFramePr>
            <a:graphicFrameLocks noChangeAspect="1"/>
          </p:cNvGraphicFramePr>
          <p:nvPr/>
        </p:nvGraphicFramePr>
        <p:xfrm>
          <a:off x="3419475" y="3429000"/>
          <a:ext cx="2808288" cy="836613"/>
        </p:xfrm>
        <a:graphic>
          <a:graphicData uri="http://schemas.openxmlformats.org/presentationml/2006/ole">
            <mc:AlternateContent xmlns:mc="http://schemas.openxmlformats.org/markup-compatibility/2006">
              <mc:Choice xmlns:v="urn:schemas-microsoft-com:vml" Requires="v">
                <p:oleObj spid="_x0000_s7181" name="公式" r:id="rId5" imgW="1143000" imgH="469800" progId="Equation.3">
                  <p:embed/>
                </p:oleObj>
              </mc:Choice>
              <mc:Fallback>
                <p:oleObj name="公式" r:id="rId5" imgW="1143000" imgH="469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9475" y="3429000"/>
                        <a:ext cx="2808288"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159337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p:txBody>
          <a:bodyPr/>
          <a:lstStyle/>
          <a:p>
            <a:r>
              <a:rPr lang="en-US" altLang="zh-CN" sz="3200"/>
              <a:t>4.3.3 </a:t>
            </a:r>
            <a:r>
              <a:rPr lang="zh-CN" altLang="en-US" sz="3200"/>
              <a:t>百分位数、四分位数与四分位数间距</a:t>
            </a:r>
          </a:p>
        </p:txBody>
      </p:sp>
      <p:sp>
        <p:nvSpPr>
          <p:cNvPr id="93189" name="Rectangle 5"/>
          <p:cNvSpPr>
            <a:spLocks noChangeArrowheads="1"/>
          </p:cNvSpPr>
          <p:nvPr/>
        </p:nvSpPr>
        <p:spPr bwMode="auto">
          <a:xfrm>
            <a:off x="827088" y="1412875"/>
            <a:ext cx="7632700" cy="123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pPr>
            <a:r>
              <a:rPr lang="zh-CN" altLang="en-US" sz="2000">
                <a:ea typeface="楷体_GB2312" pitchFamily="49" charset="-122"/>
              </a:rPr>
              <a:t>分位差是对极差指标的一种改进，是从变量数列中剔除了一部分极端值后重新计算的类似于极差的指标。常用的分位差有四分位差、十分位差、百分位差。</a:t>
            </a:r>
          </a:p>
        </p:txBody>
      </p:sp>
      <p:sp>
        <p:nvSpPr>
          <p:cNvPr id="93190" name="Rectangle 6"/>
          <p:cNvSpPr>
            <a:spLocks noChangeArrowheads="1"/>
          </p:cNvSpPr>
          <p:nvPr/>
        </p:nvSpPr>
        <p:spPr bwMode="auto">
          <a:xfrm>
            <a:off x="971550" y="3043238"/>
            <a:ext cx="14620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solidFill>
                  <a:srgbClr val="000000"/>
                </a:solidFill>
              </a:rPr>
              <a:t>一、分位数</a:t>
            </a:r>
          </a:p>
        </p:txBody>
      </p:sp>
      <p:sp>
        <p:nvSpPr>
          <p:cNvPr id="93191" name="Rectangle 7"/>
          <p:cNvSpPr>
            <a:spLocks noChangeArrowheads="1"/>
          </p:cNvSpPr>
          <p:nvPr/>
        </p:nvSpPr>
        <p:spPr bwMode="auto">
          <a:xfrm>
            <a:off x="755650" y="3860800"/>
            <a:ext cx="78486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2000">
                <a:solidFill>
                  <a:srgbClr val="FF3300"/>
                </a:solidFill>
                <a:latin typeface="楷体_GB2312" pitchFamily="49" charset="-122"/>
                <a:ea typeface="楷体_GB2312" pitchFamily="49" charset="-122"/>
              </a:rPr>
              <a:t>分位数：</a:t>
            </a:r>
            <a:r>
              <a:rPr lang="zh-CN" altLang="en-US" sz="2000">
                <a:latin typeface="楷体_GB2312" pitchFamily="49" charset="-122"/>
                <a:ea typeface="楷体_GB2312" pitchFamily="49" charset="-122"/>
              </a:rPr>
              <a:t>是一种位置指标，用</a:t>
            </a:r>
            <a:r>
              <a:rPr lang="en-US" altLang="zh-CN" sz="2000">
                <a:latin typeface="楷体_GB2312" pitchFamily="49" charset="-122"/>
                <a:ea typeface="楷体_GB2312" pitchFamily="49" charset="-122"/>
              </a:rPr>
              <a:t>P</a:t>
            </a:r>
            <a:r>
              <a:rPr lang="en-US" altLang="zh-CN" sz="2000" baseline="-25000">
                <a:latin typeface="楷体_GB2312" pitchFamily="49" charset="-122"/>
                <a:ea typeface="楷体_GB2312" pitchFamily="49" charset="-122"/>
              </a:rPr>
              <a:t>X</a:t>
            </a:r>
            <a:r>
              <a:rPr lang="zh-CN" altLang="en-US" sz="2000">
                <a:latin typeface="楷体_GB2312" pitchFamily="49" charset="-122"/>
                <a:ea typeface="楷体_GB2312" pitchFamily="49" charset="-122"/>
              </a:rPr>
              <a:t>表示。一个百分位数</a:t>
            </a:r>
            <a:r>
              <a:rPr lang="en-US" altLang="zh-CN" sz="2000">
                <a:latin typeface="楷体_GB2312" pitchFamily="49" charset="-122"/>
                <a:ea typeface="楷体_GB2312" pitchFamily="49" charset="-122"/>
              </a:rPr>
              <a:t>P</a:t>
            </a:r>
            <a:r>
              <a:rPr lang="en-US" altLang="zh-CN" sz="2000" baseline="-25000">
                <a:latin typeface="楷体_GB2312" pitchFamily="49" charset="-122"/>
                <a:ea typeface="楷体_GB2312" pitchFamily="49" charset="-122"/>
              </a:rPr>
              <a:t>X</a:t>
            </a:r>
            <a:r>
              <a:rPr lang="zh-CN" altLang="en-US" sz="2000">
                <a:latin typeface="楷体_GB2312" pitchFamily="49" charset="-122"/>
                <a:ea typeface="楷体_GB2312" pitchFamily="49" charset="-122"/>
              </a:rPr>
              <a:t>将一组观测之分为两部分，理论上有</a:t>
            </a:r>
            <a:r>
              <a:rPr lang="en-US" altLang="zh-CN" sz="2000">
                <a:latin typeface="楷体_GB2312" pitchFamily="49" charset="-122"/>
                <a:ea typeface="楷体_GB2312" pitchFamily="49" charset="-122"/>
              </a:rPr>
              <a:t>x%</a:t>
            </a:r>
            <a:r>
              <a:rPr lang="zh-CN" altLang="en-US" sz="2000">
                <a:latin typeface="楷体_GB2312" pitchFamily="49" charset="-122"/>
                <a:ea typeface="楷体_GB2312" pitchFamily="49" charset="-122"/>
              </a:rPr>
              <a:t>的观测值比它小，（</a:t>
            </a:r>
            <a:r>
              <a:rPr lang="en-US" altLang="zh-CN" sz="2000">
                <a:latin typeface="楷体_GB2312" pitchFamily="49" charset="-122"/>
                <a:ea typeface="楷体_GB2312" pitchFamily="49" charset="-122"/>
              </a:rPr>
              <a:t>100-x</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a:t>
            </a:r>
            <a:r>
              <a:rPr lang="zh-CN" altLang="en-US" sz="2000">
                <a:latin typeface="楷体_GB2312" pitchFamily="49" charset="-122"/>
                <a:ea typeface="楷体_GB2312" pitchFamily="49" charset="-122"/>
              </a:rPr>
              <a:t>的观测值比它大。</a:t>
            </a:r>
          </a:p>
          <a:p>
            <a:pPr algn="just"/>
            <a:r>
              <a:rPr lang="zh-CN" altLang="en-US" sz="2000">
                <a:latin typeface="楷体_GB2312" pitchFamily="49" charset="-122"/>
                <a:ea typeface="楷体_GB2312" pitchFamily="49" charset="-122"/>
              </a:rPr>
              <a:t>四分位数（</a:t>
            </a:r>
            <a:r>
              <a:rPr lang="en-US" altLang="zh-CN" sz="2000">
                <a:latin typeface="楷体_GB2312" pitchFamily="49" charset="-122"/>
                <a:ea typeface="楷体_GB2312" pitchFamily="49" charset="-122"/>
              </a:rPr>
              <a:t>quartile</a:t>
            </a:r>
            <a:r>
              <a:rPr lang="zh-CN" altLang="en-US" sz="2000">
                <a:latin typeface="楷体_GB2312" pitchFamily="49" charset="-122"/>
                <a:ea typeface="楷体_GB2312" pitchFamily="49" charset="-122"/>
              </a:rPr>
              <a:t>）、十分位数（</a:t>
            </a:r>
            <a:r>
              <a:rPr lang="en-US" altLang="zh-CN" sz="2000">
                <a:latin typeface="楷体_GB2312" pitchFamily="49" charset="-122"/>
                <a:ea typeface="楷体_GB2312" pitchFamily="49" charset="-122"/>
              </a:rPr>
              <a:t>decile</a:t>
            </a:r>
            <a:r>
              <a:rPr lang="zh-CN" altLang="en-US" sz="2000">
                <a:latin typeface="楷体_GB2312" pitchFamily="49" charset="-122"/>
                <a:ea typeface="楷体_GB2312" pitchFamily="49" charset="-122"/>
              </a:rPr>
              <a:t>）、百分位数（</a:t>
            </a:r>
            <a:r>
              <a:rPr lang="en-US" altLang="zh-CN" sz="2000">
                <a:latin typeface="楷体_GB2312" pitchFamily="49" charset="-122"/>
                <a:ea typeface="楷体_GB2312" pitchFamily="49" charset="-122"/>
              </a:rPr>
              <a:t>percentile</a:t>
            </a:r>
            <a:r>
              <a:rPr lang="zh-CN" altLang="en-US" sz="2000">
                <a:latin typeface="楷体_GB2312" pitchFamily="49" charset="-122"/>
                <a:ea typeface="楷体_GB2312" pitchFamily="49" charset="-122"/>
              </a:rPr>
              <a:t>），他们分别是用</a:t>
            </a:r>
            <a:r>
              <a:rPr lang="en-US" altLang="zh-CN" sz="2000">
                <a:latin typeface="楷体_GB2312" pitchFamily="49" charset="-122"/>
                <a:ea typeface="楷体_GB2312" pitchFamily="49" charset="-122"/>
              </a:rPr>
              <a:t>3</a:t>
            </a:r>
            <a:r>
              <a:rPr lang="zh-CN" altLang="en-US" sz="2000">
                <a:latin typeface="楷体_GB2312" pitchFamily="49" charset="-122"/>
                <a:ea typeface="楷体_GB2312" pitchFamily="49" charset="-122"/>
              </a:rPr>
              <a:t>个点、</a:t>
            </a:r>
            <a:r>
              <a:rPr lang="en-US" altLang="zh-CN" sz="2000">
                <a:latin typeface="楷体_GB2312" pitchFamily="49" charset="-122"/>
                <a:ea typeface="楷体_GB2312" pitchFamily="49" charset="-122"/>
              </a:rPr>
              <a:t>9</a:t>
            </a:r>
            <a:r>
              <a:rPr lang="zh-CN" altLang="en-US" sz="2000">
                <a:latin typeface="楷体_GB2312" pitchFamily="49" charset="-122"/>
                <a:ea typeface="楷体_GB2312" pitchFamily="49" charset="-122"/>
              </a:rPr>
              <a:t>个点、</a:t>
            </a:r>
            <a:r>
              <a:rPr lang="en-US" altLang="zh-CN" sz="2000">
                <a:latin typeface="楷体_GB2312" pitchFamily="49" charset="-122"/>
                <a:ea typeface="楷体_GB2312" pitchFamily="49" charset="-122"/>
              </a:rPr>
              <a:t>99</a:t>
            </a:r>
            <a:r>
              <a:rPr lang="zh-CN" altLang="en-US" sz="2000">
                <a:latin typeface="楷体_GB2312" pitchFamily="49" charset="-122"/>
                <a:ea typeface="楷体_GB2312" pitchFamily="49" charset="-122"/>
              </a:rPr>
              <a:t>个点将数据</a:t>
            </a:r>
            <a:r>
              <a:rPr lang="en-US" altLang="zh-CN" sz="2000">
                <a:latin typeface="楷体_GB2312" pitchFamily="49" charset="-122"/>
                <a:ea typeface="楷体_GB2312" pitchFamily="49" charset="-122"/>
              </a:rPr>
              <a:t>4</a:t>
            </a:r>
            <a:r>
              <a:rPr lang="zh-CN" altLang="en-US" sz="2000">
                <a:latin typeface="楷体_GB2312" pitchFamily="49" charset="-122"/>
                <a:ea typeface="楷体_GB2312" pitchFamily="49" charset="-122"/>
              </a:rPr>
              <a:t>等分、</a:t>
            </a:r>
            <a:r>
              <a:rPr lang="en-US" altLang="zh-CN" sz="2000">
                <a:latin typeface="楷体_GB2312" pitchFamily="49" charset="-122"/>
                <a:ea typeface="楷体_GB2312" pitchFamily="49" charset="-122"/>
              </a:rPr>
              <a:t>10</a:t>
            </a:r>
            <a:r>
              <a:rPr lang="zh-CN" altLang="en-US" sz="2000">
                <a:latin typeface="楷体_GB2312" pitchFamily="49" charset="-122"/>
                <a:ea typeface="楷体_GB2312" pitchFamily="49" charset="-122"/>
              </a:rPr>
              <a:t>等分和</a:t>
            </a:r>
            <a:r>
              <a:rPr lang="en-US" altLang="zh-CN" sz="2000">
                <a:latin typeface="楷体_GB2312" pitchFamily="49" charset="-122"/>
                <a:ea typeface="楷体_GB2312" pitchFamily="49" charset="-122"/>
              </a:rPr>
              <a:t>100</a:t>
            </a:r>
            <a:r>
              <a:rPr lang="zh-CN" altLang="en-US" sz="2000">
                <a:latin typeface="楷体_GB2312" pitchFamily="49" charset="-122"/>
                <a:ea typeface="楷体_GB2312" pitchFamily="49" charset="-122"/>
              </a:rPr>
              <a:t>等分后各分位点上的值。</a:t>
            </a:r>
          </a:p>
        </p:txBody>
      </p:sp>
    </p:spTree>
    <p:extLst>
      <p:ext uri="{BB962C8B-B14F-4D97-AF65-F5344CB8AC3E}">
        <p14:creationId xmlns:p14="http://schemas.microsoft.com/office/powerpoint/2010/main" val="72962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5" name="Rectangle 5"/>
          <p:cNvSpPr>
            <a:spLocks noChangeArrowheads="1"/>
          </p:cNvSpPr>
          <p:nvPr/>
        </p:nvSpPr>
        <p:spPr bwMode="auto">
          <a:xfrm>
            <a:off x="800100" y="298450"/>
            <a:ext cx="17176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solidFill>
                  <a:srgbClr val="000000"/>
                </a:solidFill>
              </a:rPr>
              <a:t>二、四分位数</a:t>
            </a:r>
          </a:p>
        </p:txBody>
      </p:sp>
      <p:sp>
        <p:nvSpPr>
          <p:cNvPr id="343046" name="Rectangle 6"/>
          <p:cNvSpPr>
            <a:spLocks noChangeArrowheads="1"/>
          </p:cNvSpPr>
          <p:nvPr/>
        </p:nvSpPr>
        <p:spPr bwMode="auto">
          <a:xfrm>
            <a:off x="611188" y="981075"/>
            <a:ext cx="7921625"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20000"/>
              </a:lnSpc>
            </a:pPr>
            <a:r>
              <a:rPr lang="zh-CN" altLang="en-US" sz="2000">
                <a:solidFill>
                  <a:srgbClr val="FF3300"/>
                </a:solidFill>
                <a:latin typeface="楷体_GB2312" pitchFamily="49" charset="-122"/>
                <a:ea typeface="楷体_GB2312" pitchFamily="49" charset="-122"/>
              </a:rPr>
              <a:t>四分位数：</a:t>
            </a:r>
            <a:r>
              <a:rPr lang="zh-CN" altLang="en-US" sz="2000">
                <a:latin typeface="楷体_GB2312" pitchFamily="49" charset="-122"/>
                <a:ea typeface="楷体_GB2312" pitchFamily="49" charset="-122"/>
              </a:rPr>
              <a:t>实际上是三个数值的总称，分别是</a:t>
            </a:r>
            <a:r>
              <a:rPr lang="en-US" altLang="zh-CN" sz="2000">
                <a:latin typeface="楷体_GB2312" pitchFamily="49" charset="-122"/>
                <a:ea typeface="楷体_GB2312" pitchFamily="49" charset="-122"/>
              </a:rPr>
              <a:t>P</a:t>
            </a:r>
            <a:r>
              <a:rPr lang="en-US" altLang="zh-CN" sz="2000" baseline="-25000">
                <a:latin typeface="楷体_GB2312" pitchFamily="49" charset="-122"/>
                <a:ea typeface="楷体_GB2312" pitchFamily="49" charset="-122"/>
              </a:rPr>
              <a:t>25</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P</a:t>
            </a:r>
            <a:r>
              <a:rPr lang="en-US" altLang="zh-CN" sz="2000" baseline="-25000">
                <a:latin typeface="楷体_GB2312" pitchFamily="49" charset="-122"/>
                <a:ea typeface="楷体_GB2312" pitchFamily="49" charset="-122"/>
              </a:rPr>
              <a:t>50</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P</a:t>
            </a:r>
            <a:r>
              <a:rPr lang="en-US" altLang="zh-CN" sz="2000" baseline="-25000">
                <a:latin typeface="楷体_GB2312" pitchFamily="49" charset="-122"/>
                <a:ea typeface="楷体_GB2312" pitchFamily="49" charset="-122"/>
              </a:rPr>
              <a:t>75</a:t>
            </a:r>
            <a:r>
              <a:rPr lang="zh-CN" altLang="en-US" sz="2000">
                <a:latin typeface="楷体_GB2312" pitchFamily="49" charset="-122"/>
                <a:ea typeface="楷体_GB2312" pitchFamily="49" charset="-122"/>
              </a:rPr>
              <a:t>分位数。</a:t>
            </a:r>
          </a:p>
          <a:p>
            <a:pPr algn="just">
              <a:lnSpc>
                <a:spcPct val="120000"/>
              </a:lnSpc>
            </a:pPr>
            <a:r>
              <a:rPr lang="zh-CN" altLang="en-US" sz="2000">
                <a:latin typeface="楷体_GB2312" pitchFamily="49" charset="-122"/>
                <a:ea typeface="楷体_GB2312" pitchFamily="49" charset="-122"/>
              </a:rPr>
              <a:t>很显然，中间的分位数是中位数，因此通常所说的四分位数是指</a:t>
            </a:r>
          </a:p>
          <a:p>
            <a:pPr algn="just">
              <a:lnSpc>
                <a:spcPct val="120000"/>
              </a:lnSpc>
            </a:pPr>
            <a:r>
              <a:rPr lang="zh-CN" altLang="en-US" sz="2000">
                <a:latin typeface="楷体_GB2312" pitchFamily="49" charset="-122"/>
                <a:ea typeface="楷体_GB2312" pitchFamily="49" charset="-122"/>
              </a:rPr>
              <a:t>第一个四分位数（下四分位数）和第三个四分位数（上四分位数）。</a:t>
            </a:r>
          </a:p>
        </p:txBody>
      </p:sp>
      <p:sp>
        <p:nvSpPr>
          <p:cNvPr id="343047" name="Text Box 7"/>
          <p:cNvSpPr txBox="1">
            <a:spLocks noChangeArrowheads="1"/>
          </p:cNvSpPr>
          <p:nvPr/>
        </p:nvSpPr>
        <p:spPr bwMode="auto">
          <a:xfrm>
            <a:off x="827088" y="2636838"/>
            <a:ext cx="62658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ea typeface="楷体_GB2312" pitchFamily="49" charset="-122"/>
              </a:rPr>
              <a:t>上下四分位数的差值称为四分位数间距：</a:t>
            </a:r>
          </a:p>
        </p:txBody>
      </p:sp>
      <p:sp>
        <p:nvSpPr>
          <p:cNvPr id="343048" name="Text Box 8"/>
          <p:cNvSpPr txBox="1">
            <a:spLocks noChangeArrowheads="1"/>
          </p:cNvSpPr>
          <p:nvPr/>
        </p:nvSpPr>
        <p:spPr bwMode="auto">
          <a:xfrm>
            <a:off x="1692275" y="3500438"/>
            <a:ext cx="46799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zh-CN" sz="2000">
                <a:latin typeface="宋体" pitchFamily="2" charset="-122"/>
              </a:rPr>
              <a:t>QR=Q</a:t>
            </a:r>
            <a:r>
              <a:rPr lang="en-US" altLang="zh-CN" sz="2000" baseline="-25000">
                <a:latin typeface="宋体" pitchFamily="2" charset="-122"/>
              </a:rPr>
              <a:t>3</a:t>
            </a:r>
            <a:r>
              <a:rPr lang="en-US" altLang="zh-CN" sz="2000">
                <a:latin typeface="宋体" pitchFamily="2" charset="-122"/>
              </a:rPr>
              <a:t>-Q</a:t>
            </a:r>
            <a:r>
              <a:rPr lang="en-US" altLang="zh-CN" sz="2000" baseline="-25000">
                <a:latin typeface="宋体" pitchFamily="2" charset="-122"/>
              </a:rPr>
              <a:t>1</a:t>
            </a:r>
          </a:p>
        </p:txBody>
      </p:sp>
    </p:spTree>
    <p:extLst>
      <p:ext uri="{BB962C8B-B14F-4D97-AF65-F5344CB8AC3E}">
        <p14:creationId xmlns:p14="http://schemas.microsoft.com/office/powerpoint/2010/main" val="1681280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p:txBody>
          <a:bodyPr/>
          <a:lstStyle/>
          <a:p>
            <a:r>
              <a:rPr lang="en-US" altLang="zh-CN"/>
              <a:t>4.3.4 </a:t>
            </a:r>
            <a:r>
              <a:rPr lang="zh-CN" altLang="en-US"/>
              <a:t>变异系数</a:t>
            </a:r>
          </a:p>
        </p:txBody>
      </p:sp>
      <p:sp>
        <p:nvSpPr>
          <p:cNvPr id="94211" name="Rectangle 3"/>
          <p:cNvSpPr>
            <a:spLocks noGrp="1" noRot="1" noChangeArrowheads="1"/>
          </p:cNvSpPr>
          <p:nvPr>
            <p:ph type="body" idx="1"/>
          </p:nvPr>
        </p:nvSpPr>
        <p:spPr/>
        <p:txBody>
          <a:bodyPr/>
          <a:lstStyle/>
          <a:p>
            <a:r>
              <a:rPr lang="zh-CN" altLang="en-US" sz="2400"/>
              <a:t>当需要比较两组数据离散程度大小的时候，往往直接使用标准差来进行比较并不合适。这可以被分为两种情况：</a:t>
            </a:r>
          </a:p>
          <a:p>
            <a:r>
              <a:rPr lang="zh-CN" altLang="en-US" sz="2400"/>
              <a:t>（</a:t>
            </a:r>
            <a:r>
              <a:rPr lang="en-US" altLang="zh-CN" sz="2400"/>
              <a:t>1</a:t>
            </a:r>
            <a:r>
              <a:rPr lang="zh-CN" altLang="en-US" sz="2400"/>
              <a:t>）测量尺度相差太大；</a:t>
            </a:r>
          </a:p>
          <a:p>
            <a:r>
              <a:rPr lang="zh-CN" altLang="en-US" sz="2400"/>
              <a:t>（</a:t>
            </a:r>
            <a:r>
              <a:rPr lang="en-US" altLang="zh-CN" sz="2400"/>
              <a:t>2</a:t>
            </a:r>
            <a:r>
              <a:rPr lang="zh-CN" altLang="en-US" sz="2400"/>
              <a:t>）数据量纲不同。</a:t>
            </a:r>
          </a:p>
          <a:p>
            <a:r>
              <a:rPr lang="zh-CN" altLang="en-US" sz="2400"/>
              <a:t>在以上情形中，就应当消除测量尺度和量纲的影响，而变异系数（</a:t>
            </a:r>
            <a:r>
              <a:rPr lang="en-US" altLang="zh-CN" sz="2400"/>
              <a:t>Coefficient of Variance</a:t>
            </a:r>
            <a:r>
              <a:rPr lang="zh-CN" altLang="en-US" sz="2400"/>
              <a:t>），它是标准差和其平均数的比率。</a:t>
            </a:r>
          </a:p>
          <a:p>
            <a:endParaRPr lang="en-US" altLang="zh-CN" sz="2400"/>
          </a:p>
        </p:txBody>
      </p:sp>
      <p:graphicFrame>
        <p:nvGraphicFramePr>
          <p:cNvPr id="94212" name="Object 4"/>
          <p:cNvGraphicFramePr>
            <a:graphicFrameLocks noChangeAspect="1"/>
          </p:cNvGraphicFramePr>
          <p:nvPr/>
        </p:nvGraphicFramePr>
        <p:xfrm>
          <a:off x="2484438" y="4437063"/>
          <a:ext cx="2449512" cy="1049337"/>
        </p:xfrm>
        <a:graphic>
          <a:graphicData uri="http://schemas.openxmlformats.org/presentationml/2006/ole">
            <mc:AlternateContent xmlns:mc="http://schemas.openxmlformats.org/markup-compatibility/2006">
              <mc:Choice xmlns:v="urn:schemas-microsoft-com:vml" Requires="v">
                <p:oleObj spid="_x0000_s8199" name="公式" r:id="rId3" imgW="672840" imgH="330120" progId="Equation.3">
                  <p:embed/>
                </p:oleObj>
              </mc:Choice>
              <mc:Fallback>
                <p:oleObj name="公式" r:id="rId3" imgW="672840" imgH="330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4438" y="4437063"/>
                        <a:ext cx="2449512" cy="1049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3136912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p:txBody>
          <a:bodyPr/>
          <a:lstStyle/>
          <a:p>
            <a:r>
              <a:rPr lang="en-US" altLang="zh-CN"/>
              <a:t>4.4 </a:t>
            </a:r>
            <a:r>
              <a:rPr lang="zh-CN" altLang="en-US"/>
              <a:t>连续变量统计描述实例</a:t>
            </a:r>
          </a:p>
        </p:txBody>
      </p:sp>
      <p:sp>
        <p:nvSpPr>
          <p:cNvPr id="96259" name="Rectangle 3"/>
          <p:cNvSpPr>
            <a:spLocks noGrp="1" noRot="1" noChangeArrowheads="1"/>
          </p:cNvSpPr>
          <p:nvPr>
            <p:ph type="body" idx="1"/>
          </p:nvPr>
        </p:nvSpPr>
        <p:spPr>
          <a:xfrm>
            <a:off x="603250" y="1700213"/>
            <a:ext cx="8540750" cy="1511300"/>
          </a:xfrm>
        </p:spPr>
        <p:txBody>
          <a:bodyPr/>
          <a:lstStyle/>
          <a:p>
            <a:r>
              <a:rPr lang="en-US" altLang="zh-CN" sz="2400"/>
              <a:t>4.4.1 </a:t>
            </a:r>
            <a:r>
              <a:rPr lang="zh-CN" altLang="en-US" sz="2400"/>
              <a:t>数据背景介绍</a:t>
            </a:r>
          </a:p>
          <a:p>
            <a:r>
              <a:rPr lang="en-US" altLang="zh-CN" sz="2400"/>
              <a:t>4.4.2 </a:t>
            </a:r>
            <a:r>
              <a:rPr lang="zh-CN" altLang="en-US" sz="2400"/>
              <a:t>使用</a:t>
            </a:r>
            <a:r>
              <a:rPr lang="en-US" altLang="zh-CN" sz="2400"/>
              <a:t>Explore</a:t>
            </a:r>
            <a:r>
              <a:rPr lang="zh-CN" altLang="en-US" sz="2400"/>
              <a:t>过程进行分析</a:t>
            </a:r>
          </a:p>
          <a:p>
            <a:r>
              <a:rPr lang="zh-CN" altLang="en-US" sz="2400">
                <a:latin typeface="楷体_GB2312" pitchFamily="49" charset="-122"/>
                <a:ea typeface="楷体_GB2312" pitchFamily="49" charset="-122"/>
              </a:rPr>
              <a:t>探索分析是对数据进行初步的观察分析，主要的分析项目有：</a:t>
            </a:r>
          </a:p>
          <a:p>
            <a:r>
              <a:rPr lang="zh-CN" altLang="en-US" sz="2400">
                <a:latin typeface="楷体_GB2312" pitchFamily="49" charset="-122"/>
                <a:ea typeface="楷体_GB2312" pitchFamily="49" charset="-122"/>
              </a:rPr>
              <a:t>观察数据的分布特征：可通过绘制箱图和茎叶图等图形直观地反映数据的分布形式和数据的一些规律性，包括考察数据中是否存在异常值等。 </a:t>
            </a:r>
          </a:p>
          <a:p>
            <a:r>
              <a:rPr lang="zh-CN" altLang="en-US" sz="2400">
                <a:latin typeface="楷体_GB2312" pitchFamily="49" charset="-122"/>
                <a:ea typeface="楷体_GB2312" pitchFamily="49" charset="-122"/>
              </a:rPr>
              <a:t>正态分布检验：检验数据是否服从正态分布。</a:t>
            </a:r>
          </a:p>
          <a:p>
            <a:r>
              <a:rPr lang="zh-CN" altLang="en-US" sz="2400">
                <a:latin typeface="楷体_GB2312" pitchFamily="49" charset="-122"/>
                <a:ea typeface="楷体_GB2312" pitchFamily="49" charset="-122"/>
              </a:rPr>
              <a:t>方差齐性的检验：用</a:t>
            </a:r>
            <a:r>
              <a:rPr lang="en-US" altLang="zh-CN" sz="2400">
                <a:latin typeface="楷体_GB2312" pitchFamily="49" charset="-122"/>
                <a:ea typeface="楷体_GB2312" pitchFamily="49" charset="-122"/>
              </a:rPr>
              <a:t>Levene</a:t>
            </a:r>
            <a:r>
              <a:rPr lang="zh-CN" altLang="en-US" sz="2400">
                <a:latin typeface="楷体_GB2312" pitchFamily="49" charset="-122"/>
                <a:ea typeface="楷体_GB2312" pitchFamily="49" charset="-122"/>
              </a:rPr>
              <a:t>检验比较各组的方差是否相等。</a:t>
            </a:r>
          </a:p>
          <a:p>
            <a:endParaRPr lang="en-US" altLang="zh-CN" sz="2000"/>
          </a:p>
        </p:txBody>
      </p:sp>
    </p:spTree>
    <p:extLst>
      <p:ext uri="{BB962C8B-B14F-4D97-AF65-F5344CB8AC3E}">
        <p14:creationId xmlns:p14="http://schemas.microsoft.com/office/powerpoint/2010/main" val="557973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406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4400" y="1700213"/>
            <a:ext cx="5689600" cy="3352800"/>
          </a:xfrm>
          <a:prstGeom prst="rect">
            <a:avLst/>
          </a:prstGeom>
          <a:noFill/>
          <a:extLst>
            <a:ext uri="{909E8E84-426E-40DD-AFC4-6F175D3DCCD1}">
              <a14:hiddenFill xmlns:a14="http://schemas.microsoft.com/office/drawing/2010/main">
                <a:solidFill>
                  <a:srgbClr val="FFFFFF"/>
                </a:solidFill>
              </a14:hiddenFill>
            </a:ext>
          </a:extLst>
        </p:spPr>
      </p:pic>
      <p:sp>
        <p:nvSpPr>
          <p:cNvPr id="344069" name="Rectangle 5"/>
          <p:cNvSpPr>
            <a:spLocks noChangeArrowheads="1"/>
          </p:cNvSpPr>
          <p:nvPr/>
        </p:nvSpPr>
        <p:spPr bwMode="auto">
          <a:xfrm>
            <a:off x="250825" y="476250"/>
            <a:ext cx="920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latin typeface="楷体_GB2312" pitchFamily="49" charset="-122"/>
                <a:ea typeface="楷体_GB2312" pitchFamily="49" charset="-122"/>
              </a:rPr>
              <a:t>1</a:t>
            </a:r>
            <a:r>
              <a:rPr lang="zh-CN" altLang="en-US" sz="2000">
                <a:latin typeface="楷体_GB2312" pitchFamily="49" charset="-122"/>
                <a:ea typeface="楷体_GB2312" pitchFamily="49" charset="-122"/>
              </a:rPr>
              <a:t>、单击</a:t>
            </a:r>
            <a:r>
              <a:rPr lang="en-US" altLang="zh-CN" sz="2000">
                <a:latin typeface="楷体_GB2312" pitchFamily="49" charset="-122"/>
                <a:ea typeface="楷体_GB2312" pitchFamily="49" charset="-122"/>
              </a:rPr>
              <a:t>Analyze-&gt;Descriptive statistics-&gt;Explore</a:t>
            </a:r>
            <a:r>
              <a:rPr lang="zh-CN" altLang="en-US" sz="2000">
                <a:latin typeface="楷体_GB2312" pitchFamily="49" charset="-122"/>
                <a:ea typeface="楷体_GB2312" pitchFamily="49" charset="-122"/>
              </a:rPr>
              <a:t>，打开</a:t>
            </a:r>
            <a:r>
              <a:rPr lang="en-US" altLang="zh-CN" sz="2000">
                <a:latin typeface="楷体_GB2312" pitchFamily="49" charset="-122"/>
                <a:ea typeface="楷体_GB2312" pitchFamily="49" charset="-122"/>
              </a:rPr>
              <a:t>Explore</a:t>
            </a:r>
            <a:r>
              <a:rPr lang="zh-CN" altLang="en-US" sz="2000">
                <a:latin typeface="楷体_GB2312" pitchFamily="49" charset="-122"/>
                <a:ea typeface="楷体_GB2312" pitchFamily="49" charset="-122"/>
              </a:rPr>
              <a:t>主对话框： </a:t>
            </a:r>
          </a:p>
        </p:txBody>
      </p:sp>
      <p:sp>
        <p:nvSpPr>
          <p:cNvPr id="344070" name="Rectangle 6"/>
          <p:cNvSpPr>
            <a:spLocks noChangeArrowheads="1"/>
          </p:cNvSpPr>
          <p:nvPr/>
        </p:nvSpPr>
        <p:spPr bwMode="auto">
          <a:xfrm>
            <a:off x="611188" y="0"/>
            <a:ext cx="7920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a:t>一、分析操作</a:t>
            </a:r>
          </a:p>
        </p:txBody>
      </p:sp>
      <p:sp>
        <p:nvSpPr>
          <p:cNvPr id="344071" name="Rectangle 7"/>
          <p:cNvSpPr>
            <a:spLocks noChangeArrowheads="1"/>
          </p:cNvSpPr>
          <p:nvPr/>
        </p:nvSpPr>
        <p:spPr bwMode="auto">
          <a:xfrm>
            <a:off x="468313" y="5249863"/>
            <a:ext cx="77041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tabLst>
                <a:tab pos="800100" algn="l"/>
              </a:tabLst>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3</a:t>
            </a:r>
            <a:r>
              <a:rPr lang="zh-CN" altLang="en-US" sz="2000">
                <a:latin typeface="楷体_GB2312" pitchFamily="49" charset="-122"/>
                <a:ea typeface="楷体_GB2312" pitchFamily="49" charset="-122"/>
              </a:rPr>
              <a:t>）在</a:t>
            </a:r>
            <a:r>
              <a:rPr lang="en-US" altLang="zh-CN" sz="2000">
                <a:latin typeface="楷体_GB2312" pitchFamily="49" charset="-122"/>
                <a:ea typeface="楷体_GB2312" pitchFamily="49" charset="-122"/>
              </a:rPr>
              <a:t>Display</a:t>
            </a:r>
            <a:r>
              <a:rPr lang="zh-CN" altLang="en-US" sz="2000">
                <a:latin typeface="楷体_GB2312" pitchFamily="49" charset="-122"/>
                <a:ea typeface="楷体_GB2312" pitchFamily="49" charset="-122"/>
              </a:rPr>
              <a:t>栏中选择输出项，依次是</a:t>
            </a:r>
            <a:r>
              <a:rPr lang="en-US" altLang="zh-CN" sz="2000">
                <a:latin typeface="楷体_GB2312" pitchFamily="49" charset="-122"/>
                <a:ea typeface="楷体_GB2312" pitchFamily="49" charset="-122"/>
              </a:rPr>
              <a:t>Both</a:t>
            </a:r>
            <a:r>
              <a:rPr lang="zh-CN" altLang="en-US" sz="2000">
                <a:latin typeface="楷体_GB2312" pitchFamily="49" charset="-122"/>
                <a:ea typeface="楷体_GB2312" pitchFamily="49" charset="-122"/>
              </a:rPr>
              <a:t>选择项，输出图形与描述统计量（系统默认），只输出描述统计量和只输出图形。本例中选择默认项。</a:t>
            </a:r>
          </a:p>
        </p:txBody>
      </p:sp>
      <p:sp>
        <p:nvSpPr>
          <p:cNvPr id="344072" name="Rectangle 8"/>
          <p:cNvSpPr>
            <a:spLocks noChangeArrowheads="1"/>
          </p:cNvSpPr>
          <p:nvPr/>
        </p:nvSpPr>
        <p:spPr bwMode="auto">
          <a:xfrm>
            <a:off x="323850" y="908050"/>
            <a:ext cx="8280400" cy="47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25000"/>
              </a:lnSpc>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1</a:t>
            </a:r>
            <a:r>
              <a:rPr lang="zh-CN" altLang="en-US" sz="2000">
                <a:latin typeface="楷体_GB2312" pitchFamily="49" charset="-122"/>
                <a:ea typeface="楷体_GB2312" pitchFamily="49" charset="-122"/>
              </a:rPr>
              <a:t>）从左侧的变量列表中选出变量</a:t>
            </a:r>
            <a:r>
              <a:rPr lang="zh-CN" altLang="en-US" sz="2000">
                <a:latin typeface="Arial"/>
                <a:ea typeface="楷体_GB2312" pitchFamily="49" charset="-122"/>
              </a:rPr>
              <a:t>”</a:t>
            </a:r>
            <a:r>
              <a:rPr lang="zh-CN" altLang="en-US" sz="2000">
                <a:latin typeface="楷体_GB2312" pitchFamily="49" charset="-122"/>
                <a:ea typeface="楷体_GB2312" pitchFamily="49" charset="-122"/>
              </a:rPr>
              <a:t>身高</a:t>
            </a:r>
            <a:r>
              <a:rPr lang="zh-CN" altLang="en-US" sz="2000">
                <a:latin typeface="Arial"/>
                <a:ea typeface="楷体_GB2312" pitchFamily="49" charset="-122"/>
              </a:rPr>
              <a:t>”</a:t>
            </a:r>
            <a:r>
              <a:rPr lang="zh-CN" altLang="en-US" sz="2000">
                <a:latin typeface="楷体_GB2312" pitchFamily="49" charset="-122"/>
                <a:ea typeface="楷体_GB2312" pitchFamily="49" charset="-122"/>
              </a:rPr>
              <a:t>，送入</a:t>
            </a:r>
            <a:r>
              <a:rPr lang="en-US" altLang="zh-CN" sz="2000">
                <a:latin typeface="楷体_GB2312" pitchFamily="49" charset="-122"/>
                <a:ea typeface="楷体_GB2312" pitchFamily="49" charset="-122"/>
              </a:rPr>
              <a:t>Dependent List</a:t>
            </a:r>
            <a:r>
              <a:rPr lang="zh-CN" altLang="en-US" sz="2000">
                <a:latin typeface="楷体_GB2312" pitchFamily="49" charset="-122"/>
                <a:ea typeface="楷体_GB2312" pitchFamily="49" charset="-122"/>
              </a:rPr>
              <a:t>栏。</a:t>
            </a:r>
          </a:p>
        </p:txBody>
      </p:sp>
      <p:sp>
        <p:nvSpPr>
          <p:cNvPr id="344073" name="Rectangle 9"/>
          <p:cNvSpPr>
            <a:spLocks noChangeArrowheads="1"/>
          </p:cNvSpPr>
          <p:nvPr/>
        </p:nvSpPr>
        <p:spPr bwMode="auto">
          <a:xfrm>
            <a:off x="250825" y="1557338"/>
            <a:ext cx="2808288"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a:t>
            </a:r>
            <a:r>
              <a:rPr lang="zh-CN" altLang="en-US" sz="2000">
                <a:latin typeface="楷体_GB2312" pitchFamily="49" charset="-122"/>
                <a:ea typeface="楷体_GB2312" pitchFamily="49" charset="-122"/>
              </a:rPr>
              <a:t>）选择</a:t>
            </a:r>
            <a:r>
              <a:rPr lang="zh-CN" altLang="en-US" sz="2000">
                <a:latin typeface="Arial"/>
                <a:ea typeface="楷体_GB2312" pitchFamily="49" charset="-122"/>
              </a:rPr>
              <a:t>”</a:t>
            </a:r>
            <a:r>
              <a:rPr lang="zh-CN" altLang="en-US" sz="2000">
                <a:latin typeface="楷体_GB2312" pitchFamily="49" charset="-122"/>
                <a:ea typeface="楷体_GB2312" pitchFamily="49" charset="-122"/>
              </a:rPr>
              <a:t>性别</a:t>
            </a:r>
            <a:r>
              <a:rPr lang="zh-CN" altLang="en-US" sz="2000">
                <a:latin typeface="Arial"/>
                <a:ea typeface="楷体_GB2312" pitchFamily="49" charset="-122"/>
              </a:rPr>
              <a:t>”</a:t>
            </a:r>
            <a:r>
              <a:rPr lang="zh-CN" altLang="en-US" sz="2000">
                <a:latin typeface="楷体_GB2312" pitchFamily="49" charset="-122"/>
                <a:ea typeface="楷体_GB2312" pitchFamily="49" charset="-122"/>
              </a:rPr>
              <a:t>作为因子变量，送入</a:t>
            </a:r>
            <a:r>
              <a:rPr lang="en-US" altLang="zh-CN" sz="2000">
                <a:latin typeface="楷体_GB2312" pitchFamily="49" charset="-122"/>
                <a:ea typeface="楷体_GB2312" pitchFamily="49" charset="-122"/>
              </a:rPr>
              <a:t>Factor List</a:t>
            </a:r>
            <a:r>
              <a:rPr lang="zh-CN" altLang="en-US" sz="2000">
                <a:latin typeface="楷体_GB2312" pitchFamily="49" charset="-122"/>
                <a:ea typeface="楷体_GB2312" pitchFamily="49" charset="-122"/>
              </a:rPr>
              <a:t>栏。有了因子变量，</a:t>
            </a:r>
            <a:r>
              <a:rPr lang="en-US" altLang="zh-CN" sz="2000">
                <a:latin typeface="楷体_GB2312" pitchFamily="49" charset="-122"/>
                <a:ea typeface="楷体_GB2312" pitchFamily="49" charset="-122"/>
              </a:rPr>
              <a:t>SPSS</a:t>
            </a:r>
            <a:r>
              <a:rPr lang="zh-CN" altLang="en-US" sz="2000">
                <a:latin typeface="楷体_GB2312" pitchFamily="49" charset="-122"/>
                <a:ea typeface="楷体_GB2312" pitchFamily="49" charset="-122"/>
              </a:rPr>
              <a:t>会把所有的观测个体按照因子变量的取值分成若干各组，再分组考察</a:t>
            </a:r>
            <a:r>
              <a:rPr lang="en-US" altLang="zh-CN" sz="2000">
                <a:latin typeface="楷体_GB2312" pitchFamily="49" charset="-122"/>
                <a:ea typeface="楷体_GB2312" pitchFamily="49" charset="-122"/>
              </a:rPr>
              <a:t>Dependent List</a:t>
            </a:r>
            <a:r>
              <a:rPr lang="zh-CN" altLang="en-US" sz="2000">
                <a:latin typeface="楷体_GB2312" pitchFamily="49" charset="-122"/>
                <a:ea typeface="楷体_GB2312" pitchFamily="49" charset="-122"/>
              </a:rPr>
              <a:t>中的各个变量，如果不选择因子变量，</a:t>
            </a:r>
            <a:r>
              <a:rPr lang="en-US" altLang="zh-CN" sz="2000">
                <a:latin typeface="楷体_GB2312" pitchFamily="49" charset="-122"/>
                <a:ea typeface="楷体_GB2312" pitchFamily="49" charset="-122"/>
              </a:rPr>
              <a:t>SPSS</a:t>
            </a:r>
            <a:r>
              <a:rPr lang="zh-CN" altLang="en-US" sz="2000">
                <a:latin typeface="楷体_GB2312" pitchFamily="49" charset="-122"/>
                <a:ea typeface="楷体_GB2312" pitchFamily="49" charset="-122"/>
              </a:rPr>
              <a:t>会对全部观测来做探索分析。</a:t>
            </a:r>
          </a:p>
        </p:txBody>
      </p:sp>
    </p:spTree>
    <p:extLst>
      <p:ext uri="{BB962C8B-B14F-4D97-AF65-F5344CB8AC3E}">
        <p14:creationId xmlns:p14="http://schemas.microsoft.com/office/powerpoint/2010/main" val="28948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2" name="Rectangle 4"/>
          <p:cNvSpPr>
            <a:spLocks noChangeArrowheads="1"/>
          </p:cNvSpPr>
          <p:nvPr/>
        </p:nvSpPr>
        <p:spPr bwMode="auto">
          <a:xfrm>
            <a:off x="395288" y="404813"/>
            <a:ext cx="7537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a:t>2</a:t>
            </a:r>
            <a:r>
              <a:rPr lang="zh-CN" altLang="en-US"/>
              <a:t>、单击</a:t>
            </a:r>
            <a:r>
              <a:rPr lang="en-US" altLang="zh-CN"/>
              <a:t>Statistics</a:t>
            </a:r>
            <a:r>
              <a:rPr lang="zh-CN" altLang="en-US"/>
              <a:t>统计量按钮，打开</a:t>
            </a:r>
            <a:r>
              <a:rPr lang="en-US" altLang="zh-CN"/>
              <a:t>Statistics</a:t>
            </a:r>
            <a:r>
              <a:rPr lang="zh-CN" altLang="en-US"/>
              <a:t>对话框</a:t>
            </a:r>
            <a:r>
              <a:rPr lang="en-US" altLang="zh-CN"/>
              <a:t>,</a:t>
            </a:r>
            <a:r>
              <a:rPr lang="zh-CN" altLang="en-US"/>
              <a:t>选择统计输出量。</a:t>
            </a:r>
          </a:p>
        </p:txBody>
      </p:sp>
      <p:pic>
        <p:nvPicPr>
          <p:cNvPr id="3450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981075"/>
            <a:ext cx="4535487" cy="3387725"/>
          </a:xfrm>
          <a:prstGeom prst="rect">
            <a:avLst/>
          </a:prstGeom>
          <a:noFill/>
          <a:extLst>
            <a:ext uri="{909E8E84-426E-40DD-AFC4-6F175D3DCCD1}">
              <a14:hiddenFill xmlns:a14="http://schemas.microsoft.com/office/drawing/2010/main">
                <a:solidFill>
                  <a:srgbClr val="FFFFFF"/>
                </a:solidFill>
              </a14:hiddenFill>
            </a:ext>
          </a:extLst>
        </p:spPr>
      </p:pic>
      <p:sp>
        <p:nvSpPr>
          <p:cNvPr id="345094" name="Rectangle 6"/>
          <p:cNvSpPr>
            <a:spLocks noChangeArrowheads="1"/>
          </p:cNvSpPr>
          <p:nvPr/>
        </p:nvSpPr>
        <p:spPr bwMode="auto">
          <a:xfrm>
            <a:off x="5759450" y="1268413"/>
            <a:ext cx="33845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1</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Descriptives</a:t>
            </a:r>
            <a:r>
              <a:rPr lang="zh-CN" altLang="en-US" sz="2000">
                <a:latin typeface="楷体_GB2312" pitchFamily="49" charset="-122"/>
                <a:ea typeface="楷体_GB2312" pitchFamily="49" charset="-122"/>
              </a:rPr>
              <a:t>基本统计描述。同时指定均值的置信区间的置信度，系统默认为</a:t>
            </a:r>
            <a:r>
              <a:rPr lang="en-US" altLang="zh-CN" sz="2000">
                <a:latin typeface="楷体_GB2312" pitchFamily="49" charset="-122"/>
                <a:ea typeface="楷体_GB2312" pitchFamily="49" charset="-122"/>
              </a:rPr>
              <a:t>95</a:t>
            </a:r>
            <a:r>
              <a:rPr lang="zh-CN" altLang="en-US" sz="2000">
                <a:latin typeface="楷体_GB2312" pitchFamily="49" charset="-122"/>
                <a:ea typeface="楷体_GB2312" pitchFamily="49" charset="-122"/>
              </a:rPr>
              <a:t>％。 </a:t>
            </a:r>
          </a:p>
        </p:txBody>
      </p:sp>
      <p:sp>
        <p:nvSpPr>
          <p:cNvPr id="345095" name="Rectangle 7"/>
          <p:cNvSpPr>
            <a:spLocks noChangeArrowheads="1"/>
          </p:cNvSpPr>
          <p:nvPr/>
        </p:nvSpPr>
        <p:spPr bwMode="auto">
          <a:xfrm>
            <a:off x="755650" y="4652963"/>
            <a:ext cx="7488238"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20000"/>
              </a:lnSpc>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M-</a:t>
            </a:r>
            <a:r>
              <a:rPr lang="zh-CN" altLang="en-US" sz="2000">
                <a:latin typeface="楷体_GB2312" pitchFamily="49" charset="-122"/>
                <a:ea typeface="楷体_GB2312" pitchFamily="49" charset="-122"/>
              </a:rPr>
              <a:t>估计（</a:t>
            </a:r>
            <a:r>
              <a:rPr lang="en-US" altLang="zh-CN" sz="2000">
                <a:latin typeface="楷体_GB2312" pitchFamily="49" charset="-122"/>
                <a:ea typeface="楷体_GB2312" pitchFamily="49" charset="-122"/>
              </a:rPr>
              <a:t>M</a:t>
            </a:r>
            <a:r>
              <a:rPr lang="zh-CN" altLang="en-US" sz="2000">
                <a:latin typeface="楷体_GB2312" pitchFamily="49" charset="-122"/>
                <a:ea typeface="楷体_GB2312" pitchFamily="49" charset="-122"/>
              </a:rPr>
              <a:t>估计在计算时对所有观测量赋予权重，随观测量距分布中心的远近而变化）。</a:t>
            </a:r>
          </a:p>
          <a:p>
            <a:pPr indent="304800">
              <a:lnSpc>
                <a:spcPct val="120000"/>
              </a:lnSpc>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3</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Outliers</a:t>
            </a:r>
            <a:r>
              <a:rPr lang="zh-CN" altLang="en-US" sz="2000">
                <a:latin typeface="楷体_GB2312" pitchFamily="49" charset="-122"/>
                <a:ea typeface="楷体_GB2312" pitchFamily="49" charset="-122"/>
              </a:rPr>
              <a:t>输出分析数据中五个最大值和五个最小值。</a:t>
            </a:r>
          </a:p>
          <a:p>
            <a:pPr indent="304800">
              <a:lnSpc>
                <a:spcPct val="120000"/>
              </a:lnSpc>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4</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Percentiles</a:t>
            </a:r>
            <a:r>
              <a:rPr lang="zh-CN" altLang="en-US" sz="2000">
                <a:latin typeface="楷体_GB2312" pitchFamily="49" charset="-122"/>
                <a:ea typeface="楷体_GB2312" pitchFamily="49" charset="-122"/>
              </a:rPr>
              <a:t>输出百分数。 </a:t>
            </a:r>
          </a:p>
        </p:txBody>
      </p:sp>
    </p:spTree>
    <p:extLst>
      <p:ext uri="{BB962C8B-B14F-4D97-AF65-F5344CB8AC3E}">
        <p14:creationId xmlns:p14="http://schemas.microsoft.com/office/powerpoint/2010/main" val="30941282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6" name="Rectangle 4"/>
          <p:cNvSpPr>
            <a:spLocks noChangeArrowheads="1"/>
          </p:cNvSpPr>
          <p:nvPr/>
        </p:nvSpPr>
        <p:spPr bwMode="auto">
          <a:xfrm>
            <a:off x="250825" y="0"/>
            <a:ext cx="5391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latin typeface="宋体" pitchFamily="2" charset="-122"/>
              </a:rPr>
              <a:t>3</a:t>
            </a:r>
            <a:r>
              <a:rPr lang="zh-CN" altLang="en-US" sz="2000">
                <a:latin typeface="宋体" pitchFamily="2" charset="-122"/>
              </a:rPr>
              <a:t>、单击</a:t>
            </a:r>
            <a:r>
              <a:rPr lang="en-US" altLang="zh-CN" sz="2000">
                <a:latin typeface="宋体" pitchFamily="2" charset="-122"/>
              </a:rPr>
              <a:t>Plots </a:t>
            </a:r>
            <a:r>
              <a:rPr lang="zh-CN" altLang="en-US" sz="2000">
                <a:latin typeface="宋体" pitchFamily="2" charset="-122"/>
              </a:rPr>
              <a:t>图形按钮，打开</a:t>
            </a:r>
            <a:r>
              <a:rPr lang="en-US" altLang="zh-CN" sz="2000">
                <a:latin typeface="宋体" pitchFamily="2" charset="-122"/>
              </a:rPr>
              <a:t>Plots</a:t>
            </a:r>
            <a:r>
              <a:rPr lang="zh-CN" altLang="en-US" sz="2000">
                <a:latin typeface="宋体" pitchFamily="2" charset="-122"/>
              </a:rPr>
              <a:t>对话框。 </a:t>
            </a:r>
          </a:p>
        </p:txBody>
      </p:sp>
      <p:pic>
        <p:nvPicPr>
          <p:cNvPr id="3461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7175" y="549275"/>
            <a:ext cx="4752975" cy="3595688"/>
          </a:xfrm>
          <a:prstGeom prst="rect">
            <a:avLst/>
          </a:prstGeom>
          <a:noFill/>
          <a:extLst>
            <a:ext uri="{909E8E84-426E-40DD-AFC4-6F175D3DCCD1}">
              <a14:hiddenFill xmlns:a14="http://schemas.microsoft.com/office/drawing/2010/main">
                <a:solidFill>
                  <a:srgbClr val="FFFFFF"/>
                </a:solidFill>
              </a14:hiddenFill>
            </a:ext>
          </a:extLst>
        </p:spPr>
      </p:pic>
      <p:sp>
        <p:nvSpPr>
          <p:cNvPr id="346118" name="Rectangle 6"/>
          <p:cNvSpPr>
            <a:spLocks noChangeArrowheads="1"/>
          </p:cNvSpPr>
          <p:nvPr/>
        </p:nvSpPr>
        <p:spPr bwMode="auto">
          <a:xfrm>
            <a:off x="250825" y="404813"/>
            <a:ext cx="3232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1</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Boxplot </a:t>
            </a:r>
            <a:r>
              <a:rPr lang="zh-CN" altLang="en-US" sz="2000">
                <a:latin typeface="楷体_GB2312" pitchFamily="49" charset="-122"/>
                <a:ea typeface="楷体_GB2312" pitchFamily="49" charset="-122"/>
              </a:rPr>
              <a:t>箱图选择栏 </a:t>
            </a:r>
          </a:p>
        </p:txBody>
      </p:sp>
      <p:sp>
        <p:nvSpPr>
          <p:cNvPr id="346119" name="Rectangle 7"/>
          <p:cNvSpPr>
            <a:spLocks noChangeArrowheads="1"/>
          </p:cNvSpPr>
          <p:nvPr/>
        </p:nvSpPr>
        <p:spPr bwMode="auto">
          <a:xfrm>
            <a:off x="0" y="836613"/>
            <a:ext cx="381635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76200" algn="just"/>
            <a:r>
              <a:rPr lang="en-US" altLang="zh-CN" sz="2000">
                <a:latin typeface="楷体_GB2312" pitchFamily="49" charset="-122"/>
                <a:ea typeface="楷体_GB2312" pitchFamily="49" charset="-122"/>
              </a:rPr>
              <a:t>Factor levels together</a:t>
            </a:r>
            <a:r>
              <a:rPr lang="zh-CN" altLang="en-US" sz="2000">
                <a:latin typeface="楷体_GB2312" pitchFamily="49" charset="-122"/>
                <a:ea typeface="楷体_GB2312" pitchFamily="49" charset="-122"/>
              </a:rPr>
              <a:t>因变量按因素水平分组（系统默认）；</a:t>
            </a:r>
          </a:p>
          <a:p>
            <a:pPr indent="76200" algn="just"/>
            <a:r>
              <a:rPr lang="en-US" altLang="zh-CN" sz="2000">
                <a:latin typeface="楷体_GB2312" pitchFamily="49" charset="-122"/>
                <a:ea typeface="楷体_GB2312" pitchFamily="49" charset="-122"/>
              </a:rPr>
              <a:t>Dependents together </a:t>
            </a:r>
            <a:r>
              <a:rPr lang="zh-CN" altLang="en-US" sz="2000">
                <a:latin typeface="楷体_GB2312" pitchFamily="49" charset="-122"/>
                <a:ea typeface="楷体_GB2312" pitchFamily="49" charset="-122"/>
              </a:rPr>
              <a:t>所有因变量生成一个并列箱图（本例中选择项）；</a:t>
            </a:r>
            <a:r>
              <a:rPr lang="en-US" altLang="zh-CN" sz="2000">
                <a:latin typeface="楷体_GB2312" pitchFamily="49" charset="-122"/>
                <a:ea typeface="楷体_GB2312" pitchFamily="49" charset="-122"/>
              </a:rPr>
              <a:t>None</a:t>
            </a:r>
            <a:r>
              <a:rPr lang="zh-CN" altLang="en-US" sz="2000">
                <a:latin typeface="楷体_GB2312" pitchFamily="49" charset="-122"/>
                <a:ea typeface="楷体_GB2312" pitchFamily="49" charset="-122"/>
              </a:rPr>
              <a:t>不显示箱图。</a:t>
            </a:r>
          </a:p>
        </p:txBody>
      </p:sp>
      <p:sp>
        <p:nvSpPr>
          <p:cNvPr id="346120" name="Rectangle 8"/>
          <p:cNvSpPr>
            <a:spLocks noChangeArrowheads="1"/>
          </p:cNvSpPr>
          <p:nvPr/>
        </p:nvSpPr>
        <p:spPr bwMode="auto">
          <a:xfrm>
            <a:off x="0" y="2420938"/>
            <a:ext cx="421163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533400">
              <a:tabLst>
                <a:tab pos="609600" algn="l"/>
              </a:tabLst>
            </a:pP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Descriptive </a:t>
            </a:r>
            <a:r>
              <a:rPr lang="zh-CN" altLang="en-US" sz="2000">
                <a:latin typeface="楷体_GB2312" pitchFamily="49" charset="-122"/>
                <a:ea typeface="楷体_GB2312" pitchFamily="49" charset="-122"/>
              </a:rPr>
              <a:t>描述图形栏</a:t>
            </a:r>
          </a:p>
          <a:p>
            <a:pPr indent="533400">
              <a:tabLst>
                <a:tab pos="609600" algn="l"/>
              </a:tabLst>
            </a:pPr>
            <a:r>
              <a:rPr lang="en-US" altLang="zh-CN" sz="2000">
                <a:latin typeface="楷体_GB2312" pitchFamily="49" charset="-122"/>
                <a:ea typeface="楷体_GB2312" pitchFamily="49" charset="-122"/>
              </a:rPr>
              <a:t>Stem-and-leaf </a:t>
            </a:r>
            <a:r>
              <a:rPr lang="zh-CN" altLang="en-US" sz="2000">
                <a:latin typeface="楷体_GB2312" pitchFamily="49" charset="-122"/>
                <a:ea typeface="楷体_GB2312" pitchFamily="49" charset="-122"/>
              </a:rPr>
              <a:t>茎叶图</a:t>
            </a:r>
            <a:r>
              <a:rPr lang="en-US" altLang="zh-CN" sz="2000">
                <a:latin typeface="楷体_GB2312" pitchFamily="49" charset="-122"/>
                <a:ea typeface="楷体_GB2312" pitchFamily="49" charset="-122"/>
              </a:rPr>
              <a:t>Histogram </a:t>
            </a:r>
            <a:r>
              <a:rPr lang="zh-CN" altLang="en-US" sz="2000">
                <a:latin typeface="楷体_GB2312" pitchFamily="49" charset="-122"/>
                <a:ea typeface="楷体_GB2312" pitchFamily="49" charset="-122"/>
              </a:rPr>
              <a:t>直方图</a:t>
            </a:r>
          </a:p>
        </p:txBody>
      </p:sp>
      <p:sp>
        <p:nvSpPr>
          <p:cNvPr id="346121" name="Rectangle 9"/>
          <p:cNvSpPr>
            <a:spLocks noChangeArrowheads="1"/>
          </p:cNvSpPr>
          <p:nvPr/>
        </p:nvSpPr>
        <p:spPr bwMode="auto">
          <a:xfrm>
            <a:off x="0" y="3284538"/>
            <a:ext cx="3455988"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3</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Normality plots with test(</a:t>
            </a:r>
            <a:r>
              <a:rPr lang="zh-CN" altLang="en-US" sz="2000">
                <a:latin typeface="楷体_GB2312" pitchFamily="49" charset="-122"/>
                <a:ea typeface="楷体_GB2312" pitchFamily="49" charset="-122"/>
              </a:rPr>
              <a:t>复选项</a:t>
            </a:r>
            <a:r>
              <a:rPr lang="en-US" altLang="zh-CN" sz="2000">
                <a:latin typeface="楷体_GB2312" pitchFamily="49" charset="-122"/>
                <a:ea typeface="楷体_GB2312" pitchFamily="49" charset="-122"/>
              </a:rPr>
              <a:t>)</a:t>
            </a:r>
            <a:r>
              <a:rPr lang="zh-CN" altLang="en-US" sz="2000">
                <a:latin typeface="楷体_GB2312" pitchFamily="49" charset="-122"/>
                <a:ea typeface="楷体_GB2312" pitchFamily="49" charset="-122"/>
              </a:rPr>
              <a:t>，正态分布检验并输出</a:t>
            </a:r>
            <a:r>
              <a:rPr lang="en-US" altLang="zh-CN" sz="2000">
                <a:latin typeface="楷体_GB2312" pitchFamily="49" charset="-122"/>
                <a:ea typeface="楷体_GB2312" pitchFamily="49" charset="-122"/>
              </a:rPr>
              <a:t>Q-Q</a:t>
            </a:r>
            <a:r>
              <a:rPr lang="zh-CN" altLang="en-US" sz="2000">
                <a:latin typeface="楷体_GB2312" pitchFamily="49" charset="-122"/>
                <a:ea typeface="楷体_GB2312" pitchFamily="49" charset="-122"/>
              </a:rPr>
              <a:t>图。 </a:t>
            </a:r>
          </a:p>
        </p:txBody>
      </p:sp>
      <p:sp>
        <p:nvSpPr>
          <p:cNvPr id="346122" name="Rectangle 10"/>
          <p:cNvSpPr>
            <a:spLocks noChangeArrowheads="1"/>
          </p:cNvSpPr>
          <p:nvPr/>
        </p:nvSpPr>
        <p:spPr bwMode="auto">
          <a:xfrm>
            <a:off x="323850" y="4981575"/>
            <a:ext cx="7280275" cy="167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15000"/>
              </a:lnSpc>
              <a:tabLst>
                <a:tab pos="457200" algn="l"/>
              </a:tabLst>
            </a:pPr>
            <a:r>
              <a:rPr lang="en-US" altLang="zh-CN">
                <a:latin typeface="楷体_GB2312" pitchFamily="49" charset="-122"/>
                <a:ea typeface="楷体_GB2312" pitchFamily="49" charset="-122"/>
                <a:sym typeface="Symbol" pitchFamily="18" charset="2"/>
              </a:rPr>
              <a:t>None</a:t>
            </a:r>
            <a:r>
              <a:rPr lang="zh-CN" altLang="en-US">
                <a:latin typeface="楷体_GB2312" pitchFamily="49" charset="-122"/>
                <a:ea typeface="楷体_GB2312" pitchFamily="49" charset="-122"/>
                <a:sym typeface="Symbol" pitchFamily="18" charset="2"/>
              </a:rPr>
              <a:t>：不产生回归直线的斜率和方差齐性检验；</a:t>
            </a:r>
          </a:p>
          <a:p>
            <a:pPr indent="304800">
              <a:lnSpc>
                <a:spcPct val="115000"/>
              </a:lnSpc>
              <a:tabLst>
                <a:tab pos="457200" algn="l"/>
              </a:tabLst>
            </a:pPr>
            <a:r>
              <a:rPr lang="en-US" altLang="zh-CN">
                <a:latin typeface="楷体_GB2312" pitchFamily="49" charset="-122"/>
                <a:ea typeface="楷体_GB2312" pitchFamily="49" charset="-122"/>
                <a:sym typeface="Symbol" pitchFamily="18" charset="2"/>
              </a:rPr>
              <a:t>Power Estimation</a:t>
            </a:r>
            <a:r>
              <a:rPr lang="zh-CN" altLang="en-US">
                <a:latin typeface="楷体_GB2312" pitchFamily="49" charset="-122"/>
                <a:ea typeface="楷体_GB2312" pitchFamily="49" charset="-122"/>
                <a:sym typeface="Symbol" pitchFamily="18" charset="2"/>
              </a:rPr>
              <a:t>转换幂值估计（对每组数据产生一个中位数自然对数及四个分位数的自然对数的散点图）选项；</a:t>
            </a:r>
          </a:p>
          <a:p>
            <a:pPr indent="304800">
              <a:lnSpc>
                <a:spcPct val="115000"/>
              </a:lnSpc>
              <a:tabLst>
                <a:tab pos="457200" algn="l"/>
              </a:tabLst>
            </a:pPr>
            <a:r>
              <a:rPr lang="en-US" altLang="zh-CN">
                <a:latin typeface="楷体_GB2312" pitchFamily="49" charset="-122"/>
                <a:ea typeface="楷体_GB2312" pitchFamily="49" charset="-122"/>
                <a:sym typeface="Symbol" pitchFamily="18" charset="2"/>
              </a:rPr>
              <a:t>Transformed </a:t>
            </a:r>
            <a:r>
              <a:rPr lang="zh-CN" altLang="en-US">
                <a:latin typeface="楷体_GB2312" pitchFamily="49" charset="-122"/>
                <a:ea typeface="楷体_GB2312" pitchFamily="49" charset="-122"/>
                <a:sym typeface="Symbol" pitchFamily="18" charset="2"/>
              </a:rPr>
              <a:t>变换原始数据选择项；</a:t>
            </a:r>
          </a:p>
          <a:p>
            <a:pPr indent="304800">
              <a:lnSpc>
                <a:spcPct val="115000"/>
              </a:lnSpc>
              <a:tabLst>
                <a:tab pos="457200" algn="l"/>
              </a:tabLst>
            </a:pPr>
            <a:r>
              <a:rPr lang="en-US" altLang="zh-CN">
                <a:latin typeface="楷体_GB2312" pitchFamily="49" charset="-122"/>
                <a:ea typeface="楷体_GB2312" pitchFamily="49" charset="-122"/>
                <a:sym typeface="Symbol" pitchFamily="18" charset="2"/>
              </a:rPr>
              <a:t>Untransformed</a:t>
            </a:r>
            <a:r>
              <a:rPr lang="zh-CN" altLang="en-US">
                <a:latin typeface="楷体_GB2312" pitchFamily="49" charset="-122"/>
                <a:ea typeface="楷体_GB2312" pitchFamily="49" charset="-122"/>
                <a:sym typeface="Symbol" pitchFamily="18" charset="2"/>
              </a:rPr>
              <a:t>不变换变换原始数据选择项。</a:t>
            </a:r>
          </a:p>
        </p:txBody>
      </p:sp>
      <p:sp>
        <p:nvSpPr>
          <p:cNvPr id="346123" name="Rectangle 11"/>
          <p:cNvSpPr>
            <a:spLocks noChangeArrowheads="1"/>
          </p:cNvSpPr>
          <p:nvPr/>
        </p:nvSpPr>
        <p:spPr bwMode="auto">
          <a:xfrm>
            <a:off x="0" y="4292600"/>
            <a:ext cx="914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4</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Spread vs level with Levene Test</a:t>
            </a:r>
            <a:r>
              <a:rPr lang="zh-CN" altLang="en-US" sz="2000">
                <a:latin typeface="楷体_GB2312" pitchFamily="49" charset="-122"/>
                <a:ea typeface="楷体_GB2312" pitchFamily="49" charset="-122"/>
              </a:rPr>
              <a:t>栏，对所有的散布</a:t>
            </a:r>
            <a:r>
              <a:rPr lang="en-US" altLang="zh-CN" sz="2000">
                <a:latin typeface="Arial"/>
                <a:ea typeface="楷体_GB2312" pitchFamily="49" charset="-122"/>
              </a:rPr>
              <a:t>—</a:t>
            </a:r>
            <a:r>
              <a:rPr lang="zh-CN" altLang="en-US" sz="2000">
                <a:latin typeface="楷体_GB2312" pitchFamily="49" charset="-122"/>
                <a:ea typeface="楷体_GB2312" pitchFamily="49" charset="-122"/>
              </a:rPr>
              <a:t>层次图，同时输出回归直线的斜率以及方差齐性的</a:t>
            </a:r>
            <a:r>
              <a:rPr lang="en-US" altLang="zh-CN" sz="2000">
                <a:latin typeface="楷体_GB2312" pitchFamily="49" charset="-122"/>
                <a:ea typeface="楷体_GB2312" pitchFamily="49" charset="-122"/>
              </a:rPr>
              <a:t>Levene</a:t>
            </a:r>
            <a:r>
              <a:rPr lang="en-US" altLang="zh-CN" sz="2000">
                <a:latin typeface="楷体_GB2312" pitchFamily="49" charset="-122"/>
                <a:ea typeface="楷体_GB2312" pitchFamily="49" charset="-122"/>
                <a:sym typeface="Symbol" pitchFamily="18" charset="2"/>
              </a:rPr>
              <a:t></a:t>
            </a:r>
            <a:r>
              <a:rPr lang="en-US" altLang="zh-CN" sz="2000">
                <a:latin typeface="楷体_GB2312" pitchFamily="49" charset="-122"/>
                <a:ea typeface="楷体_GB2312" pitchFamily="49" charset="-122"/>
              </a:rPr>
              <a:t>s</a:t>
            </a:r>
            <a:r>
              <a:rPr lang="zh-CN" altLang="en-US" sz="2000">
                <a:latin typeface="楷体_GB2312" pitchFamily="49" charset="-122"/>
                <a:ea typeface="楷体_GB2312" pitchFamily="49" charset="-122"/>
                <a:sym typeface="Symbol" pitchFamily="18" charset="2"/>
              </a:rPr>
              <a:t>检验。</a:t>
            </a:r>
          </a:p>
        </p:txBody>
      </p:sp>
    </p:spTree>
    <p:extLst>
      <p:ext uri="{BB962C8B-B14F-4D97-AF65-F5344CB8AC3E}">
        <p14:creationId xmlns:p14="http://schemas.microsoft.com/office/powerpoint/2010/main" val="1633758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7"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412875"/>
            <a:ext cx="4968875" cy="2524125"/>
          </a:xfrm>
          <a:prstGeom prst="rect">
            <a:avLst/>
          </a:prstGeom>
          <a:noFill/>
          <a:extLst>
            <a:ext uri="{909E8E84-426E-40DD-AFC4-6F175D3DCCD1}">
              <a14:hiddenFill xmlns:a14="http://schemas.microsoft.com/office/drawing/2010/main">
                <a:solidFill>
                  <a:srgbClr val="FFFFFF"/>
                </a:solidFill>
              </a14:hiddenFill>
            </a:ext>
          </a:extLst>
        </p:spPr>
      </p:pic>
      <p:sp>
        <p:nvSpPr>
          <p:cNvPr id="97288" name="Rectangle 8"/>
          <p:cNvSpPr>
            <a:spLocks noChangeArrowheads="1"/>
          </p:cNvSpPr>
          <p:nvPr/>
        </p:nvSpPr>
        <p:spPr bwMode="auto">
          <a:xfrm>
            <a:off x="468313" y="303213"/>
            <a:ext cx="82073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000"/>
              <a:t>4</a:t>
            </a:r>
            <a:r>
              <a:rPr lang="zh-CN" altLang="en-US" sz="2000"/>
              <a:t>、单击</a:t>
            </a:r>
            <a:r>
              <a:rPr lang="en-US" altLang="zh-CN" sz="2000"/>
              <a:t>Option</a:t>
            </a:r>
            <a:r>
              <a:rPr lang="zh-CN" altLang="en-US" sz="2000"/>
              <a:t>按纽，打开</a:t>
            </a:r>
            <a:r>
              <a:rPr lang="en-US" altLang="zh-CN" sz="2000"/>
              <a:t>Option</a:t>
            </a:r>
            <a:r>
              <a:rPr lang="zh-CN" altLang="en-US" sz="2000"/>
              <a:t>对话框如图所示。可选择缺失值的处理方式，</a:t>
            </a:r>
            <a:r>
              <a:rPr lang="en-US" altLang="zh-CN" sz="2000"/>
              <a:t>SPSS</a:t>
            </a:r>
            <a:r>
              <a:rPr lang="zh-CN" altLang="en-US" sz="2000"/>
              <a:t>提供三种处理方式：</a:t>
            </a:r>
          </a:p>
        </p:txBody>
      </p:sp>
      <p:sp>
        <p:nvSpPr>
          <p:cNvPr id="97289" name="Rectangle 9"/>
          <p:cNvSpPr>
            <a:spLocks noChangeArrowheads="1"/>
          </p:cNvSpPr>
          <p:nvPr/>
        </p:nvSpPr>
        <p:spPr bwMode="auto">
          <a:xfrm>
            <a:off x="395288" y="3952875"/>
            <a:ext cx="80645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1</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Exclude cases listwies </a:t>
            </a:r>
            <a:r>
              <a:rPr lang="zh-CN" altLang="en-US" sz="2000">
                <a:latin typeface="楷体_GB2312" pitchFamily="49" charset="-122"/>
                <a:ea typeface="楷体_GB2312" pitchFamily="49" charset="-122"/>
              </a:rPr>
              <a:t>剔除带缺失值的观测量（系统默认）。</a:t>
            </a:r>
          </a:p>
          <a:p>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Exclude cases pairwise </a:t>
            </a:r>
            <a:r>
              <a:rPr lang="zh-CN" altLang="en-US" sz="2000">
                <a:latin typeface="楷体_GB2312" pitchFamily="49" charset="-122"/>
                <a:ea typeface="楷体_GB2312" pitchFamily="49" charset="-122"/>
              </a:rPr>
              <a:t>剔除带缺失值的观测量时还一并剔除与缺失值有成对关系的观测量。</a:t>
            </a:r>
          </a:p>
          <a:p>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3</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Report values </a:t>
            </a:r>
            <a:r>
              <a:rPr lang="zh-CN" altLang="en-US" sz="2000">
                <a:latin typeface="楷体_GB2312" pitchFamily="49" charset="-122"/>
                <a:ea typeface="楷体_GB2312" pitchFamily="49" charset="-122"/>
              </a:rPr>
              <a:t>输出频数表时同时输出缺失值。</a:t>
            </a:r>
          </a:p>
        </p:txBody>
      </p:sp>
      <p:sp>
        <p:nvSpPr>
          <p:cNvPr id="97290" name="Rectangle 10"/>
          <p:cNvSpPr>
            <a:spLocks noChangeArrowheads="1"/>
          </p:cNvSpPr>
          <p:nvPr/>
        </p:nvSpPr>
        <p:spPr bwMode="auto">
          <a:xfrm>
            <a:off x="900113" y="5575300"/>
            <a:ext cx="5334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t>5</a:t>
            </a:r>
            <a:r>
              <a:rPr lang="zh-CN" altLang="en-US" sz="2000"/>
              <a:t>、单击</a:t>
            </a:r>
            <a:r>
              <a:rPr lang="en-US" altLang="zh-CN" sz="2000"/>
              <a:t>OK</a:t>
            </a:r>
            <a:r>
              <a:rPr lang="zh-CN" altLang="en-US" sz="2000"/>
              <a:t>，得到相应的输出结果如表所示。 </a:t>
            </a:r>
          </a:p>
        </p:txBody>
      </p:sp>
    </p:spTree>
    <p:extLst>
      <p:ext uri="{BB962C8B-B14F-4D97-AF65-F5344CB8AC3E}">
        <p14:creationId xmlns:p14="http://schemas.microsoft.com/office/powerpoint/2010/main" val="1275643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4" name="Rectangle 4"/>
          <p:cNvSpPr>
            <a:spLocks noChangeArrowheads="1"/>
          </p:cNvSpPr>
          <p:nvPr/>
        </p:nvSpPr>
        <p:spPr bwMode="auto">
          <a:xfrm>
            <a:off x="827088" y="3716338"/>
            <a:ext cx="7416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FF3300"/>
                </a:solidFill>
              </a:rPr>
              <a:t>（</a:t>
            </a:r>
            <a:r>
              <a:rPr lang="en-US" altLang="zh-CN" sz="2400">
                <a:solidFill>
                  <a:srgbClr val="FF3300"/>
                </a:solidFill>
              </a:rPr>
              <a:t>4</a:t>
            </a:r>
            <a:r>
              <a:rPr lang="zh-CN" altLang="en-US" sz="2400">
                <a:solidFill>
                  <a:srgbClr val="FF3300"/>
                </a:solidFill>
              </a:rPr>
              <a:t>）其他趋势</a:t>
            </a:r>
          </a:p>
          <a:p>
            <a:r>
              <a:rPr lang="zh-CN" altLang="en-US" sz="2000"/>
              <a:t>百分位数指标（</a:t>
            </a:r>
            <a:r>
              <a:rPr lang="en-US" altLang="zh-CN" sz="2000"/>
              <a:t>Percentile</a:t>
            </a:r>
            <a:r>
              <a:rPr lang="zh-CN" altLang="en-US" sz="2000"/>
              <a:t>）、</a:t>
            </a:r>
            <a:r>
              <a:rPr lang="en-US" altLang="zh-CN" sz="2000"/>
              <a:t>M</a:t>
            </a:r>
            <a:r>
              <a:rPr lang="zh-CN" altLang="en-US" sz="2000"/>
              <a:t>统计量（</a:t>
            </a:r>
            <a:r>
              <a:rPr lang="en-US" altLang="zh-CN" sz="2000"/>
              <a:t>M-Estimators)</a:t>
            </a:r>
            <a:r>
              <a:rPr lang="zh-CN" altLang="en-US" sz="2000"/>
              <a:t>、极端值（</a:t>
            </a:r>
            <a:r>
              <a:rPr lang="en-US" altLang="zh-CN" sz="2000"/>
              <a:t>Outlier</a:t>
            </a:r>
            <a:r>
              <a:rPr lang="zh-CN" altLang="en-US" sz="2000"/>
              <a:t>）。</a:t>
            </a:r>
          </a:p>
        </p:txBody>
      </p:sp>
      <p:sp>
        <p:nvSpPr>
          <p:cNvPr id="337925" name="Rectangle 5"/>
          <p:cNvSpPr>
            <a:spLocks noChangeArrowheads="1"/>
          </p:cNvSpPr>
          <p:nvPr/>
        </p:nvSpPr>
        <p:spPr bwMode="auto">
          <a:xfrm>
            <a:off x="684213" y="419100"/>
            <a:ext cx="8135937"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2400">
                <a:solidFill>
                  <a:srgbClr val="FF3300"/>
                </a:solidFill>
              </a:rPr>
              <a:t>（</a:t>
            </a:r>
            <a:r>
              <a:rPr lang="en-US" altLang="zh-CN" sz="2400">
                <a:solidFill>
                  <a:srgbClr val="FF3300"/>
                </a:solidFill>
              </a:rPr>
              <a:t>2</a:t>
            </a:r>
            <a:r>
              <a:rPr lang="zh-CN" altLang="en-US" sz="2400">
                <a:solidFill>
                  <a:srgbClr val="FF3300"/>
                </a:solidFill>
              </a:rPr>
              <a:t>）离散趋势（</a:t>
            </a:r>
            <a:r>
              <a:rPr lang="en-US" altLang="zh-CN" sz="2400">
                <a:solidFill>
                  <a:srgbClr val="FF3300"/>
                </a:solidFill>
              </a:rPr>
              <a:t>Dispersion Trend</a:t>
            </a:r>
            <a:r>
              <a:rPr lang="zh-CN" altLang="en-US" sz="2400">
                <a:solidFill>
                  <a:srgbClr val="FF3300"/>
                </a:solidFill>
              </a:rPr>
              <a:t>）</a:t>
            </a:r>
          </a:p>
          <a:p>
            <a:pPr algn="just"/>
            <a:r>
              <a:rPr lang="zh-CN" altLang="en-US" sz="2000"/>
              <a:t>标准差（</a:t>
            </a:r>
            <a:r>
              <a:rPr lang="en-US" altLang="zh-CN" sz="2000"/>
              <a:t>Std. Deviation</a:t>
            </a:r>
            <a:r>
              <a:rPr lang="zh-CN" altLang="en-US" sz="2000"/>
              <a:t>）、方差（</a:t>
            </a:r>
            <a:r>
              <a:rPr lang="en-US" altLang="zh-CN" sz="2000"/>
              <a:t>Variance</a:t>
            </a:r>
            <a:r>
              <a:rPr lang="zh-CN" altLang="en-US" sz="2000"/>
              <a:t>）、全距（</a:t>
            </a:r>
            <a:r>
              <a:rPr lang="en-US" altLang="zh-CN" sz="2000"/>
              <a:t>Range</a:t>
            </a:r>
            <a:r>
              <a:rPr lang="zh-CN" altLang="en-US" sz="2000"/>
              <a:t>）、最小值（</a:t>
            </a:r>
            <a:r>
              <a:rPr lang="en-US" altLang="zh-CN" sz="2000"/>
              <a:t>Minimum</a:t>
            </a:r>
            <a:r>
              <a:rPr lang="zh-CN" altLang="en-US" sz="2000"/>
              <a:t>）、最大值（</a:t>
            </a:r>
            <a:r>
              <a:rPr lang="en-US" altLang="zh-CN" sz="2000"/>
              <a:t>Maximum</a:t>
            </a:r>
            <a:r>
              <a:rPr lang="zh-CN" altLang="en-US" sz="2000"/>
              <a:t>）、标准误（</a:t>
            </a:r>
            <a:r>
              <a:rPr lang="en-US" altLang="zh-CN" sz="2000"/>
              <a:t>S.E. Mean</a:t>
            </a:r>
            <a:r>
              <a:rPr lang="zh-CN" altLang="en-US" sz="2000"/>
              <a:t>）</a:t>
            </a:r>
          </a:p>
        </p:txBody>
      </p:sp>
      <p:sp>
        <p:nvSpPr>
          <p:cNvPr id="337926" name="Rectangle 6"/>
          <p:cNvSpPr>
            <a:spLocks noChangeArrowheads="1"/>
          </p:cNvSpPr>
          <p:nvPr/>
        </p:nvSpPr>
        <p:spPr bwMode="auto">
          <a:xfrm>
            <a:off x="684213" y="2349500"/>
            <a:ext cx="7993062"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a:solidFill>
                  <a:srgbClr val="FF3300"/>
                </a:solidFill>
              </a:rPr>
              <a:t>（</a:t>
            </a:r>
            <a:r>
              <a:rPr lang="en-US" altLang="zh-CN" sz="2400">
                <a:solidFill>
                  <a:srgbClr val="FF3300"/>
                </a:solidFill>
              </a:rPr>
              <a:t>3</a:t>
            </a:r>
            <a:r>
              <a:rPr lang="zh-CN" altLang="en-US" sz="2400">
                <a:solidFill>
                  <a:srgbClr val="FF3300"/>
                </a:solidFill>
              </a:rPr>
              <a:t>）分布特征（</a:t>
            </a:r>
            <a:r>
              <a:rPr lang="en-US" altLang="zh-CN" sz="2400">
                <a:solidFill>
                  <a:srgbClr val="FF3300"/>
                </a:solidFill>
              </a:rPr>
              <a:t>Distribution Tendency</a:t>
            </a:r>
            <a:r>
              <a:rPr lang="zh-CN" altLang="en-US" sz="2400">
                <a:solidFill>
                  <a:srgbClr val="FF3300"/>
                </a:solidFill>
              </a:rPr>
              <a:t>）</a:t>
            </a:r>
          </a:p>
          <a:p>
            <a:r>
              <a:rPr lang="zh-CN" altLang="en-US" sz="2000"/>
              <a:t>偏度系数（</a:t>
            </a:r>
            <a:r>
              <a:rPr lang="en-US" altLang="zh-CN" sz="2000"/>
              <a:t>Skewness</a:t>
            </a:r>
            <a:r>
              <a:rPr lang="zh-CN" altLang="en-US" sz="2000"/>
              <a:t>）和峰度系数（</a:t>
            </a:r>
            <a:r>
              <a:rPr lang="en-US" altLang="zh-CN" sz="2000"/>
              <a:t>Kurtosis</a:t>
            </a:r>
            <a:r>
              <a:rPr lang="zh-CN" altLang="en-US" sz="2000"/>
              <a:t>）</a:t>
            </a:r>
          </a:p>
        </p:txBody>
      </p:sp>
    </p:spTree>
    <p:extLst>
      <p:ext uri="{BB962C8B-B14F-4D97-AF65-F5344CB8AC3E}">
        <p14:creationId xmlns:p14="http://schemas.microsoft.com/office/powerpoint/2010/main" val="1545416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a:xfrm>
            <a:off x="323850" y="404813"/>
            <a:ext cx="8540750" cy="536575"/>
          </a:xfrm>
        </p:spPr>
        <p:txBody>
          <a:bodyPr/>
          <a:lstStyle/>
          <a:p>
            <a:pPr algn="l"/>
            <a:r>
              <a:rPr lang="zh-CN" altLang="en-US" sz="3200" b="1"/>
              <a:t>二、基本的分析结果</a:t>
            </a:r>
          </a:p>
        </p:txBody>
      </p:sp>
      <p:pic>
        <p:nvPicPr>
          <p:cNvPr id="98310" name="Picture 6"/>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68313" y="1341438"/>
            <a:ext cx="7920037" cy="1958975"/>
          </a:xfrm>
          <a:noFill/>
          <a:ln/>
        </p:spPr>
      </p:pic>
    </p:spTree>
    <p:extLst>
      <p:ext uri="{BB962C8B-B14F-4D97-AF65-F5344CB8AC3E}">
        <p14:creationId xmlns:p14="http://schemas.microsoft.com/office/powerpoint/2010/main" val="642681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4" name="Picture 6"/>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547813" y="0"/>
            <a:ext cx="6084887" cy="6858000"/>
          </a:xfrm>
          <a:noFill/>
          <a:ln/>
        </p:spPr>
      </p:pic>
    </p:spTree>
    <p:extLst>
      <p:ext uri="{BB962C8B-B14F-4D97-AF65-F5344CB8AC3E}">
        <p14:creationId xmlns:p14="http://schemas.microsoft.com/office/powerpoint/2010/main" val="2178494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rrowheads="1"/>
          </p:cNvSpPr>
          <p:nvPr>
            <p:ph type="title"/>
          </p:nvPr>
        </p:nvSpPr>
        <p:spPr>
          <a:xfrm>
            <a:off x="323850" y="0"/>
            <a:ext cx="8540750" cy="536575"/>
          </a:xfrm>
        </p:spPr>
        <p:txBody>
          <a:bodyPr/>
          <a:lstStyle/>
          <a:p>
            <a:r>
              <a:rPr lang="zh-CN" altLang="en-US" sz="4000"/>
              <a:t>三、输出百分位数和极端值列表</a:t>
            </a:r>
          </a:p>
        </p:txBody>
      </p:sp>
      <p:pic>
        <p:nvPicPr>
          <p:cNvPr id="100356" name="Picture 4"/>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539750" y="765175"/>
            <a:ext cx="8353425" cy="2159000"/>
          </a:xfrm>
          <a:noFill/>
          <a:ln/>
        </p:spPr>
      </p:pic>
      <p:pic>
        <p:nvPicPr>
          <p:cNvPr id="10035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3068638"/>
            <a:ext cx="6121400" cy="3565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03014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6" name="Picture 6"/>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468313" y="122238"/>
            <a:ext cx="8424862" cy="6735762"/>
          </a:xfrm>
          <a:noFill/>
          <a:ln/>
        </p:spPr>
      </p:pic>
    </p:spTree>
    <p:extLst>
      <p:ext uri="{BB962C8B-B14F-4D97-AF65-F5344CB8AC3E}">
        <p14:creationId xmlns:p14="http://schemas.microsoft.com/office/powerpoint/2010/main" val="316755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30" name="Rectangle 6"/>
          <p:cNvSpPr>
            <a:spLocks noGrp="1" noRot="1" noChangeArrowheads="1"/>
          </p:cNvSpPr>
          <p:nvPr>
            <p:ph type="body" idx="1"/>
          </p:nvPr>
        </p:nvSpPr>
        <p:spPr>
          <a:xfrm>
            <a:off x="323850" y="1125538"/>
            <a:ext cx="8540750" cy="5002212"/>
          </a:xfrm>
        </p:spPr>
        <p:txBody>
          <a:bodyPr/>
          <a:lstStyle/>
          <a:p>
            <a:pPr>
              <a:lnSpc>
                <a:spcPct val="80000"/>
              </a:lnSpc>
            </a:pPr>
            <a:r>
              <a:rPr lang="zh-CN" altLang="en-US" sz="2000"/>
              <a:t>身高 </a:t>
            </a:r>
            <a:r>
              <a:rPr lang="en-US" altLang="zh-CN" sz="2000"/>
              <a:t>Stem-and-Leaf Plot for</a:t>
            </a:r>
          </a:p>
          <a:p>
            <a:pPr>
              <a:lnSpc>
                <a:spcPct val="80000"/>
              </a:lnSpc>
            </a:pPr>
            <a:r>
              <a:rPr lang="en-US" altLang="zh-CN" sz="2000"/>
              <a:t>sex= </a:t>
            </a:r>
            <a:r>
              <a:rPr lang="zh-CN" altLang="en-US" sz="2000"/>
              <a:t>男</a:t>
            </a:r>
          </a:p>
          <a:p>
            <a:pPr>
              <a:lnSpc>
                <a:spcPct val="80000"/>
              </a:lnSpc>
            </a:pPr>
            <a:endParaRPr lang="zh-CN" altLang="en-US" sz="2000"/>
          </a:p>
          <a:p>
            <a:pPr>
              <a:lnSpc>
                <a:spcPct val="80000"/>
              </a:lnSpc>
            </a:pPr>
            <a:r>
              <a:rPr lang="zh-CN" altLang="en-US" sz="2000"/>
              <a:t> </a:t>
            </a:r>
            <a:r>
              <a:rPr lang="en-US" altLang="zh-CN" sz="2000"/>
              <a:t>Frequency    Stem &amp;  Leaf</a:t>
            </a:r>
          </a:p>
          <a:p>
            <a:pPr>
              <a:lnSpc>
                <a:spcPct val="80000"/>
              </a:lnSpc>
            </a:pPr>
            <a:endParaRPr lang="en-US" altLang="zh-CN" sz="2000"/>
          </a:p>
          <a:p>
            <a:pPr>
              <a:lnSpc>
                <a:spcPct val="80000"/>
              </a:lnSpc>
            </a:pPr>
            <a:r>
              <a:rPr lang="en-US" altLang="zh-CN" sz="2000"/>
              <a:t>     1.00       15 .  9</a:t>
            </a:r>
          </a:p>
          <a:p>
            <a:pPr>
              <a:lnSpc>
                <a:spcPct val="80000"/>
              </a:lnSpc>
            </a:pPr>
            <a:r>
              <a:rPr lang="en-US" altLang="zh-CN" sz="2000"/>
              <a:t>      .00       16 .</a:t>
            </a:r>
          </a:p>
          <a:p>
            <a:pPr>
              <a:lnSpc>
                <a:spcPct val="80000"/>
              </a:lnSpc>
            </a:pPr>
            <a:r>
              <a:rPr lang="en-US" altLang="zh-CN" sz="2000"/>
              <a:t>     9.00       16 .  555778999</a:t>
            </a:r>
          </a:p>
          <a:p>
            <a:pPr>
              <a:lnSpc>
                <a:spcPct val="80000"/>
              </a:lnSpc>
            </a:pPr>
            <a:r>
              <a:rPr lang="en-US" altLang="zh-CN" sz="2000"/>
              <a:t>    20.00       17 .  00000000011112334444</a:t>
            </a:r>
          </a:p>
          <a:p>
            <a:pPr>
              <a:lnSpc>
                <a:spcPct val="80000"/>
              </a:lnSpc>
            </a:pPr>
            <a:r>
              <a:rPr lang="en-US" altLang="zh-CN" sz="2000"/>
              <a:t>    24.00       17 .  555555555556677777788889</a:t>
            </a:r>
          </a:p>
          <a:p>
            <a:pPr>
              <a:lnSpc>
                <a:spcPct val="80000"/>
              </a:lnSpc>
            </a:pPr>
            <a:r>
              <a:rPr lang="en-US" altLang="zh-CN" sz="2000"/>
              <a:t>    12.00       18 .  000000122234</a:t>
            </a:r>
          </a:p>
          <a:p>
            <a:pPr>
              <a:lnSpc>
                <a:spcPct val="80000"/>
              </a:lnSpc>
            </a:pPr>
            <a:r>
              <a:rPr lang="en-US" altLang="zh-CN" sz="2000"/>
              <a:t>     3.00       18 .  668</a:t>
            </a:r>
          </a:p>
          <a:p>
            <a:pPr>
              <a:lnSpc>
                <a:spcPct val="80000"/>
              </a:lnSpc>
            </a:pPr>
            <a:endParaRPr lang="en-US" altLang="zh-CN" sz="2000"/>
          </a:p>
          <a:p>
            <a:pPr>
              <a:lnSpc>
                <a:spcPct val="80000"/>
              </a:lnSpc>
            </a:pPr>
            <a:r>
              <a:rPr lang="en-US" altLang="zh-CN" sz="2000"/>
              <a:t> Stem width:      10</a:t>
            </a:r>
          </a:p>
          <a:p>
            <a:pPr>
              <a:lnSpc>
                <a:spcPct val="80000"/>
              </a:lnSpc>
            </a:pPr>
            <a:r>
              <a:rPr lang="en-US" altLang="zh-CN" sz="2000"/>
              <a:t> Each leaf:       1 case(s)</a:t>
            </a:r>
          </a:p>
          <a:p>
            <a:pPr>
              <a:lnSpc>
                <a:spcPct val="80000"/>
              </a:lnSpc>
            </a:pPr>
            <a:endParaRPr lang="en-US" altLang="zh-CN" sz="2000"/>
          </a:p>
          <a:p>
            <a:pPr>
              <a:lnSpc>
                <a:spcPct val="80000"/>
              </a:lnSpc>
            </a:pPr>
            <a:endParaRPr lang="en-US" altLang="zh-CN" sz="2000"/>
          </a:p>
          <a:p>
            <a:pPr>
              <a:lnSpc>
                <a:spcPct val="80000"/>
              </a:lnSpc>
            </a:pPr>
            <a:endParaRPr lang="en-US" altLang="zh-CN" sz="2000"/>
          </a:p>
          <a:p>
            <a:pPr>
              <a:lnSpc>
                <a:spcPct val="80000"/>
              </a:lnSpc>
            </a:pPr>
            <a:endParaRPr lang="en-US" altLang="zh-CN" sz="2000"/>
          </a:p>
          <a:p>
            <a:pPr>
              <a:lnSpc>
                <a:spcPct val="80000"/>
              </a:lnSpc>
            </a:pPr>
            <a:endParaRPr lang="en-US" altLang="zh-CN" sz="2000"/>
          </a:p>
        </p:txBody>
      </p:sp>
    </p:spTree>
    <p:extLst>
      <p:ext uri="{BB962C8B-B14F-4D97-AF65-F5344CB8AC3E}">
        <p14:creationId xmlns:p14="http://schemas.microsoft.com/office/powerpoint/2010/main" val="191927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0"/>
            <a:ext cx="6192837" cy="495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4453" name="Rectangle 5"/>
          <p:cNvSpPr>
            <a:spLocks noChangeArrowheads="1"/>
          </p:cNvSpPr>
          <p:nvPr/>
        </p:nvSpPr>
        <p:spPr bwMode="auto">
          <a:xfrm>
            <a:off x="395288" y="5229225"/>
            <a:ext cx="8459787"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a:t>箱图中，最底部的水平线段是数据的最小值（奇异点除外），顶部的水平线段是数据的最大值（奇异点除外），中间矩形箱子的底所在位置是数据的第一个四分位数（即</a:t>
            </a:r>
            <a:r>
              <a:rPr lang="en-US" altLang="zh-CN"/>
              <a:t>25</a:t>
            </a:r>
            <a:r>
              <a:rPr lang="zh-CN" altLang="en-US"/>
              <a:t>％分位数），箱子顶部所在位置是数据的第三个四分位数据（即</a:t>
            </a:r>
            <a:r>
              <a:rPr lang="en-US" altLang="zh-CN"/>
              <a:t>75</a:t>
            </a:r>
            <a:r>
              <a:rPr lang="zh-CN" altLang="en-US"/>
              <a:t>％分位数）。箱子中间的水平线段刻画的是数据的中位数（即</a:t>
            </a:r>
            <a:r>
              <a:rPr lang="en-US" altLang="zh-CN"/>
              <a:t>50</a:t>
            </a:r>
            <a:r>
              <a:rPr lang="zh-CN" altLang="en-US"/>
              <a:t>％分位数）。 </a:t>
            </a:r>
          </a:p>
        </p:txBody>
      </p:sp>
    </p:spTree>
    <p:extLst>
      <p:ext uri="{BB962C8B-B14F-4D97-AF65-F5344CB8AC3E}">
        <p14:creationId xmlns:p14="http://schemas.microsoft.com/office/powerpoint/2010/main" val="2797479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1" name="Rectangle 5"/>
          <p:cNvSpPr>
            <a:spLocks noGrp="1" noRot="1" noChangeArrowheads="1"/>
          </p:cNvSpPr>
          <p:nvPr>
            <p:ph type="body" idx="1"/>
          </p:nvPr>
        </p:nvSpPr>
        <p:spPr>
          <a:xfrm>
            <a:off x="250825" y="188913"/>
            <a:ext cx="8540750" cy="1008062"/>
          </a:xfrm>
        </p:spPr>
        <p:txBody>
          <a:bodyPr/>
          <a:lstStyle/>
          <a:p>
            <a:pPr algn="ctr">
              <a:lnSpc>
                <a:spcPct val="90000"/>
              </a:lnSpc>
            </a:pPr>
            <a:r>
              <a:rPr lang="en-US" altLang="zh-CN"/>
              <a:t>4.4.3</a:t>
            </a:r>
            <a:r>
              <a:rPr lang="zh-CN" altLang="en-US"/>
              <a:t>使用其他过程过程进行分析</a:t>
            </a:r>
          </a:p>
          <a:p>
            <a:pPr>
              <a:lnSpc>
                <a:spcPct val="90000"/>
              </a:lnSpc>
            </a:pPr>
            <a:r>
              <a:rPr lang="zh-CN" altLang="en-US" sz="2400"/>
              <a:t>一、</a:t>
            </a:r>
            <a:r>
              <a:rPr lang="en-US" altLang="zh-CN" sz="2400"/>
              <a:t>Descriptive</a:t>
            </a:r>
            <a:r>
              <a:rPr lang="zh-CN" altLang="en-US" sz="2400"/>
              <a:t>过程的结果</a:t>
            </a:r>
          </a:p>
        </p:txBody>
      </p:sp>
      <p:pic>
        <p:nvPicPr>
          <p:cNvPr id="101383"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341438"/>
            <a:ext cx="6480175"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1384" name="Text Box 8"/>
          <p:cNvSpPr txBox="1">
            <a:spLocks noChangeArrowheads="1"/>
          </p:cNvSpPr>
          <p:nvPr/>
        </p:nvSpPr>
        <p:spPr bwMode="auto">
          <a:xfrm>
            <a:off x="539750" y="2781300"/>
            <a:ext cx="7561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a:t>二、</a:t>
            </a:r>
            <a:r>
              <a:rPr lang="en-US" altLang="zh-CN" sz="2400"/>
              <a:t>Frequencies</a:t>
            </a:r>
            <a:r>
              <a:rPr lang="zh-CN" altLang="en-US" sz="2400"/>
              <a:t>过程的结果</a:t>
            </a:r>
          </a:p>
        </p:txBody>
      </p:sp>
      <p:pic>
        <p:nvPicPr>
          <p:cNvPr id="10138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3141663"/>
            <a:ext cx="4751387" cy="3455987"/>
          </a:xfrm>
          <a:prstGeom prst="rect">
            <a:avLst/>
          </a:prstGeom>
          <a:noFill/>
          <a:extLst>
            <a:ext uri="{909E8E84-426E-40DD-AFC4-6F175D3DCCD1}">
              <a14:hiddenFill xmlns:a14="http://schemas.microsoft.com/office/drawing/2010/main">
                <a:solidFill>
                  <a:srgbClr val="FFFFFF"/>
                </a:solidFill>
              </a14:hiddenFill>
            </a:ext>
          </a:extLst>
        </p:spPr>
      </p:pic>
      <p:pic>
        <p:nvPicPr>
          <p:cNvPr id="101386"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716338"/>
            <a:ext cx="4105275" cy="671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94197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8" name="Picture 6"/>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1403350" y="981075"/>
            <a:ext cx="6335713" cy="5164138"/>
          </a:xfrm>
          <a:noFill/>
          <a:ln/>
        </p:spPr>
      </p:pic>
    </p:spTree>
    <p:extLst>
      <p:ext uri="{BB962C8B-B14F-4D97-AF65-F5344CB8AC3E}">
        <p14:creationId xmlns:p14="http://schemas.microsoft.com/office/powerpoint/2010/main" val="2722462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p:txBody>
          <a:bodyPr/>
          <a:lstStyle/>
          <a:p>
            <a:r>
              <a:rPr lang="en-US" altLang="zh-CN"/>
              <a:t>4.5 </a:t>
            </a:r>
            <a:r>
              <a:rPr lang="zh-CN" altLang="en-US"/>
              <a:t>连续性变量的参数估计</a:t>
            </a:r>
          </a:p>
        </p:txBody>
      </p:sp>
      <p:sp>
        <p:nvSpPr>
          <p:cNvPr id="106499" name="Rectangle 3"/>
          <p:cNvSpPr>
            <a:spLocks noGrp="1" noRot="1" noChangeArrowheads="1"/>
          </p:cNvSpPr>
          <p:nvPr>
            <p:ph type="body" idx="1"/>
          </p:nvPr>
        </p:nvSpPr>
        <p:spPr>
          <a:xfrm>
            <a:off x="301625" y="1600200"/>
            <a:ext cx="8540750" cy="4997450"/>
          </a:xfrm>
        </p:spPr>
        <p:txBody>
          <a:bodyPr/>
          <a:lstStyle/>
          <a:p>
            <a:pPr>
              <a:lnSpc>
                <a:spcPct val="90000"/>
              </a:lnSpc>
            </a:pPr>
            <a:r>
              <a:rPr lang="zh-CN" altLang="en-US" sz="2400"/>
              <a:t>根据样本数据对总体的客观规律性作出合理估计的过程被称为统计推断（</a:t>
            </a:r>
            <a:r>
              <a:rPr lang="en-US" altLang="zh-CN" sz="2400"/>
              <a:t>Statistical Inference</a:t>
            </a:r>
            <a:r>
              <a:rPr lang="zh-CN" altLang="en-US" sz="2400"/>
              <a:t>），它可以被分为参数估计和假设检验两大类。</a:t>
            </a:r>
          </a:p>
          <a:p>
            <a:pPr>
              <a:lnSpc>
                <a:spcPct val="90000"/>
              </a:lnSpc>
            </a:pPr>
            <a:endParaRPr lang="zh-CN" altLang="en-US" sz="2400"/>
          </a:p>
          <a:p>
            <a:pPr algn="ctr">
              <a:lnSpc>
                <a:spcPct val="90000"/>
              </a:lnSpc>
            </a:pPr>
            <a:r>
              <a:rPr lang="en-US" altLang="zh-CN" sz="2400"/>
              <a:t>4.5.1 </a:t>
            </a:r>
            <a:r>
              <a:rPr lang="zh-CN" altLang="en-US" sz="2400"/>
              <a:t>正态分布</a:t>
            </a:r>
          </a:p>
          <a:p>
            <a:pPr>
              <a:lnSpc>
                <a:spcPct val="90000"/>
              </a:lnSpc>
            </a:pPr>
            <a:r>
              <a:rPr lang="zh-CN" altLang="en-US" sz="2400"/>
              <a:t>一、正态分布的定义</a:t>
            </a:r>
          </a:p>
          <a:p>
            <a:pPr>
              <a:lnSpc>
                <a:spcPct val="90000"/>
              </a:lnSpc>
            </a:pPr>
            <a:r>
              <a:rPr lang="zh-CN" altLang="en-US" sz="2400"/>
              <a:t>若连续性随即变量</a:t>
            </a:r>
            <a:r>
              <a:rPr lang="en-US" altLang="zh-CN" sz="2400"/>
              <a:t>X</a:t>
            </a:r>
            <a:r>
              <a:rPr lang="zh-CN" altLang="en-US" sz="2400"/>
              <a:t>的概率分布密度函数为</a:t>
            </a:r>
          </a:p>
          <a:p>
            <a:pPr>
              <a:lnSpc>
                <a:spcPct val="90000"/>
              </a:lnSpc>
            </a:pPr>
            <a:endParaRPr lang="zh-CN" altLang="en-US" sz="2400"/>
          </a:p>
          <a:p>
            <a:pPr>
              <a:lnSpc>
                <a:spcPct val="90000"/>
              </a:lnSpc>
            </a:pPr>
            <a:endParaRPr lang="zh-CN" altLang="en-US" sz="2400"/>
          </a:p>
          <a:p>
            <a:pPr>
              <a:lnSpc>
                <a:spcPct val="90000"/>
              </a:lnSpc>
            </a:pPr>
            <a:endParaRPr lang="zh-CN" altLang="en-US" sz="2400"/>
          </a:p>
          <a:p>
            <a:pPr>
              <a:lnSpc>
                <a:spcPct val="90000"/>
              </a:lnSpc>
            </a:pPr>
            <a:endParaRPr lang="zh-CN" altLang="en-US" sz="2400"/>
          </a:p>
          <a:p>
            <a:pPr>
              <a:lnSpc>
                <a:spcPct val="90000"/>
              </a:lnSpc>
            </a:pPr>
            <a:r>
              <a:rPr lang="zh-CN" altLang="en-US" sz="2400"/>
              <a:t>则称随机变量</a:t>
            </a:r>
            <a:r>
              <a:rPr lang="en-US" altLang="zh-CN" sz="2400"/>
              <a:t>X</a:t>
            </a:r>
            <a:r>
              <a:rPr lang="zh-CN" altLang="en-US" sz="2400"/>
              <a:t>服从正态分布（</a:t>
            </a:r>
            <a:r>
              <a:rPr lang="en-US" altLang="zh-CN" sz="2400"/>
              <a:t>Normal Distribution</a:t>
            </a:r>
            <a:r>
              <a:rPr lang="zh-CN" altLang="en-US" sz="2400"/>
              <a:t>）</a:t>
            </a:r>
          </a:p>
        </p:txBody>
      </p:sp>
      <p:graphicFrame>
        <p:nvGraphicFramePr>
          <p:cNvPr id="106500" name="Object 4"/>
          <p:cNvGraphicFramePr>
            <a:graphicFrameLocks noChangeAspect="1"/>
          </p:cNvGraphicFramePr>
          <p:nvPr/>
        </p:nvGraphicFramePr>
        <p:xfrm>
          <a:off x="2916238" y="4868863"/>
          <a:ext cx="3024187" cy="928687"/>
        </p:xfrm>
        <a:graphic>
          <a:graphicData uri="http://schemas.openxmlformats.org/presentationml/2006/ole">
            <mc:AlternateContent xmlns:mc="http://schemas.openxmlformats.org/markup-compatibility/2006">
              <mc:Choice xmlns:v="urn:schemas-microsoft-com:vml" Requires="v">
                <p:oleObj spid="_x0000_s9223" name="公式" r:id="rId3" imgW="1371600" imgH="482400" progId="Equation.3">
                  <p:embed/>
                </p:oleObj>
              </mc:Choice>
              <mc:Fallback>
                <p:oleObj name="公式" r:id="rId3" imgW="1371600" imgH="4824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8" y="4868863"/>
                        <a:ext cx="3024187" cy="928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608457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rrowheads="1"/>
          </p:cNvSpPr>
          <p:nvPr>
            <p:ph type="title"/>
          </p:nvPr>
        </p:nvSpPr>
        <p:spPr/>
        <p:txBody>
          <a:bodyPr/>
          <a:lstStyle/>
          <a:p>
            <a:r>
              <a:rPr lang="zh-CN" altLang="en-US"/>
              <a:t>二、正态分布的特征</a:t>
            </a:r>
          </a:p>
        </p:txBody>
      </p:sp>
      <p:sp>
        <p:nvSpPr>
          <p:cNvPr id="108547" name="Rectangle 3"/>
          <p:cNvSpPr>
            <a:spLocks noGrp="1" noRot="1" noChangeArrowheads="1"/>
          </p:cNvSpPr>
          <p:nvPr>
            <p:ph type="body" idx="1"/>
          </p:nvPr>
        </p:nvSpPr>
        <p:spPr>
          <a:xfrm>
            <a:off x="301625" y="1600200"/>
            <a:ext cx="8842375" cy="4498975"/>
          </a:xfrm>
        </p:spPr>
        <p:txBody>
          <a:bodyPr/>
          <a:lstStyle/>
          <a:p>
            <a:pPr>
              <a:lnSpc>
                <a:spcPct val="90000"/>
              </a:lnSpc>
            </a:pPr>
            <a:r>
              <a:rPr lang="zh-CN" altLang="en-US" sz="2400"/>
              <a:t>（</a:t>
            </a:r>
            <a:r>
              <a:rPr lang="en-US" altLang="zh-CN" sz="2400"/>
              <a:t>1</a:t>
            </a:r>
            <a:r>
              <a:rPr lang="zh-CN" altLang="en-US" sz="2400"/>
              <a:t>）正态分布是一条对称曲线，关于均数对称，因此均数被称为正态分布的位置参数。</a:t>
            </a:r>
          </a:p>
          <a:p>
            <a:pPr>
              <a:lnSpc>
                <a:spcPct val="90000"/>
              </a:lnSpc>
            </a:pPr>
            <a:r>
              <a:rPr lang="zh-CN" altLang="en-US" sz="2400"/>
              <a:t>（</a:t>
            </a:r>
            <a:r>
              <a:rPr lang="en-US" altLang="zh-CN" sz="2400"/>
              <a:t>2</a:t>
            </a:r>
            <a:r>
              <a:rPr lang="zh-CN" altLang="en-US" sz="2400"/>
              <a:t>）曲线是单峰，在均值出达到最高点。</a:t>
            </a:r>
          </a:p>
          <a:p>
            <a:pPr>
              <a:lnSpc>
                <a:spcPct val="90000"/>
              </a:lnSpc>
            </a:pPr>
            <a:r>
              <a:rPr lang="zh-CN" altLang="en-US" sz="2400"/>
              <a:t>（</a:t>
            </a:r>
            <a:r>
              <a:rPr lang="en-US" altLang="zh-CN" sz="2400"/>
              <a:t>3</a:t>
            </a:r>
            <a:r>
              <a:rPr lang="zh-CN" altLang="en-US" sz="2400"/>
              <a:t>）正态分布曲线的尖削与标准差有关。因此标准差被称为正态分布曲线的尺度参数。</a:t>
            </a:r>
          </a:p>
          <a:p>
            <a:pPr>
              <a:lnSpc>
                <a:spcPct val="90000"/>
              </a:lnSpc>
            </a:pPr>
            <a:r>
              <a:rPr lang="zh-CN" altLang="en-US" sz="2400"/>
              <a:t>（</a:t>
            </a:r>
            <a:r>
              <a:rPr lang="en-US" altLang="zh-CN" sz="2400"/>
              <a:t>4</a:t>
            </a:r>
            <a:r>
              <a:rPr lang="zh-CN" altLang="en-US" sz="2400"/>
              <a:t>）曲线无论向左或向右延伸，都越来越接近横轴，但不会与横轴相交，以横轴为渐近线。</a:t>
            </a:r>
          </a:p>
          <a:p>
            <a:pPr>
              <a:lnSpc>
                <a:spcPct val="90000"/>
              </a:lnSpc>
            </a:pPr>
            <a:r>
              <a:rPr lang="zh-CN" altLang="en-US" sz="2400"/>
              <a:t>（</a:t>
            </a:r>
            <a:r>
              <a:rPr lang="en-US" altLang="zh-CN" sz="2400"/>
              <a:t>5</a:t>
            </a:r>
            <a:r>
              <a:rPr lang="zh-CN" altLang="en-US" sz="2400"/>
              <a:t>）约</a:t>
            </a:r>
            <a:r>
              <a:rPr lang="en-US" altLang="zh-CN" sz="2400"/>
              <a:t>68%</a:t>
            </a:r>
            <a:r>
              <a:rPr lang="zh-CN" altLang="en-US" sz="2400"/>
              <a:t>的个体的取值与平均数在距离一个标准差之内。</a:t>
            </a:r>
          </a:p>
          <a:p>
            <a:pPr>
              <a:lnSpc>
                <a:spcPct val="90000"/>
              </a:lnSpc>
            </a:pPr>
            <a:r>
              <a:rPr lang="zh-CN" altLang="en-US" sz="2400"/>
              <a:t>（</a:t>
            </a:r>
            <a:r>
              <a:rPr lang="en-US" altLang="zh-CN" sz="2400"/>
              <a:t>6</a:t>
            </a:r>
            <a:r>
              <a:rPr lang="zh-CN" altLang="en-US" sz="2400"/>
              <a:t>）约</a:t>
            </a:r>
            <a:r>
              <a:rPr lang="en-US" altLang="zh-CN" sz="2400"/>
              <a:t>95%</a:t>
            </a:r>
            <a:r>
              <a:rPr lang="zh-CN" altLang="en-US" sz="2400"/>
              <a:t>的个体取值与平均数的距离在</a:t>
            </a:r>
            <a:r>
              <a:rPr lang="en-US" altLang="zh-CN" sz="2400"/>
              <a:t>1.96</a:t>
            </a:r>
            <a:r>
              <a:rPr lang="zh-CN" altLang="en-US" sz="2400"/>
              <a:t>个标准差之内。</a:t>
            </a:r>
          </a:p>
          <a:p>
            <a:pPr>
              <a:lnSpc>
                <a:spcPct val="90000"/>
              </a:lnSpc>
            </a:pPr>
            <a:r>
              <a:rPr lang="zh-CN" altLang="en-US" sz="2400"/>
              <a:t>（</a:t>
            </a:r>
            <a:r>
              <a:rPr lang="en-US" altLang="zh-CN" sz="2400"/>
              <a:t>7</a:t>
            </a:r>
            <a:r>
              <a:rPr lang="zh-CN" altLang="en-US" sz="2400"/>
              <a:t>）</a:t>
            </a:r>
            <a:r>
              <a:rPr lang="en-US" altLang="zh-CN" sz="2400"/>
              <a:t>99%</a:t>
            </a:r>
            <a:r>
              <a:rPr lang="zh-CN" altLang="en-US" sz="2400"/>
              <a:t>个体的取值与平均数的距离在</a:t>
            </a:r>
            <a:r>
              <a:rPr lang="en-US" altLang="zh-CN" sz="2400"/>
              <a:t>2.58</a:t>
            </a:r>
            <a:r>
              <a:rPr lang="zh-CN" altLang="en-US" sz="2400"/>
              <a:t>个标准差。</a:t>
            </a:r>
          </a:p>
        </p:txBody>
      </p:sp>
    </p:spTree>
    <p:extLst>
      <p:ext uri="{BB962C8B-B14F-4D97-AF65-F5344CB8AC3E}">
        <p14:creationId xmlns:p14="http://schemas.microsoft.com/office/powerpoint/2010/main" val="940867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29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448800" cy="708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6540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rrowheads="1"/>
          </p:cNvSpPr>
          <p:nvPr>
            <p:ph type="title"/>
          </p:nvPr>
        </p:nvSpPr>
        <p:spPr/>
        <p:txBody>
          <a:bodyPr/>
          <a:lstStyle/>
          <a:p>
            <a:r>
              <a:rPr lang="zh-CN" altLang="en-US" sz="4000"/>
              <a:t>三、标准正态分布（</a:t>
            </a:r>
            <a:r>
              <a:rPr lang="en-US" altLang="zh-CN" sz="4000"/>
              <a:t>Standard Normal Distribution</a:t>
            </a:r>
            <a:r>
              <a:rPr lang="zh-CN" altLang="en-US" sz="4000"/>
              <a:t>）</a:t>
            </a:r>
          </a:p>
        </p:txBody>
      </p:sp>
      <p:sp>
        <p:nvSpPr>
          <p:cNvPr id="109571" name="Rectangle 3"/>
          <p:cNvSpPr>
            <a:spLocks noGrp="1" noRot="1" noChangeArrowheads="1"/>
          </p:cNvSpPr>
          <p:nvPr>
            <p:ph type="body" idx="1"/>
          </p:nvPr>
        </p:nvSpPr>
        <p:spPr>
          <a:xfrm>
            <a:off x="323850" y="2133600"/>
            <a:ext cx="8540750" cy="4498975"/>
          </a:xfrm>
        </p:spPr>
        <p:txBody>
          <a:bodyPr/>
          <a:lstStyle/>
          <a:p>
            <a:r>
              <a:rPr lang="zh-CN" altLang="en-US" sz="2400"/>
              <a:t>将原来的正态分布转换为标准正态分布。</a:t>
            </a:r>
          </a:p>
        </p:txBody>
      </p:sp>
      <p:graphicFrame>
        <p:nvGraphicFramePr>
          <p:cNvPr id="109572" name="Object 4"/>
          <p:cNvGraphicFramePr>
            <a:graphicFrameLocks noChangeAspect="1"/>
          </p:cNvGraphicFramePr>
          <p:nvPr/>
        </p:nvGraphicFramePr>
        <p:xfrm>
          <a:off x="2771775" y="2708275"/>
          <a:ext cx="1944688" cy="863600"/>
        </p:xfrm>
        <a:graphic>
          <a:graphicData uri="http://schemas.openxmlformats.org/presentationml/2006/ole">
            <mc:AlternateContent xmlns:mc="http://schemas.openxmlformats.org/markup-compatibility/2006">
              <mc:Choice xmlns:v="urn:schemas-microsoft-com:vml" Requires="v">
                <p:oleObj spid="_x0000_s10247" name="公式" r:id="rId3" imgW="698400" imgH="393480" progId="Equation.3">
                  <p:embed/>
                </p:oleObj>
              </mc:Choice>
              <mc:Fallback>
                <p:oleObj name="公式" r:id="rId3" imgW="698400" imgH="3934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775" y="2708275"/>
                        <a:ext cx="1944688" cy="863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9574" name="Text Box 6"/>
          <p:cNvSpPr txBox="1">
            <a:spLocks noChangeArrowheads="1"/>
          </p:cNvSpPr>
          <p:nvPr/>
        </p:nvSpPr>
        <p:spPr bwMode="auto">
          <a:xfrm>
            <a:off x="611188" y="3789363"/>
            <a:ext cx="80645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spcBef>
                <a:spcPct val="50000"/>
              </a:spcBef>
            </a:pPr>
            <a:r>
              <a:rPr lang="zh-CN" altLang="en-US" sz="2000">
                <a:latin typeface="楷体_GB2312" pitchFamily="49" charset="-122"/>
                <a:ea typeface="楷体_GB2312" pitchFamily="49" charset="-122"/>
              </a:rPr>
              <a:t>在</a:t>
            </a:r>
            <a:r>
              <a:rPr lang="en-US" altLang="zh-CN" sz="2000">
                <a:latin typeface="楷体_GB2312" pitchFamily="49" charset="-122"/>
                <a:ea typeface="楷体_GB2312" pitchFamily="49" charset="-122"/>
              </a:rPr>
              <a:t>SPSS</a:t>
            </a:r>
            <a:r>
              <a:rPr lang="zh-CN" altLang="en-US" sz="2000">
                <a:latin typeface="楷体_GB2312" pitchFamily="49" charset="-122"/>
                <a:ea typeface="楷体_GB2312" pitchFamily="49" charset="-122"/>
              </a:rPr>
              <a:t>中的</a:t>
            </a:r>
            <a:r>
              <a:rPr lang="en-US" altLang="zh-CN" sz="2000">
                <a:latin typeface="楷体_GB2312" pitchFamily="49" charset="-122"/>
                <a:ea typeface="楷体_GB2312" pitchFamily="49" charset="-122"/>
              </a:rPr>
              <a:t>Descriptive</a:t>
            </a:r>
            <a:r>
              <a:rPr lang="zh-CN" altLang="en-US" sz="2000">
                <a:latin typeface="楷体_GB2312" pitchFamily="49" charset="-122"/>
                <a:ea typeface="楷体_GB2312" pitchFamily="49" charset="-122"/>
              </a:rPr>
              <a:t>过程可以将原变量转换为标准正态分布的得分，只需要选中主对话框左下角的</a:t>
            </a:r>
            <a:r>
              <a:rPr lang="en-US" altLang="zh-CN" sz="2000">
                <a:latin typeface="楷体_GB2312" pitchFamily="49" charset="-122"/>
                <a:ea typeface="楷体_GB2312" pitchFamily="49" charset="-122"/>
              </a:rPr>
              <a:t>Save standardized values as variables </a:t>
            </a:r>
            <a:r>
              <a:rPr lang="zh-CN" altLang="en-US" sz="2000">
                <a:latin typeface="楷体_GB2312" pitchFamily="49" charset="-122"/>
                <a:ea typeface="楷体_GB2312" pitchFamily="49" charset="-122"/>
              </a:rPr>
              <a:t>复选框即可。</a:t>
            </a:r>
          </a:p>
        </p:txBody>
      </p:sp>
    </p:spTree>
    <p:extLst>
      <p:ext uri="{BB962C8B-B14F-4D97-AF65-F5344CB8AC3E}">
        <p14:creationId xmlns:p14="http://schemas.microsoft.com/office/powerpoint/2010/main" val="1511596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Rot="1" noChangeArrowheads="1"/>
          </p:cNvSpPr>
          <p:nvPr>
            <p:ph type="title"/>
          </p:nvPr>
        </p:nvSpPr>
        <p:spPr/>
        <p:txBody>
          <a:bodyPr/>
          <a:lstStyle/>
          <a:p>
            <a:r>
              <a:rPr lang="zh-CN" altLang="en-US"/>
              <a:t>四、偏度和峰度</a:t>
            </a:r>
          </a:p>
        </p:txBody>
      </p:sp>
      <p:sp>
        <p:nvSpPr>
          <p:cNvPr id="111619" name="Rectangle 3"/>
          <p:cNvSpPr>
            <a:spLocks noGrp="1" noRot="1" noChangeArrowheads="1"/>
          </p:cNvSpPr>
          <p:nvPr>
            <p:ph type="body" idx="1"/>
          </p:nvPr>
        </p:nvSpPr>
        <p:spPr/>
        <p:txBody>
          <a:bodyPr/>
          <a:lstStyle/>
          <a:p>
            <a:r>
              <a:rPr lang="zh-CN" altLang="en-US" sz="2400"/>
              <a:t>（</a:t>
            </a:r>
            <a:r>
              <a:rPr lang="en-US" altLang="zh-CN" sz="2400"/>
              <a:t>1</a:t>
            </a:r>
            <a:r>
              <a:rPr lang="zh-CN" altLang="en-US" sz="2400"/>
              <a:t>）偏度（</a:t>
            </a:r>
            <a:r>
              <a:rPr lang="en-US" altLang="zh-CN" sz="2400"/>
              <a:t>Skewness</a:t>
            </a:r>
            <a:r>
              <a:rPr lang="zh-CN" altLang="en-US" sz="2400"/>
              <a:t>）：偏度是用来描述变量取值分布形态的统计量，只分布不对称的方向和程度。样本偏度系数：</a:t>
            </a:r>
          </a:p>
          <a:p>
            <a:pPr>
              <a:buFont typeface="Wingdings 2" pitchFamily="18" charset="2"/>
              <a:buNone/>
            </a:pPr>
            <a:endParaRPr lang="en-US" altLang="zh-CN" sz="2400"/>
          </a:p>
        </p:txBody>
      </p:sp>
      <p:graphicFrame>
        <p:nvGraphicFramePr>
          <p:cNvPr id="111620" name="Object 4"/>
          <p:cNvGraphicFramePr>
            <a:graphicFrameLocks noChangeAspect="1"/>
          </p:cNvGraphicFramePr>
          <p:nvPr/>
        </p:nvGraphicFramePr>
        <p:xfrm>
          <a:off x="2411413" y="2492375"/>
          <a:ext cx="2808287" cy="720725"/>
        </p:xfrm>
        <a:graphic>
          <a:graphicData uri="http://schemas.openxmlformats.org/presentationml/2006/ole">
            <mc:AlternateContent xmlns:mc="http://schemas.openxmlformats.org/markup-compatibility/2006">
              <mc:Choice xmlns:v="urn:schemas-microsoft-com:vml" Requires="v">
                <p:oleObj spid="_x0000_s11276" name="公式" r:id="rId3" imgW="1282680" imgH="457200" progId="Equation.3">
                  <p:embed/>
                </p:oleObj>
              </mc:Choice>
              <mc:Fallback>
                <p:oleObj name="公式" r:id="rId3" imgW="128268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413" y="2492375"/>
                        <a:ext cx="2808287"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1622" name="Text Box 6"/>
          <p:cNvSpPr txBox="1">
            <a:spLocks noChangeArrowheads="1"/>
          </p:cNvSpPr>
          <p:nvPr/>
        </p:nvSpPr>
        <p:spPr bwMode="auto">
          <a:xfrm>
            <a:off x="250825" y="3500438"/>
            <a:ext cx="8353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graphicFrame>
        <p:nvGraphicFramePr>
          <p:cNvPr id="111623" name="Object 7"/>
          <p:cNvGraphicFramePr>
            <a:graphicFrameLocks noChangeAspect="1"/>
          </p:cNvGraphicFramePr>
          <p:nvPr/>
        </p:nvGraphicFramePr>
        <p:xfrm>
          <a:off x="468313" y="3357563"/>
          <a:ext cx="8424862" cy="1511300"/>
        </p:xfrm>
        <a:graphic>
          <a:graphicData uri="http://schemas.openxmlformats.org/presentationml/2006/ole">
            <mc:AlternateContent xmlns:mc="http://schemas.openxmlformats.org/markup-compatibility/2006">
              <mc:Choice xmlns:v="urn:schemas-microsoft-com:vml" Requires="v">
                <p:oleObj spid="_x0000_s11277" name="公式" r:id="rId5" imgW="3771720" imgH="672840" progId="Equation.3">
                  <p:embed/>
                </p:oleObj>
              </mc:Choice>
              <mc:Fallback>
                <p:oleObj name="公式" r:id="rId5" imgW="3771720" imgH="6728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313" y="3357563"/>
                        <a:ext cx="8424862" cy="1511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11625" name="Text Box 9"/>
          <p:cNvSpPr txBox="1">
            <a:spLocks noChangeArrowheads="1"/>
          </p:cNvSpPr>
          <p:nvPr/>
        </p:nvSpPr>
        <p:spPr bwMode="auto">
          <a:xfrm>
            <a:off x="684213" y="5157788"/>
            <a:ext cx="79914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a:t>偏态的方向指的应当是长尾的方向，而不是高峰的位置。</a:t>
            </a:r>
          </a:p>
        </p:txBody>
      </p:sp>
    </p:spTree>
    <p:extLst>
      <p:ext uri="{BB962C8B-B14F-4D97-AF65-F5344CB8AC3E}">
        <p14:creationId xmlns:p14="http://schemas.microsoft.com/office/powerpoint/2010/main" val="3106936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Rectangle 3"/>
          <p:cNvSpPr>
            <a:spLocks noGrp="1" noRot="1" noChangeArrowheads="1"/>
          </p:cNvSpPr>
          <p:nvPr>
            <p:ph type="body" idx="1"/>
          </p:nvPr>
        </p:nvSpPr>
        <p:spPr>
          <a:xfrm>
            <a:off x="323850" y="981075"/>
            <a:ext cx="8540750" cy="4498975"/>
          </a:xfrm>
        </p:spPr>
        <p:txBody>
          <a:bodyPr/>
          <a:lstStyle/>
          <a:p>
            <a:pPr algn="just">
              <a:buFont typeface="Wingdings 2" pitchFamily="18" charset="2"/>
              <a:buNone/>
            </a:pPr>
            <a:r>
              <a:rPr lang="en-US" altLang="zh-CN" sz="2400"/>
              <a:t>(2)</a:t>
            </a:r>
            <a:r>
              <a:rPr lang="zh-CN" altLang="en-US" sz="2400"/>
              <a:t>峰度（</a:t>
            </a:r>
            <a:r>
              <a:rPr lang="en-US" altLang="zh-CN" sz="2400"/>
              <a:t>Kurtosis</a:t>
            </a:r>
            <a:r>
              <a:rPr lang="zh-CN" altLang="en-US" sz="2400"/>
              <a:t>）：峰度用来描述变量取值分布形态陡缓的统计量，是指分布图形的的尖削程度或峰凸程度。样本的峰度系数：</a:t>
            </a:r>
          </a:p>
        </p:txBody>
      </p:sp>
      <p:graphicFrame>
        <p:nvGraphicFramePr>
          <p:cNvPr id="114692" name="Object 4"/>
          <p:cNvGraphicFramePr>
            <a:graphicFrameLocks noChangeAspect="1"/>
          </p:cNvGraphicFramePr>
          <p:nvPr/>
        </p:nvGraphicFramePr>
        <p:xfrm>
          <a:off x="1835150" y="2060575"/>
          <a:ext cx="4848225" cy="1023938"/>
        </p:xfrm>
        <a:graphic>
          <a:graphicData uri="http://schemas.openxmlformats.org/presentationml/2006/ole">
            <mc:AlternateContent xmlns:mc="http://schemas.openxmlformats.org/markup-compatibility/2006">
              <mc:Choice xmlns:v="urn:schemas-microsoft-com:vml" Requires="v">
                <p:oleObj spid="_x0000_s12300" name="公式" r:id="rId3" imgW="1638000" imgH="457200" progId="Equation.3">
                  <p:embed/>
                </p:oleObj>
              </mc:Choice>
              <mc:Fallback>
                <p:oleObj name="公式" r:id="rId3" imgW="1638000" imgH="4572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35150" y="2060575"/>
                        <a:ext cx="4848225" cy="1023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4695" name="Object 7"/>
          <p:cNvGraphicFramePr>
            <a:graphicFrameLocks noChangeAspect="1"/>
          </p:cNvGraphicFramePr>
          <p:nvPr/>
        </p:nvGraphicFramePr>
        <p:xfrm>
          <a:off x="539750" y="3284538"/>
          <a:ext cx="8208963" cy="3067050"/>
        </p:xfrm>
        <a:graphic>
          <a:graphicData uri="http://schemas.openxmlformats.org/presentationml/2006/ole">
            <mc:AlternateContent xmlns:mc="http://schemas.openxmlformats.org/markup-compatibility/2006">
              <mc:Choice xmlns:v="urn:schemas-microsoft-com:vml" Requires="v">
                <p:oleObj spid="_x0000_s12301" name="公式" r:id="rId5" imgW="2984400" imgH="1168200" progId="Equation.3">
                  <p:embed/>
                </p:oleObj>
              </mc:Choice>
              <mc:Fallback>
                <p:oleObj name="公式" r:id="rId5" imgW="2984400" imgH="1168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750" y="3284538"/>
                        <a:ext cx="8208963" cy="306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531559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rrowheads="1"/>
          </p:cNvSpPr>
          <p:nvPr>
            <p:ph type="title"/>
          </p:nvPr>
        </p:nvSpPr>
        <p:spPr>
          <a:xfrm>
            <a:off x="323850" y="0"/>
            <a:ext cx="8540750" cy="765175"/>
          </a:xfrm>
        </p:spPr>
        <p:txBody>
          <a:bodyPr/>
          <a:lstStyle/>
          <a:p>
            <a:r>
              <a:rPr lang="en-US" altLang="zh-CN"/>
              <a:t>4.5.2 </a:t>
            </a:r>
            <a:r>
              <a:rPr lang="zh-CN" altLang="en-US"/>
              <a:t>参数的点估计</a:t>
            </a:r>
          </a:p>
        </p:txBody>
      </p:sp>
      <p:sp>
        <p:nvSpPr>
          <p:cNvPr id="117765" name="Rectangle 5"/>
          <p:cNvSpPr>
            <a:spLocks noChangeArrowheads="1"/>
          </p:cNvSpPr>
          <p:nvPr/>
        </p:nvSpPr>
        <p:spPr bwMode="auto">
          <a:xfrm>
            <a:off x="468313" y="836613"/>
            <a:ext cx="8101012" cy="3876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5000"/>
              </a:lnSpc>
            </a:pPr>
            <a:r>
              <a:rPr lang="zh-CN" altLang="en-US" sz="2000"/>
              <a:t>参数的点估计就是选定一个适当的样本统计量作为参数的估计量，并计算出估计值。</a:t>
            </a:r>
          </a:p>
          <a:p>
            <a:pPr>
              <a:lnSpc>
                <a:spcPct val="155000"/>
              </a:lnSpc>
            </a:pPr>
            <a:r>
              <a:rPr lang="zh-CN" altLang="en-US" sz="2000"/>
              <a:t>对于所选统计量是否适于作参数估计量，有无偏性、一致性和有效性三个评选标准。</a:t>
            </a:r>
          </a:p>
          <a:p>
            <a:pPr>
              <a:lnSpc>
                <a:spcPct val="155000"/>
              </a:lnSpc>
            </a:pPr>
            <a:r>
              <a:rPr lang="zh-CN" altLang="en-US" sz="2000">
                <a:solidFill>
                  <a:srgbClr val="FF3300"/>
                </a:solidFill>
              </a:rPr>
              <a:t>无偏性</a:t>
            </a:r>
            <a:r>
              <a:rPr lang="zh-CN" altLang="en-US" sz="2000"/>
              <a:t>是指虽然估计量的值不全等于参数，但应在真实值附近摆动。</a:t>
            </a:r>
          </a:p>
          <a:p>
            <a:pPr>
              <a:lnSpc>
                <a:spcPct val="155000"/>
              </a:lnSpc>
            </a:pPr>
            <a:r>
              <a:rPr lang="zh-CN" altLang="en-US" sz="2000">
                <a:solidFill>
                  <a:srgbClr val="FF3300"/>
                </a:solidFill>
              </a:rPr>
              <a:t>一致性</a:t>
            </a:r>
            <a:r>
              <a:rPr lang="zh-CN" altLang="en-US" sz="2000"/>
              <a:t>是指样本容量越大，估计值离真实值的差异应当越小。</a:t>
            </a:r>
          </a:p>
          <a:p>
            <a:pPr>
              <a:lnSpc>
                <a:spcPct val="155000"/>
              </a:lnSpc>
            </a:pPr>
            <a:r>
              <a:rPr lang="zh-CN" altLang="en-US" sz="2000">
                <a:solidFill>
                  <a:srgbClr val="FF3300"/>
                </a:solidFill>
              </a:rPr>
              <a:t>有效性</a:t>
            </a:r>
            <a:r>
              <a:rPr lang="zh-CN" altLang="en-US" sz="2000"/>
              <a:t>是指如果两个统计量都符合上述要求，则应当选取误差更小的一个作为估计值。</a:t>
            </a:r>
          </a:p>
        </p:txBody>
      </p:sp>
      <p:sp>
        <p:nvSpPr>
          <p:cNvPr id="117766" name="Rectangle 6"/>
          <p:cNvSpPr>
            <a:spLocks noChangeArrowheads="1"/>
          </p:cNvSpPr>
          <p:nvPr/>
        </p:nvSpPr>
        <p:spPr bwMode="auto">
          <a:xfrm>
            <a:off x="468313" y="5445125"/>
            <a:ext cx="81867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t>在许多种情况下，样本统计量本身往往就是相应的总体参数的最佳估计，此时就可以直接取相应的样本统计量作为总体参数的点估计。</a:t>
            </a:r>
          </a:p>
        </p:txBody>
      </p:sp>
      <p:sp>
        <p:nvSpPr>
          <p:cNvPr id="117767" name="Rectangle 7"/>
          <p:cNvSpPr>
            <a:spLocks noChangeArrowheads="1"/>
          </p:cNvSpPr>
          <p:nvPr/>
        </p:nvSpPr>
        <p:spPr bwMode="auto">
          <a:xfrm>
            <a:off x="684213" y="4843463"/>
            <a:ext cx="12065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t>一、矩法</a:t>
            </a:r>
          </a:p>
        </p:txBody>
      </p:sp>
    </p:spTree>
    <p:extLst>
      <p:ext uri="{BB962C8B-B14F-4D97-AF65-F5344CB8AC3E}">
        <p14:creationId xmlns:p14="http://schemas.microsoft.com/office/powerpoint/2010/main" val="3469840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7" name="Rectangle 3"/>
          <p:cNvSpPr>
            <a:spLocks noGrp="1" noRot="1" noChangeArrowheads="1"/>
          </p:cNvSpPr>
          <p:nvPr>
            <p:ph type="body" idx="1"/>
          </p:nvPr>
        </p:nvSpPr>
        <p:spPr>
          <a:xfrm>
            <a:off x="323850" y="404813"/>
            <a:ext cx="8540750" cy="5478462"/>
          </a:xfrm>
        </p:spPr>
        <p:txBody>
          <a:bodyPr/>
          <a:lstStyle/>
          <a:p>
            <a:r>
              <a:rPr lang="zh-CN" altLang="en-US" sz="2400">
                <a:solidFill>
                  <a:srgbClr val="FF3300"/>
                </a:solidFill>
              </a:rPr>
              <a:t>二、极大似然估计法</a:t>
            </a:r>
          </a:p>
          <a:p>
            <a:r>
              <a:rPr lang="zh-CN" altLang="en-US" sz="2400"/>
              <a:t>该方法的原理是在已知总体的分布，但未知其参数值时，在待估参数的可能取值范围内进行搜索，使似然函数值最大的那个数值为极大似然估计值。</a:t>
            </a:r>
          </a:p>
          <a:p>
            <a:r>
              <a:rPr lang="zh-CN" altLang="en-US" sz="2400">
                <a:solidFill>
                  <a:srgbClr val="FF3300"/>
                </a:solidFill>
              </a:rPr>
              <a:t>三、稳健估计值</a:t>
            </a:r>
          </a:p>
          <a:p>
            <a:r>
              <a:rPr lang="zh-CN" altLang="en-US" sz="2400"/>
              <a:t>稳健估计值的是该统计量具有稳健性，当数据存在异常值时受影响较小，而且对大部分的分布而言都很好。</a:t>
            </a:r>
          </a:p>
        </p:txBody>
      </p:sp>
      <p:pic>
        <p:nvPicPr>
          <p:cNvPr id="1187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3500438"/>
            <a:ext cx="6911975" cy="3128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5243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40" name="Text Box 4"/>
          <p:cNvSpPr txBox="1">
            <a:spLocks noChangeArrowheads="1"/>
          </p:cNvSpPr>
          <p:nvPr/>
        </p:nvSpPr>
        <p:spPr bwMode="auto">
          <a:xfrm>
            <a:off x="611188" y="765175"/>
            <a:ext cx="741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文件估计有</a:t>
            </a:r>
            <a:r>
              <a:rPr lang="en-US" altLang="zh-CN"/>
              <a:t>M</a:t>
            </a:r>
            <a:r>
              <a:rPr lang="zh-CN" altLang="en-US"/>
              <a:t>估计、</a:t>
            </a:r>
            <a:r>
              <a:rPr lang="en-US" altLang="zh-CN"/>
              <a:t>R</a:t>
            </a:r>
            <a:r>
              <a:rPr lang="zh-CN" altLang="en-US"/>
              <a:t>估计等不同方法。</a:t>
            </a:r>
          </a:p>
        </p:txBody>
      </p:sp>
      <p:sp>
        <p:nvSpPr>
          <p:cNvPr id="347141" name="Text Box 5"/>
          <p:cNvSpPr txBox="1">
            <a:spLocks noChangeArrowheads="1"/>
          </p:cNvSpPr>
          <p:nvPr/>
        </p:nvSpPr>
        <p:spPr bwMode="auto">
          <a:xfrm>
            <a:off x="539750" y="1700213"/>
            <a:ext cx="8101013" cy="245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155000"/>
              </a:lnSpc>
              <a:spcBef>
                <a:spcPct val="50000"/>
              </a:spcBef>
            </a:pPr>
            <a:r>
              <a:rPr lang="en-US" altLang="zh-CN" sz="2000"/>
              <a:t>SPSS</a:t>
            </a:r>
            <a:r>
              <a:rPr lang="zh-CN" altLang="en-US" sz="2000"/>
              <a:t>中数出的</a:t>
            </a:r>
            <a:r>
              <a:rPr lang="en-US" altLang="zh-CN" sz="2000"/>
              <a:t>M</a:t>
            </a:r>
            <a:r>
              <a:rPr lang="zh-CN" altLang="en-US" sz="2000"/>
              <a:t>估计量有</a:t>
            </a:r>
            <a:r>
              <a:rPr lang="en-US" altLang="zh-CN" sz="2000"/>
              <a:t>4</a:t>
            </a:r>
            <a:r>
              <a:rPr lang="zh-CN" altLang="en-US" sz="2000"/>
              <a:t>种，它们分别是</a:t>
            </a:r>
            <a:r>
              <a:rPr lang="en-US" altLang="zh-CN" sz="2000"/>
              <a:t>Huber</a:t>
            </a:r>
            <a:r>
              <a:rPr lang="zh-CN" altLang="en-US" sz="2000"/>
              <a:t>、</a:t>
            </a:r>
            <a:r>
              <a:rPr lang="en-US" altLang="zh-CN" sz="2000"/>
              <a:t>Andrews</a:t>
            </a:r>
            <a:r>
              <a:rPr lang="zh-CN" altLang="en-US" sz="2000"/>
              <a:t>、</a:t>
            </a:r>
            <a:r>
              <a:rPr lang="en-US" altLang="zh-CN" sz="2000"/>
              <a:t>Hampel</a:t>
            </a:r>
            <a:r>
              <a:rPr lang="zh-CN" altLang="en-US" sz="2000"/>
              <a:t>和</a:t>
            </a:r>
            <a:r>
              <a:rPr lang="en-US" altLang="zh-CN" sz="2000"/>
              <a:t>Tukey</a:t>
            </a:r>
            <a:r>
              <a:rPr lang="zh-CN" altLang="en-US" sz="2000"/>
              <a:t>所提出的，实际上就是所用的函数不同。一般而言，</a:t>
            </a:r>
            <a:r>
              <a:rPr lang="en-US" altLang="zh-CN" sz="2000"/>
              <a:t>Huber</a:t>
            </a:r>
            <a:r>
              <a:rPr lang="zh-CN" altLang="en-US" sz="2000"/>
              <a:t>适用于数据接近正态分布的情况，另外三种则适用于数据中许多异常值的情况。如果</a:t>
            </a:r>
            <a:r>
              <a:rPr lang="en-US" altLang="zh-CN" sz="2000"/>
              <a:t>M</a:t>
            </a:r>
            <a:r>
              <a:rPr lang="zh-CN" altLang="en-US" sz="2000"/>
              <a:t>估计量里平均数和中位数较远，则数据中可能存在异常值。此时，应该用</a:t>
            </a:r>
            <a:r>
              <a:rPr lang="en-US" altLang="zh-CN" sz="2000"/>
              <a:t>M</a:t>
            </a:r>
            <a:r>
              <a:rPr lang="zh-CN" altLang="en-US" sz="2000"/>
              <a:t>估计量替代平均数以反映集中趋势。。</a:t>
            </a:r>
          </a:p>
        </p:txBody>
      </p:sp>
    </p:spTree>
    <p:extLst>
      <p:ext uri="{BB962C8B-B14F-4D97-AF65-F5344CB8AC3E}">
        <p14:creationId xmlns:p14="http://schemas.microsoft.com/office/powerpoint/2010/main" val="1674558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rrowheads="1"/>
          </p:cNvSpPr>
          <p:nvPr>
            <p:ph type="title"/>
          </p:nvPr>
        </p:nvSpPr>
        <p:spPr/>
        <p:txBody>
          <a:bodyPr/>
          <a:lstStyle/>
          <a:p>
            <a:r>
              <a:rPr lang="en-US" altLang="zh-CN"/>
              <a:t>4.5.3 </a:t>
            </a:r>
            <a:r>
              <a:rPr lang="zh-CN" altLang="en-US"/>
              <a:t>参数的区间估计</a:t>
            </a:r>
          </a:p>
        </p:txBody>
      </p:sp>
      <p:sp>
        <p:nvSpPr>
          <p:cNvPr id="119811" name="Rectangle 3"/>
          <p:cNvSpPr>
            <a:spLocks noGrp="1" noRot="1" noChangeArrowheads="1"/>
          </p:cNvSpPr>
          <p:nvPr>
            <p:ph type="body" idx="1"/>
          </p:nvPr>
        </p:nvSpPr>
        <p:spPr/>
        <p:txBody>
          <a:bodyPr/>
          <a:lstStyle/>
          <a:p>
            <a:pPr>
              <a:buFont typeface="Wingdings 2" pitchFamily="18" charset="2"/>
              <a:buNone/>
            </a:pPr>
            <a:r>
              <a:rPr lang="zh-CN" altLang="en-US" sz="2400"/>
              <a:t>一、标准误</a:t>
            </a:r>
          </a:p>
          <a:p>
            <a:pPr>
              <a:buFont typeface="Wingdings 2" pitchFamily="18" charset="2"/>
              <a:buNone/>
            </a:pPr>
            <a:r>
              <a:rPr lang="zh-CN" altLang="en-US" sz="2400"/>
              <a:t>标准误就是用来描述参数估计值可能离真实值究竟有多远的统计量。</a:t>
            </a:r>
          </a:p>
          <a:p>
            <a:pPr>
              <a:buFont typeface="Wingdings 2" pitchFamily="18" charset="2"/>
              <a:buNone/>
            </a:pPr>
            <a:r>
              <a:rPr lang="zh-CN" altLang="en-US" sz="2400"/>
              <a:t>二、区间估计的计算</a:t>
            </a:r>
          </a:p>
          <a:p>
            <a:pPr>
              <a:buFont typeface="Wingdings 2" pitchFamily="18" charset="2"/>
              <a:buNone/>
            </a:pPr>
            <a:r>
              <a:rPr lang="zh-CN" altLang="en-US" sz="2400"/>
              <a:t>结合样本统计量和标准误可以确定一个具有较大的可信度包含总体参数的区间，该区间称为总体参数的</a:t>
            </a:r>
            <a:r>
              <a:rPr lang="en-US" altLang="zh-CN" sz="2400"/>
              <a:t>1-a</a:t>
            </a:r>
            <a:r>
              <a:rPr lang="zh-CN" altLang="en-US" sz="2400"/>
              <a:t>可信区间或置信区间（</a:t>
            </a:r>
            <a:r>
              <a:rPr lang="en-US" altLang="zh-CN" sz="2400"/>
              <a:t>Confidence Interval</a:t>
            </a:r>
            <a:r>
              <a:rPr lang="zh-CN" altLang="en-US" sz="2400"/>
              <a:t>）。</a:t>
            </a:r>
          </a:p>
          <a:p>
            <a:pPr>
              <a:buFont typeface="Wingdings 2" pitchFamily="18" charset="2"/>
              <a:buNone/>
            </a:pPr>
            <a:r>
              <a:rPr lang="zh-CN" altLang="en-US" sz="2400"/>
              <a:t>对于任意可信度的区间情况，总体均值在</a:t>
            </a:r>
            <a:r>
              <a:rPr lang="en-US" altLang="zh-CN" sz="2400"/>
              <a:t>100</a:t>
            </a:r>
            <a:r>
              <a:rPr lang="zh-CN" altLang="en-US" sz="2400"/>
              <a:t>（</a:t>
            </a:r>
            <a:r>
              <a:rPr lang="en-US" altLang="zh-CN" sz="2400"/>
              <a:t>1-a</a:t>
            </a:r>
            <a:r>
              <a:rPr lang="zh-CN" altLang="en-US" sz="2400"/>
              <a:t>）</a:t>
            </a:r>
            <a:r>
              <a:rPr lang="en-US" altLang="zh-CN" sz="2400"/>
              <a:t>%</a:t>
            </a:r>
            <a:r>
              <a:rPr lang="zh-CN" altLang="en-US" sz="2400"/>
              <a:t>可信区间为：</a:t>
            </a:r>
          </a:p>
        </p:txBody>
      </p:sp>
      <p:graphicFrame>
        <p:nvGraphicFramePr>
          <p:cNvPr id="119812" name="Object 4"/>
          <p:cNvGraphicFramePr>
            <a:graphicFrameLocks noChangeAspect="1"/>
          </p:cNvGraphicFramePr>
          <p:nvPr/>
        </p:nvGraphicFramePr>
        <p:xfrm>
          <a:off x="2124075" y="5229225"/>
          <a:ext cx="4608513" cy="576263"/>
        </p:xfrm>
        <a:graphic>
          <a:graphicData uri="http://schemas.openxmlformats.org/presentationml/2006/ole">
            <mc:AlternateContent xmlns:mc="http://schemas.openxmlformats.org/markup-compatibility/2006">
              <mc:Choice xmlns:v="urn:schemas-microsoft-com:vml" Requires="v">
                <p:oleObj spid="_x0000_s13319" name="公式" r:id="rId3" imgW="2031840" imgH="253800" progId="Equation.3">
                  <p:embed/>
                </p:oleObj>
              </mc:Choice>
              <mc:Fallback>
                <p:oleObj name="公式" r:id="rId3" imgW="203184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24075" y="5229225"/>
                        <a:ext cx="4608513" cy="576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4400792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64" name="Object 4"/>
          <p:cNvGraphicFramePr>
            <a:graphicFrameLocks noGrp="1" noChangeAspect="1"/>
          </p:cNvGraphicFramePr>
          <p:nvPr>
            <p:ph/>
          </p:nvPr>
        </p:nvGraphicFramePr>
        <p:xfrm>
          <a:off x="971550" y="333375"/>
          <a:ext cx="7056438" cy="6002338"/>
        </p:xfrm>
        <a:graphic>
          <a:graphicData uri="http://schemas.openxmlformats.org/presentationml/2006/ole">
            <mc:AlternateContent xmlns:mc="http://schemas.openxmlformats.org/markup-compatibility/2006">
              <mc:Choice xmlns:v="urn:schemas-microsoft-com:vml" Requires="v">
                <p:oleObj spid="_x0000_s14343" name="公式" r:id="rId3" imgW="2743200" imgH="2628720" progId="Equation.3">
                  <p:embed/>
                </p:oleObj>
              </mc:Choice>
              <mc:Fallback>
                <p:oleObj name="公式" r:id="rId3" imgW="2743200" imgH="26287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333375"/>
                        <a:ext cx="7056438" cy="60023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9710167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rrowheads="1"/>
          </p:cNvSpPr>
          <p:nvPr>
            <p:ph type="title"/>
          </p:nvPr>
        </p:nvSpPr>
        <p:spPr>
          <a:xfrm>
            <a:off x="0" y="260350"/>
            <a:ext cx="9144000" cy="792163"/>
          </a:xfrm>
        </p:spPr>
        <p:txBody>
          <a:bodyPr/>
          <a:lstStyle/>
          <a:p>
            <a:r>
              <a:rPr lang="zh-CN" altLang="en-US" sz="3200" b="1"/>
              <a:t>第</a:t>
            </a:r>
            <a:r>
              <a:rPr lang="en-US" altLang="zh-CN" sz="3200" b="1">
                <a:latin typeface="华文隶书" pitchFamily="2" charset="-122"/>
                <a:ea typeface="华文隶书" pitchFamily="2" charset="-122"/>
              </a:rPr>
              <a:t>5</a:t>
            </a:r>
            <a:r>
              <a:rPr lang="zh-CN" altLang="en-US" sz="3200" b="1"/>
              <a:t>章 分类变量的统计描述与参数估计</a:t>
            </a:r>
          </a:p>
        </p:txBody>
      </p:sp>
      <p:sp>
        <p:nvSpPr>
          <p:cNvPr id="121859" name="Rectangle 3"/>
          <p:cNvSpPr>
            <a:spLocks noGrp="1" noRot="1" noChangeArrowheads="1"/>
          </p:cNvSpPr>
          <p:nvPr>
            <p:ph type="body" idx="1"/>
          </p:nvPr>
        </p:nvSpPr>
        <p:spPr>
          <a:xfrm>
            <a:off x="323850" y="2060575"/>
            <a:ext cx="8540750" cy="5257800"/>
          </a:xfrm>
        </p:spPr>
        <p:txBody>
          <a:bodyPr/>
          <a:lstStyle/>
          <a:p>
            <a:endParaRPr lang="en-US" altLang="zh-CN" sz="2800"/>
          </a:p>
          <a:p>
            <a:pPr algn="ctr"/>
            <a:r>
              <a:rPr lang="en-US" altLang="zh-CN"/>
              <a:t>5.1</a:t>
            </a:r>
            <a:r>
              <a:rPr lang="zh-CN" altLang="en-US"/>
              <a:t>分类变量的统计描述概述</a:t>
            </a:r>
          </a:p>
          <a:p>
            <a:r>
              <a:rPr lang="en-US" altLang="zh-CN" sz="2800"/>
              <a:t>5.1.1</a:t>
            </a:r>
            <a:r>
              <a:rPr lang="zh-CN" altLang="en-US" sz="2800"/>
              <a:t>分类变量的统计描述指标体系</a:t>
            </a:r>
          </a:p>
          <a:p>
            <a:r>
              <a:rPr lang="zh-CN" altLang="en-US" sz="2800">
                <a:ea typeface="楷体_GB2312" pitchFamily="49" charset="-122"/>
              </a:rPr>
              <a:t>一、频数分布情况描述</a:t>
            </a:r>
          </a:p>
          <a:p>
            <a:r>
              <a:rPr lang="zh-CN" altLang="en-US" sz="2800">
                <a:ea typeface="楷体_GB2312" pitchFamily="49" charset="-122"/>
              </a:rPr>
              <a:t>各个类别的样本数和所占比例分别称为频数（绝对频数）和百分比（构成比）。</a:t>
            </a:r>
          </a:p>
          <a:p>
            <a:r>
              <a:rPr lang="zh-CN" altLang="en-US" sz="2800">
                <a:ea typeface="楷体_GB2312" pitchFamily="49" charset="-122"/>
              </a:rPr>
              <a:t>累计频数是指本类别及较低类别出现的次数之和，累计百分比则是指本类别及较低类别出现的次数之和占总次数的百分比。</a:t>
            </a:r>
          </a:p>
        </p:txBody>
      </p:sp>
      <p:sp>
        <p:nvSpPr>
          <p:cNvPr id="121860" name="Rectangle 4"/>
          <p:cNvSpPr>
            <a:spLocks noChangeArrowheads="1"/>
          </p:cNvSpPr>
          <p:nvPr/>
        </p:nvSpPr>
        <p:spPr bwMode="auto">
          <a:xfrm>
            <a:off x="395288" y="1196975"/>
            <a:ext cx="8748712"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5000"/>
              </a:lnSpc>
              <a:spcBef>
                <a:spcPct val="20000"/>
              </a:spcBef>
              <a:buClr>
                <a:schemeClr val="folHlink"/>
              </a:buClr>
              <a:buSzPct val="85000"/>
              <a:buFont typeface="Wingdings 2" pitchFamily="18" charset="2"/>
              <a:buChar char="¡"/>
            </a:pPr>
            <a:r>
              <a:rPr lang="zh-CN" altLang="en-US" sz="2400"/>
              <a:t>根据类别的有序性，分类变量可以分为有序分类变量（</a:t>
            </a:r>
            <a:r>
              <a:rPr lang="en-US" altLang="zh-CN" sz="2400"/>
              <a:t>Ordinal Variable</a:t>
            </a:r>
            <a:r>
              <a:rPr lang="zh-CN" altLang="en-US" sz="2400"/>
              <a:t>）和无序分类变量（</a:t>
            </a:r>
            <a:r>
              <a:rPr lang="en-US" altLang="zh-CN" sz="2400"/>
              <a:t>Nominal Variable</a:t>
            </a:r>
            <a:r>
              <a:rPr lang="zh-CN" altLang="en-US" sz="2400"/>
              <a:t>）。</a:t>
            </a:r>
          </a:p>
        </p:txBody>
      </p:sp>
    </p:spTree>
    <p:extLst>
      <p:ext uri="{BB962C8B-B14F-4D97-AF65-F5344CB8AC3E}">
        <p14:creationId xmlns:p14="http://schemas.microsoft.com/office/powerpoint/2010/main" val="1040377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2" name="Rectangle 4"/>
          <p:cNvSpPr>
            <a:spLocks noChangeArrowheads="1"/>
          </p:cNvSpPr>
          <p:nvPr/>
        </p:nvSpPr>
        <p:spPr bwMode="auto">
          <a:xfrm>
            <a:off x="827088" y="981075"/>
            <a:ext cx="74882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t>当集中趋势显著时，用众数（</a:t>
            </a:r>
            <a:r>
              <a:rPr lang="en-US" altLang="zh-CN" sz="2000"/>
              <a:t>Mode</a:t>
            </a:r>
            <a:r>
              <a:rPr lang="zh-CN" altLang="en-US" sz="2000"/>
              <a:t>）作为总体的代表值。</a:t>
            </a:r>
          </a:p>
        </p:txBody>
      </p:sp>
      <p:sp>
        <p:nvSpPr>
          <p:cNvPr id="350213" name="Rectangle 5"/>
          <p:cNvSpPr>
            <a:spLocks noChangeArrowheads="1"/>
          </p:cNvSpPr>
          <p:nvPr/>
        </p:nvSpPr>
        <p:spPr bwMode="auto">
          <a:xfrm>
            <a:off x="838200" y="207963"/>
            <a:ext cx="2927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b="1"/>
              <a:t>二、集中趋势的描述</a:t>
            </a:r>
          </a:p>
        </p:txBody>
      </p:sp>
      <p:sp>
        <p:nvSpPr>
          <p:cNvPr id="350214" name="Text Box 6"/>
          <p:cNvSpPr txBox="1">
            <a:spLocks noChangeArrowheads="1"/>
          </p:cNvSpPr>
          <p:nvPr/>
        </p:nvSpPr>
        <p:spPr bwMode="auto">
          <a:xfrm>
            <a:off x="755650" y="1628775"/>
            <a:ext cx="7848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t>所谓众数，使之出现次数最多的那个数。如果只有一个众数称为单众数，多于一个的称为复众数。</a:t>
            </a:r>
          </a:p>
        </p:txBody>
      </p:sp>
      <p:sp>
        <p:nvSpPr>
          <p:cNvPr id="350216" name="Rectangle 8"/>
          <p:cNvSpPr>
            <a:spLocks noChangeArrowheads="1"/>
          </p:cNvSpPr>
          <p:nvPr/>
        </p:nvSpPr>
        <p:spPr bwMode="auto">
          <a:xfrm>
            <a:off x="755650" y="4005263"/>
            <a:ext cx="7777163"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5000"/>
              </a:lnSpc>
            </a:pPr>
            <a:r>
              <a:rPr lang="zh-CN" altLang="en-US" sz="2000"/>
              <a:t>（</a:t>
            </a:r>
            <a:r>
              <a:rPr lang="en-US" altLang="zh-CN" sz="2000"/>
              <a:t>1</a:t>
            </a:r>
            <a:r>
              <a:rPr lang="zh-CN" altLang="en-US" sz="2000"/>
              <a:t>）比（</a:t>
            </a:r>
            <a:r>
              <a:rPr lang="en-US" altLang="zh-CN" sz="2000"/>
              <a:t>Ratio</a:t>
            </a:r>
            <a:r>
              <a:rPr lang="zh-CN" altLang="en-US" sz="2000"/>
              <a:t>）：比指的是两个有关指标之比</a:t>
            </a:r>
            <a:r>
              <a:rPr lang="en-US" altLang="zh-CN" sz="2000"/>
              <a:t>A/B</a:t>
            </a:r>
            <a:r>
              <a:rPr lang="zh-CN" altLang="en-US" sz="2000"/>
              <a:t>，用于反映两个指标在数量</a:t>
            </a:r>
            <a:r>
              <a:rPr lang="en-US" altLang="zh-CN" sz="2000"/>
              <a:t>/</a:t>
            </a:r>
            <a:r>
              <a:rPr lang="zh-CN" altLang="en-US" sz="2000"/>
              <a:t>频数上的大小关系。</a:t>
            </a:r>
          </a:p>
        </p:txBody>
      </p:sp>
      <p:sp>
        <p:nvSpPr>
          <p:cNvPr id="350217" name="Rectangle 9"/>
          <p:cNvSpPr>
            <a:spLocks noChangeArrowheads="1"/>
          </p:cNvSpPr>
          <p:nvPr/>
        </p:nvSpPr>
        <p:spPr bwMode="auto">
          <a:xfrm>
            <a:off x="1042988" y="2800350"/>
            <a:ext cx="41465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400" b="1"/>
              <a:t>三、使用相对数进行深入描述</a:t>
            </a:r>
          </a:p>
        </p:txBody>
      </p:sp>
    </p:spTree>
    <p:extLst>
      <p:ext uri="{BB962C8B-B14F-4D97-AF65-F5344CB8AC3E}">
        <p14:creationId xmlns:p14="http://schemas.microsoft.com/office/powerpoint/2010/main" val="1150464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rrowheads="1"/>
          </p:cNvSpPr>
          <p:nvPr>
            <p:ph type="title"/>
          </p:nvPr>
        </p:nvSpPr>
        <p:spPr>
          <a:xfrm>
            <a:off x="301625" y="228600"/>
            <a:ext cx="8540750" cy="679450"/>
          </a:xfrm>
        </p:spPr>
        <p:txBody>
          <a:bodyPr/>
          <a:lstStyle/>
          <a:p>
            <a:r>
              <a:rPr lang="en-US" altLang="zh-CN" sz="4000"/>
              <a:t>4.1.3 spss</a:t>
            </a:r>
            <a:r>
              <a:rPr lang="zh-CN" altLang="en-US" sz="4000"/>
              <a:t>中的相应功能</a:t>
            </a:r>
          </a:p>
        </p:txBody>
      </p:sp>
      <p:sp>
        <p:nvSpPr>
          <p:cNvPr id="75779" name="Rectangle 3"/>
          <p:cNvSpPr>
            <a:spLocks noGrp="1" noRot="1" noChangeArrowheads="1"/>
          </p:cNvSpPr>
          <p:nvPr>
            <p:ph type="body" idx="1"/>
          </p:nvPr>
        </p:nvSpPr>
        <p:spPr>
          <a:xfrm>
            <a:off x="323850" y="1341438"/>
            <a:ext cx="8540750" cy="4498975"/>
          </a:xfrm>
        </p:spPr>
        <p:txBody>
          <a:bodyPr/>
          <a:lstStyle/>
          <a:p>
            <a:r>
              <a:rPr lang="en-US" altLang="zh-CN" sz="2000"/>
              <a:t>1</a:t>
            </a:r>
            <a:r>
              <a:rPr lang="zh-CN" altLang="en-US" sz="2000"/>
              <a:t>、</a:t>
            </a:r>
            <a:r>
              <a:rPr lang="en-US" altLang="zh-CN" sz="2000"/>
              <a:t>Spss</a:t>
            </a:r>
            <a:r>
              <a:rPr lang="zh-CN" altLang="en-US" sz="2000"/>
              <a:t>的用于连续变量统计描述的过程，均集中在</a:t>
            </a:r>
            <a:r>
              <a:rPr lang="en-US" altLang="zh-CN" sz="2000"/>
              <a:t>Descriptive Statistics</a:t>
            </a:r>
            <a:r>
              <a:rPr lang="zh-CN" altLang="en-US" sz="2000"/>
              <a:t>子菜单中。</a:t>
            </a:r>
          </a:p>
          <a:p>
            <a:r>
              <a:rPr lang="zh-CN" altLang="en-US" sz="2000"/>
              <a:t>（</a:t>
            </a:r>
            <a:r>
              <a:rPr lang="en-US" altLang="zh-CN" sz="2000"/>
              <a:t>1</a:t>
            </a:r>
            <a:r>
              <a:rPr lang="zh-CN" altLang="en-US" sz="2000"/>
              <a:t>）</a:t>
            </a:r>
            <a:r>
              <a:rPr lang="en-US" altLang="zh-CN" sz="2000"/>
              <a:t>Frequencies</a:t>
            </a:r>
            <a:r>
              <a:rPr lang="zh-CN" altLang="en-US" sz="2000"/>
              <a:t>：产生原始数据的频数表，并能计算各种百分位数。</a:t>
            </a:r>
          </a:p>
        </p:txBody>
      </p:sp>
      <p:pic>
        <p:nvPicPr>
          <p:cNvPr id="757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9950" y="2997200"/>
            <a:ext cx="4464050" cy="3248025"/>
          </a:xfrm>
          <a:prstGeom prst="rect">
            <a:avLst/>
          </a:prstGeom>
          <a:noFill/>
          <a:extLst>
            <a:ext uri="{909E8E84-426E-40DD-AFC4-6F175D3DCCD1}">
              <a14:hiddenFill xmlns:a14="http://schemas.microsoft.com/office/drawing/2010/main">
                <a:solidFill>
                  <a:srgbClr val="FFFFFF"/>
                </a:solidFill>
              </a14:hiddenFill>
            </a:ext>
          </a:extLst>
        </p:spPr>
      </p:pic>
      <p:pic>
        <p:nvPicPr>
          <p:cNvPr id="7578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2997200"/>
            <a:ext cx="4321175" cy="2736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9106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3" name="Rectangle 3"/>
          <p:cNvSpPr>
            <a:spLocks noGrp="1" noRot="1" noChangeArrowheads="1"/>
          </p:cNvSpPr>
          <p:nvPr>
            <p:ph type="body" idx="1"/>
          </p:nvPr>
        </p:nvSpPr>
        <p:spPr>
          <a:xfrm>
            <a:off x="250825" y="333375"/>
            <a:ext cx="8540750" cy="404813"/>
          </a:xfrm>
        </p:spPr>
        <p:txBody>
          <a:bodyPr/>
          <a:lstStyle/>
          <a:p>
            <a:pPr>
              <a:buFont typeface="Wingdings 2" pitchFamily="18" charset="2"/>
              <a:buNone/>
            </a:pPr>
            <a:r>
              <a:rPr lang="zh-CN" altLang="en-US" sz="2000" b="1"/>
              <a:t>（</a:t>
            </a:r>
            <a:r>
              <a:rPr lang="en-US" altLang="zh-CN" sz="2000" b="1"/>
              <a:t>2</a:t>
            </a:r>
            <a:r>
              <a:rPr lang="zh-CN" altLang="en-US" sz="2000" b="1"/>
              <a:t>）构成比（</a:t>
            </a:r>
            <a:r>
              <a:rPr lang="en-US" altLang="zh-CN" sz="2000" b="1"/>
              <a:t>Proportion</a:t>
            </a:r>
            <a:r>
              <a:rPr lang="zh-CN" altLang="en-US" sz="2000" b="1"/>
              <a:t>）</a:t>
            </a:r>
          </a:p>
          <a:p>
            <a:endParaRPr lang="zh-CN" altLang="en-US" sz="2000" b="1"/>
          </a:p>
          <a:p>
            <a:endParaRPr lang="zh-CN" altLang="en-US" sz="2000" b="1"/>
          </a:p>
          <a:p>
            <a:endParaRPr lang="en-US" altLang="zh-CN" sz="2000" b="1"/>
          </a:p>
        </p:txBody>
      </p:sp>
      <p:graphicFrame>
        <p:nvGraphicFramePr>
          <p:cNvPr id="122884" name="Object 4"/>
          <p:cNvGraphicFramePr>
            <a:graphicFrameLocks noChangeAspect="1"/>
          </p:cNvGraphicFramePr>
          <p:nvPr/>
        </p:nvGraphicFramePr>
        <p:xfrm>
          <a:off x="2051050" y="2205038"/>
          <a:ext cx="3960813" cy="720725"/>
        </p:xfrm>
        <a:graphic>
          <a:graphicData uri="http://schemas.openxmlformats.org/presentationml/2006/ole">
            <mc:AlternateContent xmlns:mc="http://schemas.openxmlformats.org/markup-compatibility/2006">
              <mc:Choice xmlns:v="urn:schemas-microsoft-com:vml" Requires="v">
                <p:oleObj spid="_x0000_s15372" name="公式" r:id="rId3" imgW="2197080" imgH="419040" progId="Equation.3">
                  <p:embed/>
                </p:oleObj>
              </mc:Choice>
              <mc:Fallback>
                <p:oleObj name="公式" r:id="rId3" imgW="21970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050" y="2205038"/>
                        <a:ext cx="3960813"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891" name="Object 11"/>
          <p:cNvGraphicFramePr>
            <a:graphicFrameLocks noChangeAspect="1"/>
          </p:cNvGraphicFramePr>
          <p:nvPr/>
        </p:nvGraphicFramePr>
        <p:xfrm>
          <a:off x="1476375" y="4797425"/>
          <a:ext cx="5689600" cy="719138"/>
        </p:xfrm>
        <a:graphic>
          <a:graphicData uri="http://schemas.openxmlformats.org/presentationml/2006/ole">
            <mc:AlternateContent xmlns:mc="http://schemas.openxmlformats.org/markup-compatibility/2006">
              <mc:Choice xmlns:v="urn:schemas-microsoft-com:vml" Requires="v">
                <p:oleObj spid="_x0000_s15373" name="公式" r:id="rId5" imgW="3263760" imgH="419040" progId="Equation.3">
                  <p:embed/>
                </p:oleObj>
              </mc:Choice>
              <mc:Fallback>
                <p:oleObj name="公式" r:id="rId5" imgW="3263760" imgH="419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6375" y="4797425"/>
                        <a:ext cx="5689600" cy="719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22894" name="Rectangle 14"/>
          <p:cNvSpPr>
            <a:spLocks noChangeArrowheads="1"/>
          </p:cNvSpPr>
          <p:nvPr/>
        </p:nvSpPr>
        <p:spPr bwMode="auto">
          <a:xfrm>
            <a:off x="684213" y="3644900"/>
            <a:ext cx="81359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zh-CN" altLang="en-US" sz="2000">
                <a:latin typeface="楷体_GB2312" pitchFamily="49" charset="-122"/>
                <a:ea typeface="楷体_GB2312" pitchFamily="49" charset="-122"/>
              </a:rPr>
              <a:t>率是一个时间概念，或者说具有速度、强度含义的指标，用于说明某个时间发生的频率或强度。</a:t>
            </a:r>
          </a:p>
        </p:txBody>
      </p:sp>
      <p:sp>
        <p:nvSpPr>
          <p:cNvPr id="122895" name="Text Box 15"/>
          <p:cNvSpPr txBox="1">
            <a:spLocks noChangeArrowheads="1"/>
          </p:cNvSpPr>
          <p:nvPr/>
        </p:nvSpPr>
        <p:spPr bwMode="auto">
          <a:xfrm>
            <a:off x="611188" y="908050"/>
            <a:ext cx="79930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latin typeface="楷体_GB2312" pitchFamily="49" charset="-122"/>
                <a:ea typeface="楷体_GB2312" pitchFamily="49" charset="-122"/>
              </a:rPr>
              <a:t>分观察对象为</a:t>
            </a:r>
            <a:r>
              <a:rPr lang="en-US" altLang="zh-CN" sz="2000">
                <a:latin typeface="楷体_GB2312" pitchFamily="49" charset="-122"/>
                <a:ea typeface="楷体_GB2312" pitchFamily="49" charset="-122"/>
              </a:rPr>
              <a:t>K</a:t>
            </a:r>
            <a:r>
              <a:rPr lang="zh-CN" altLang="en-US" sz="2000">
                <a:latin typeface="楷体_GB2312" pitchFamily="49" charset="-122"/>
                <a:ea typeface="楷体_GB2312" pitchFamily="49" charset="-122"/>
              </a:rPr>
              <a:t>部分（</a:t>
            </a:r>
            <a:r>
              <a:rPr lang="en-US" altLang="zh-CN" sz="2000">
                <a:latin typeface="楷体_GB2312" pitchFamily="49" charset="-122"/>
                <a:ea typeface="楷体_GB2312" pitchFamily="49" charset="-122"/>
              </a:rPr>
              <a:t>A</a:t>
            </a:r>
            <a:r>
              <a:rPr lang="en-US" altLang="zh-CN" sz="2000" baseline="-25000">
                <a:latin typeface="楷体_GB2312" pitchFamily="49" charset="-122"/>
                <a:ea typeface="楷体_GB2312" pitchFamily="49" charset="-122"/>
              </a:rPr>
              <a:t>1</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A</a:t>
            </a:r>
            <a:r>
              <a:rPr lang="en-US" altLang="zh-CN" sz="2000" baseline="-25000">
                <a:latin typeface="楷体_GB2312" pitchFamily="49" charset="-122"/>
                <a:ea typeface="楷体_GB2312" pitchFamily="49" charset="-122"/>
              </a:rPr>
              <a:t>2</a:t>
            </a:r>
            <a:r>
              <a:rPr lang="zh-CN" altLang="en-US" sz="2000">
                <a:latin typeface="楷体_GB2312" pitchFamily="49" charset="-122"/>
                <a:ea typeface="楷体_GB2312" pitchFamily="49" charset="-122"/>
              </a:rPr>
              <a:t>、</a:t>
            </a:r>
            <a:r>
              <a:rPr lang="en-US" altLang="zh-CN" sz="2000">
                <a:latin typeface="Arial"/>
                <a:ea typeface="楷体_GB2312" pitchFamily="49" charset="-122"/>
              </a:rPr>
              <a:t>……</a:t>
            </a:r>
            <a:r>
              <a:rPr lang="en-US" altLang="zh-CN" sz="2000">
                <a:latin typeface="楷体_GB2312" pitchFamily="49" charset="-122"/>
                <a:ea typeface="楷体_GB2312" pitchFamily="49" charset="-122"/>
              </a:rPr>
              <a:t>A</a:t>
            </a:r>
            <a:r>
              <a:rPr lang="en-US" altLang="zh-CN" sz="2000" baseline="-25000">
                <a:latin typeface="楷体_GB2312" pitchFamily="49" charset="-122"/>
                <a:ea typeface="楷体_GB2312" pitchFamily="49" charset="-122"/>
              </a:rPr>
              <a:t>k</a:t>
            </a:r>
            <a:r>
              <a:rPr lang="zh-CN" altLang="en-US" sz="2000">
                <a:latin typeface="楷体_GB2312" pitchFamily="49" charset="-122"/>
                <a:ea typeface="楷体_GB2312" pitchFamily="49" charset="-122"/>
              </a:rPr>
              <a:t>），其中某一个</a:t>
            </a:r>
            <a:r>
              <a:rPr lang="en-US" altLang="zh-CN" sz="2000">
                <a:latin typeface="楷体_GB2312" pitchFamily="49" charset="-122"/>
                <a:ea typeface="楷体_GB2312" pitchFamily="49" charset="-122"/>
              </a:rPr>
              <a:t>/</a:t>
            </a:r>
            <a:r>
              <a:rPr lang="zh-CN" altLang="en-US" sz="2000">
                <a:latin typeface="楷体_GB2312" pitchFamily="49" charset="-122"/>
                <a:ea typeface="楷体_GB2312" pitchFamily="49" charset="-122"/>
              </a:rPr>
              <a:t>多个部分的例数占总例的比例未构成比，它描述某个事物内部各构成部分所占的比重。</a:t>
            </a:r>
          </a:p>
        </p:txBody>
      </p:sp>
      <p:sp>
        <p:nvSpPr>
          <p:cNvPr id="122896" name="Rectangle 16"/>
          <p:cNvSpPr>
            <a:spLocks noChangeArrowheads="1"/>
          </p:cNvSpPr>
          <p:nvPr/>
        </p:nvSpPr>
        <p:spPr bwMode="auto">
          <a:xfrm>
            <a:off x="684213" y="3116263"/>
            <a:ext cx="21542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b="1"/>
              <a:t>（</a:t>
            </a:r>
            <a:r>
              <a:rPr lang="en-US" altLang="zh-CN" sz="2000" b="1"/>
              <a:t>3</a:t>
            </a:r>
            <a:r>
              <a:rPr lang="zh-CN" altLang="en-US" sz="2000" b="1"/>
              <a:t>）率（</a:t>
            </a:r>
            <a:r>
              <a:rPr lang="en-US" altLang="zh-CN" sz="2000" b="1"/>
              <a:t>Rate</a:t>
            </a:r>
            <a:r>
              <a:rPr lang="zh-CN" altLang="en-US" sz="2000" b="1"/>
              <a:t>）</a:t>
            </a:r>
          </a:p>
        </p:txBody>
      </p:sp>
    </p:spTree>
    <p:extLst>
      <p:ext uri="{BB962C8B-B14F-4D97-AF65-F5344CB8AC3E}">
        <p14:creationId xmlns:p14="http://schemas.microsoft.com/office/powerpoint/2010/main" val="1527717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rrowheads="1"/>
          </p:cNvSpPr>
          <p:nvPr>
            <p:ph type="title"/>
          </p:nvPr>
        </p:nvSpPr>
        <p:spPr/>
        <p:txBody>
          <a:bodyPr/>
          <a:lstStyle/>
          <a:p>
            <a:r>
              <a:rPr lang="en-US" altLang="zh-CN" sz="3600"/>
              <a:t>5.1.2 </a:t>
            </a:r>
            <a:r>
              <a:rPr lang="zh-CN" altLang="en-US" sz="3600"/>
              <a:t>分类变量的联合描述</a:t>
            </a:r>
          </a:p>
        </p:txBody>
      </p:sp>
      <p:sp>
        <p:nvSpPr>
          <p:cNvPr id="126979" name="Rectangle 3"/>
          <p:cNvSpPr>
            <a:spLocks noGrp="1" noRot="1" noChangeArrowheads="1"/>
          </p:cNvSpPr>
          <p:nvPr>
            <p:ph type="body" sz="half" idx="1"/>
          </p:nvPr>
        </p:nvSpPr>
        <p:spPr>
          <a:xfrm>
            <a:off x="468313" y="1484313"/>
            <a:ext cx="7848600" cy="649287"/>
          </a:xfrm>
        </p:spPr>
        <p:txBody>
          <a:bodyPr/>
          <a:lstStyle/>
          <a:p>
            <a:pPr>
              <a:lnSpc>
                <a:spcPct val="130000"/>
              </a:lnSpc>
            </a:pPr>
            <a:r>
              <a:rPr lang="zh-CN" altLang="en-US" sz="2000"/>
              <a:t>当一共有两个分类变量时，这汇总因分类变量的各类别交叉而成的复合频数表被称为行*列表，也称列联表。</a:t>
            </a:r>
          </a:p>
        </p:txBody>
      </p:sp>
      <p:sp>
        <p:nvSpPr>
          <p:cNvPr id="126987" name="Rectangle 11"/>
          <p:cNvSpPr>
            <a:spLocks noChangeArrowheads="1"/>
          </p:cNvSpPr>
          <p:nvPr/>
        </p:nvSpPr>
        <p:spPr bwMode="auto">
          <a:xfrm>
            <a:off x="611188" y="2708275"/>
            <a:ext cx="8064500" cy="311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65000"/>
              </a:lnSpc>
              <a:tabLst>
                <a:tab pos="571500" algn="l"/>
              </a:tabLst>
            </a:pPr>
            <a:r>
              <a:rPr lang="zh-CN" altLang="en-US" sz="2000"/>
              <a:t>当观察的现象与两个因素有关时，如某种服装的销量受价格和居民收入影响；某种产品的生产成本受原材料价格和产量的影响等等，交叉列联表分析可以比较好的反映出两个因素之间有无关联性，两因素与现象之间的相关关系。因此，数据交叉列联表分析主要包括两个基本任务：</a:t>
            </a:r>
          </a:p>
          <a:p>
            <a:pPr>
              <a:lnSpc>
                <a:spcPct val="165000"/>
              </a:lnSpc>
              <a:tabLst>
                <a:tab pos="571500" algn="l"/>
              </a:tabLst>
            </a:pPr>
            <a:r>
              <a:rPr lang="en-US" altLang="zh-CN" sz="2000"/>
              <a:t>1</a:t>
            </a:r>
            <a:r>
              <a:rPr lang="zh-CN" altLang="en-US" sz="2000"/>
              <a:t>、根据收集的样本数据，产生二维或多维交叉列联表；</a:t>
            </a:r>
          </a:p>
          <a:p>
            <a:pPr>
              <a:lnSpc>
                <a:spcPct val="165000"/>
              </a:lnSpc>
              <a:tabLst>
                <a:tab pos="571500" algn="l"/>
              </a:tabLst>
            </a:pPr>
            <a:r>
              <a:rPr lang="en-US" altLang="zh-CN" sz="2000"/>
              <a:t>2</a:t>
            </a:r>
            <a:r>
              <a:rPr lang="zh-CN" altLang="en-US" sz="2000"/>
              <a:t>、在交叉列联表的基础上，对两两变量间是否存在关联性进行检验。</a:t>
            </a:r>
          </a:p>
        </p:txBody>
      </p:sp>
    </p:spTree>
    <p:extLst>
      <p:ext uri="{BB962C8B-B14F-4D97-AF65-F5344CB8AC3E}">
        <p14:creationId xmlns:p14="http://schemas.microsoft.com/office/powerpoint/2010/main" val="30674013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123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550" y="2349500"/>
            <a:ext cx="6840538" cy="2443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351237" name="Object 5"/>
          <p:cNvGraphicFramePr>
            <a:graphicFrameLocks noGrp="1" noChangeAspect="1"/>
          </p:cNvGraphicFramePr>
          <p:nvPr>
            <p:ph sz="half" idx="1"/>
          </p:nvPr>
        </p:nvGraphicFramePr>
        <p:xfrm>
          <a:off x="1258888" y="5229225"/>
          <a:ext cx="5545137" cy="804863"/>
        </p:xfrm>
        <a:graphic>
          <a:graphicData uri="http://schemas.openxmlformats.org/presentationml/2006/ole">
            <mc:AlternateContent xmlns:mc="http://schemas.openxmlformats.org/markup-compatibility/2006">
              <mc:Choice xmlns:v="urn:schemas-microsoft-com:vml" Requires="v">
                <p:oleObj spid="_x0000_s16396" name="公式" r:id="rId4" imgW="2450880" imgH="355320" progId="Equation.3">
                  <p:embed/>
                </p:oleObj>
              </mc:Choice>
              <mc:Fallback>
                <p:oleObj name="公式" r:id="rId4" imgW="2450880" imgH="3553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5229225"/>
                        <a:ext cx="5545137" cy="804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51239" name="Object 7"/>
          <p:cNvGraphicFramePr>
            <a:graphicFrameLocks noGrp="1" noChangeAspect="1"/>
          </p:cNvGraphicFramePr>
          <p:nvPr>
            <p:ph sz="half" idx="2"/>
          </p:nvPr>
        </p:nvGraphicFramePr>
        <p:xfrm>
          <a:off x="539750" y="620713"/>
          <a:ext cx="8208963" cy="1082675"/>
        </p:xfrm>
        <a:graphic>
          <a:graphicData uri="http://schemas.openxmlformats.org/presentationml/2006/ole">
            <mc:AlternateContent xmlns:mc="http://schemas.openxmlformats.org/markup-compatibility/2006">
              <mc:Choice xmlns:v="urn:schemas-microsoft-com:vml" Requires="v">
                <p:oleObj spid="_x0000_s16397" name="公式" r:id="rId6" imgW="5499000" imgH="723600" progId="Equation.3">
                  <p:embed/>
                </p:oleObj>
              </mc:Choice>
              <mc:Fallback>
                <p:oleObj name="公式" r:id="rId6" imgW="5499000" imgH="723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620713"/>
                        <a:ext cx="8208963" cy="1082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25298342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Rot="1" noChangeArrowheads="1"/>
          </p:cNvSpPr>
          <p:nvPr>
            <p:ph type="title"/>
          </p:nvPr>
        </p:nvSpPr>
        <p:spPr/>
        <p:txBody>
          <a:bodyPr/>
          <a:lstStyle/>
          <a:p>
            <a:r>
              <a:rPr lang="en-US" altLang="zh-CN"/>
              <a:t>5.2</a:t>
            </a:r>
            <a:r>
              <a:rPr lang="zh-CN" altLang="en-US"/>
              <a:t>分类变量的统计描述实例</a:t>
            </a:r>
          </a:p>
        </p:txBody>
      </p:sp>
      <p:sp>
        <p:nvSpPr>
          <p:cNvPr id="130051" name="Rectangle 3"/>
          <p:cNvSpPr>
            <a:spLocks noGrp="1" noRot="1" noChangeArrowheads="1"/>
          </p:cNvSpPr>
          <p:nvPr>
            <p:ph type="body" idx="1"/>
          </p:nvPr>
        </p:nvSpPr>
        <p:spPr/>
        <p:txBody>
          <a:bodyPr/>
          <a:lstStyle/>
          <a:p>
            <a:r>
              <a:rPr lang="en-US" altLang="zh-CN" sz="2400"/>
              <a:t>5.2.1</a:t>
            </a:r>
            <a:r>
              <a:rPr lang="zh-CN" altLang="en-US" sz="2400"/>
              <a:t>使用</a:t>
            </a:r>
            <a:r>
              <a:rPr lang="en-US" altLang="zh-CN" sz="2400"/>
              <a:t>Frequencies</a:t>
            </a:r>
            <a:r>
              <a:rPr lang="zh-CN" altLang="en-US" sz="2400"/>
              <a:t>过程输出频数表</a:t>
            </a:r>
          </a:p>
          <a:p>
            <a:r>
              <a:rPr lang="zh-CN" altLang="en-US" sz="2400"/>
              <a:t>具体操作</a:t>
            </a:r>
            <a:r>
              <a:rPr lang="en-US" altLang="zh-CN" sz="2400"/>
              <a:t>:</a:t>
            </a:r>
          </a:p>
          <a:p>
            <a:r>
              <a:rPr lang="en-US" altLang="zh-CN" sz="2400"/>
              <a:t>Analysis    Descriptive Statistics     Frequencies</a:t>
            </a:r>
          </a:p>
        </p:txBody>
      </p:sp>
      <p:sp>
        <p:nvSpPr>
          <p:cNvPr id="130052" name="Line 4"/>
          <p:cNvSpPr>
            <a:spLocks noChangeShapeType="1"/>
          </p:cNvSpPr>
          <p:nvPr/>
        </p:nvSpPr>
        <p:spPr bwMode="auto">
          <a:xfrm>
            <a:off x="1908175" y="2708275"/>
            <a:ext cx="2159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0059" name="Line 11"/>
          <p:cNvSpPr>
            <a:spLocks noChangeShapeType="1"/>
          </p:cNvSpPr>
          <p:nvPr/>
        </p:nvSpPr>
        <p:spPr bwMode="auto">
          <a:xfrm>
            <a:off x="5148263" y="2708275"/>
            <a:ext cx="2873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pic>
        <p:nvPicPr>
          <p:cNvPr id="130060"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3141663"/>
            <a:ext cx="3933825" cy="2457450"/>
          </a:xfrm>
          <a:prstGeom prst="rect">
            <a:avLst/>
          </a:prstGeom>
          <a:noFill/>
          <a:extLst>
            <a:ext uri="{909E8E84-426E-40DD-AFC4-6F175D3DCCD1}">
              <a14:hiddenFill xmlns:a14="http://schemas.microsoft.com/office/drawing/2010/main">
                <a:solidFill>
                  <a:srgbClr val="FFFFFF"/>
                </a:solidFill>
              </a14:hiddenFill>
            </a:ext>
          </a:extLst>
        </p:spPr>
      </p:pic>
      <p:pic>
        <p:nvPicPr>
          <p:cNvPr id="130061"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1638" y="3716338"/>
            <a:ext cx="4643437" cy="179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1445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692150"/>
            <a:ext cx="6192837"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1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3068638"/>
            <a:ext cx="6624637" cy="2535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8356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9" name="Rectangle 5"/>
          <p:cNvSpPr>
            <a:spLocks noChangeArrowheads="1"/>
          </p:cNvSpPr>
          <p:nvPr/>
        </p:nvSpPr>
        <p:spPr bwMode="auto">
          <a:xfrm>
            <a:off x="273050" y="1398588"/>
            <a:ext cx="84058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en-US" altLang="zh-CN" sz="2000"/>
              <a:t>1</a:t>
            </a:r>
            <a:r>
              <a:rPr lang="zh-CN" altLang="en-US" sz="2000"/>
              <a:t>、打开数据，单击</a:t>
            </a:r>
            <a:r>
              <a:rPr lang="en-US" altLang="zh-CN" sz="2000"/>
              <a:t>Analyze</a:t>
            </a:r>
            <a:r>
              <a:rPr lang="en-US" altLang="zh-CN" sz="2000">
                <a:sym typeface="Symbol" pitchFamily="18" charset="2"/>
              </a:rPr>
              <a:t></a:t>
            </a:r>
            <a:r>
              <a:rPr lang="en-US" altLang="zh-CN" sz="2000"/>
              <a:t>Descriptive Statistics</a:t>
            </a:r>
            <a:r>
              <a:rPr lang="en-US" altLang="zh-CN" sz="2000">
                <a:sym typeface="Symbol" pitchFamily="18" charset="2"/>
              </a:rPr>
              <a:t></a:t>
            </a:r>
            <a:r>
              <a:rPr lang="en-US" altLang="zh-CN" sz="2000"/>
              <a:t> Crosstabs</a:t>
            </a:r>
            <a:r>
              <a:rPr lang="zh-CN" altLang="en-US" sz="2000">
                <a:sym typeface="Symbol" pitchFamily="18" charset="2"/>
              </a:rPr>
              <a:t>对话框。 </a:t>
            </a:r>
          </a:p>
        </p:txBody>
      </p:sp>
      <p:sp>
        <p:nvSpPr>
          <p:cNvPr id="354312" name="Rectangle 8"/>
          <p:cNvSpPr>
            <a:spLocks noChangeArrowheads="1"/>
          </p:cNvSpPr>
          <p:nvPr/>
        </p:nvSpPr>
        <p:spPr bwMode="auto">
          <a:xfrm>
            <a:off x="5508625" y="2922588"/>
            <a:ext cx="3168650" cy="3106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10000"/>
              </a:lnSpc>
            </a:pPr>
            <a:r>
              <a:rPr lang="en-US" altLang="zh-CN" sz="2000"/>
              <a:t>2</a:t>
            </a:r>
            <a:r>
              <a:rPr lang="zh-CN" altLang="en-US" sz="2000"/>
              <a:t>、如果是二维列联表分析，可以将行变量选择进入</a:t>
            </a:r>
            <a:r>
              <a:rPr lang="en-US" altLang="zh-CN" sz="2000"/>
              <a:t>Row(s)</a:t>
            </a:r>
            <a:r>
              <a:rPr lang="zh-CN" altLang="en-US" sz="2000"/>
              <a:t>中，将列变量选择进入</a:t>
            </a:r>
            <a:r>
              <a:rPr lang="en-US" altLang="zh-CN" sz="2000"/>
              <a:t>Column(s)</a:t>
            </a:r>
            <a:r>
              <a:rPr lang="zh-CN" altLang="en-US" sz="2000"/>
              <a:t>框中。如进行三维以上的列联表，可以将其它变量作为控制变量选到</a:t>
            </a:r>
            <a:r>
              <a:rPr lang="en-US" altLang="zh-CN" sz="2000"/>
              <a:t>Layer</a:t>
            </a:r>
            <a:r>
              <a:rPr lang="zh-CN" altLang="en-US" sz="2000"/>
              <a:t>框中。多控制变量可以是同层次的也可以是逐层叠加的。</a:t>
            </a:r>
          </a:p>
        </p:txBody>
      </p:sp>
      <p:sp>
        <p:nvSpPr>
          <p:cNvPr id="354313" name="Rectangle 9"/>
          <p:cNvSpPr>
            <a:spLocks noChangeArrowheads="1"/>
          </p:cNvSpPr>
          <p:nvPr/>
        </p:nvSpPr>
        <p:spPr bwMode="auto">
          <a:xfrm>
            <a:off x="1331913" y="476250"/>
            <a:ext cx="60325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b="1">
                <a:solidFill>
                  <a:schemeClr val="tx2"/>
                </a:solidFill>
              </a:rPr>
              <a:t>5.2.2 </a:t>
            </a:r>
            <a:r>
              <a:rPr lang="zh-CN" altLang="en-US" sz="2800" b="1">
                <a:solidFill>
                  <a:schemeClr val="tx2"/>
                </a:solidFill>
              </a:rPr>
              <a:t>使用</a:t>
            </a:r>
            <a:r>
              <a:rPr lang="en-US" altLang="zh-CN" sz="2800" b="1">
                <a:solidFill>
                  <a:schemeClr val="tx2"/>
                </a:solidFill>
              </a:rPr>
              <a:t>Crosstabs</a:t>
            </a:r>
            <a:r>
              <a:rPr lang="zh-CN" altLang="en-US" sz="2800" b="1">
                <a:solidFill>
                  <a:schemeClr val="tx2"/>
                </a:solidFill>
              </a:rPr>
              <a:t>过程输出列联表</a:t>
            </a:r>
          </a:p>
        </p:txBody>
      </p:sp>
      <p:pic>
        <p:nvPicPr>
          <p:cNvPr id="35431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2060575"/>
            <a:ext cx="4897437" cy="4297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1687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332" name="Rectangle 4"/>
          <p:cNvSpPr>
            <a:spLocks noChangeArrowheads="1"/>
          </p:cNvSpPr>
          <p:nvPr/>
        </p:nvSpPr>
        <p:spPr bwMode="auto">
          <a:xfrm>
            <a:off x="395288" y="260350"/>
            <a:ext cx="8353425" cy="123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25000"/>
              </a:lnSpc>
            </a:pPr>
            <a:r>
              <a:rPr lang="en-US" altLang="zh-CN" sz="2000"/>
              <a:t>3</a:t>
            </a:r>
            <a:r>
              <a:rPr lang="zh-CN" altLang="en-US" sz="2000"/>
              <a:t>、</a:t>
            </a:r>
            <a:r>
              <a:rPr lang="en-US" altLang="zh-CN" sz="2000"/>
              <a:t>Display clustered bar chart</a:t>
            </a:r>
            <a:r>
              <a:rPr lang="zh-CN" altLang="en-US" sz="2000"/>
              <a:t>选择项，可以指定绘制各变量交叉频数分布柱形图。</a:t>
            </a:r>
            <a:r>
              <a:rPr lang="en-US" altLang="zh-CN" sz="2000"/>
              <a:t>Suppress table</a:t>
            </a:r>
            <a:r>
              <a:rPr lang="zh-CN" altLang="en-US" sz="2000"/>
              <a:t>表示不输出列联表，只有在分析行列变量间关系时选择此项。此例中不选择这一项。</a:t>
            </a:r>
          </a:p>
        </p:txBody>
      </p:sp>
      <p:sp>
        <p:nvSpPr>
          <p:cNvPr id="355333" name="Rectangle 5"/>
          <p:cNvSpPr>
            <a:spLocks noChangeArrowheads="1"/>
          </p:cNvSpPr>
          <p:nvPr/>
        </p:nvSpPr>
        <p:spPr bwMode="auto">
          <a:xfrm>
            <a:off x="395288" y="2003425"/>
            <a:ext cx="4105275" cy="485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just">
              <a:lnSpc>
                <a:spcPct val="130000"/>
              </a:lnSpc>
            </a:pPr>
            <a:r>
              <a:rPr lang="en-US" altLang="zh-CN" sz="2000"/>
              <a:t>4</a:t>
            </a:r>
            <a:r>
              <a:rPr lang="zh-CN" altLang="en-US" sz="2000"/>
              <a:t>、单击</a:t>
            </a:r>
            <a:r>
              <a:rPr lang="en-US" altLang="zh-CN" sz="2000"/>
              <a:t>Cell</a:t>
            </a:r>
            <a:r>
              <a:rPr lang="zh-CN" altLang="en-US" sz="2000"/>
              <a:t>按纽，打开</a:t>
            </a:r>
            <a:r>
              <a:rPr lang="en-US" altLang="zh-CN" sz="2000"/>
              <a:t>Crosstabs</a:t>
            </a:r>
            <a:r>
              <a:rPr lang="zh-CN" altLang="en-US" sz="2000"/>
              <a:t>：</a:t>
            </a:r>
            <a:r>
              <a:rPr lang="en-US" altLang="zh-CN" sz="2000"/>
              <a:t>Cell Display</a:t>
            </a:r>
            <a:r>
              <a:rPr lang="zh-CN" altLang="en-US" sz="2000"/>
              <a:t>对话框，如图所示。从对话框中指定列联表单元格中的输出内容。在</a:t>
            </a:r>
            <a:r>
              <a:rPr lang="en-US" altLang="zh-CN" sz="2000"/>
              <a:t>Counts</a:t>
            </a:r>
            <a:r>
              <a:rPr lang="zh-CN" altLang="en-US" sz="2000"/>
              <a:t>框中选择</a:t>
            </a:r>
            <a:r>
              <a:rPr lang="en-US" altLang="zh-CN" sz="2000"/>
              <a:t>Observed </a:t>
            </a:r>
            <a:r>
              <a:rPr lang="zh-CN" altLang="en-US" sz="2000"/>
              <a:t>观察值</a:t>
            </a:r>
            <a:r>
              <a:rPr lang="en-US" altLang="zh-CN" sz="2000"/>
              <a:t>(</a:t>
            </a:r>
            <a:r>
              <a:rPr lang="zh-CN" altLang="en-US" sz="2000"/>
              <a:t>系统默认</a:t>
            </a:r>
            <a:r>
              <a:rPr lang="en-US" altLang="zh-CN" sz="2000"/>
              <a:t>)</a:t>
            </a:r>
            <a:r>
              <a:rPr lang="zh-CN" altLang="en-US" sz="2000"/>
              <a:t>或</a:t>
            </a:r>
            <a:r>
              <a:rPr lang="en-US" altLang="zh-CN" sz="2000"/>
              <a:t>Expected</a:t>
            </a:r>
            <a:r>
              <a:rPr lang="zh-CN" altLang="en-US" sz="2000"/>
              <a:t>期望频数。在</a:t>
            </a:r>
            <a:r>
              <a:rPr lang="en-US" altLang="zh-CN" sz="2000"/>
              <a:t>Percentages</a:t>
            </a:r>
            <a:r>
              <a:rPr lang="zh-CN" altLang="en-US" sz="2000"/>
              <a:t>框内选择</a:t>
            </a:r>
            <a:r>
              <a:rPr lang="en-US" altLang="zh-CN" sz="2000"/>
              <a:t>Row</a:t>
            </a:r>
            <a:r>
              <a:rPr lang="zh-CN" altLang="en-US" sz="2000"/>
              <a:t>行百分比、</a:t>
            </a:r>
            <a:r>
              <a:rPr lang="en-US" altLang="zh-CN" sz="2000"/>
              <a:t>Column</a:t>
            </a:r>
            <a:r>
              <a:rPr lang="zh-CN" altLang="en-US" sz="2000"/>
              <a:t>列百分比及</a:t>
            </a:r>
            <a:r>
              <a:rPr lang="en-US" altLang="zh-CN" sz="2000"/>
              <a:t>Total</a:t>
            </a:r>
            <a:r>
              <a:rPr lang="zh-CN" altLang="en-US" sz="2000"/>
              <a:t>总百分比。在</a:t>
            </a:r>
            <a:r>
              <a:rPr lang="en-US" altLang="zh-CN" sz="2000"/>
              <a:t>Residuals</a:t>
            </a:r>
            <a:r>
              <a:rPr lang="zh-CN" altLang="en-US" sz="2000"/>
              <a:t>框中选择输出残差。其中</a:t>
            </a:r>
            <a:r>
              <a:rPr lang="en-US" altLang="zh-CN" sz="2000"/>
              <a:t>Standardize</a:t>
            </a:r>
            <a:r>
              <a:rPr lang="zh-CN" altLang="en-US" sz="2000"/>
              <a:t>为标准化残差。 </a:t>
            </a:r>
            <a:r>
              <a:rPr lang="en-US" altLang="zh-CN" sz="2000"/>
              <a:t>Adj. standardize </a:t>
            </a:r>
            <a:r>
              <a:rPr lang="zh-CN" altLang="en-US" sz="2000"/>
              <a:t>为修正的标准化残差。 </a:t>
            </a:r>
          </a:p>
        </p:txBody>
      </p:sp>
      <p:pic>
        <p:nvPicPr>
          <p:cNvPr id="35533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1628775"/>
            <a:ext cx="3935412" cy="3960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77789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333375"/>
            <a:ext cx="7848600" cy="174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088" y="2636838"/>
            <a:ext cx="7632700" cy="402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0270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Rot="1" noChangeArrowheads="1"/>
          </p:cNvSpPr>
          <p:nvPr>
            <p:ph type="title"/>
          </p:nvPr>
        </p:nvSpPr>
        <p:spPr/>
        <p:txBody>
          <a:bodyPr/>
          <a:lstStyle/>
          <a:p>
            <a:r>
              <a:rPr lang="en-US" altLang="zh-CN" sz="4000" b="1"/>
              <a:t>5.3 </a:t>
            </a:r>
            <a:r>
              <a:rPr lang="zh-CN" altLang="en-US" sz="4000" b="1"/>
              <a:t>多选题的统计描述</a:t>
            </a:r>
          </a:p>
        </p:txBody>
      </p:sp>
      <p:sp>
        <p:nvSpPr>
          <p:cNvPr id="134147" name="Rectangle 3"/>
          <p:cNvSpPr>
            <a:spLocks noGrp="1" noRot="1" noChangeArrowheads="1"/>
          </p:cNvSpPr>
          <p:nvPr>
            <p:ph type="body" idx="1"/>
          </p:nvPr>
        </p:nvSpPr>
        <p:spPr/>
        <p:txBody>
          <a:bodyPr/>
          <a:lstStyle/>
          <a:p>
            <a:r>
              <a:rPr lang="en-US" altLang="zh-CN" sz="2400"/>
              <a:t>5.3.1 </a:t>
            </a:r>
            <a:r>
              <a:rPr lang="zh-CN" altLang="en-US" sz="2400"/>
              <a:t>多选题的描述指标体系</a:t>
            </a:r>
          </a:p>
        </p:txBody>
      </p:sp>
      <p:sp>
        <p:nvSpPr>
          <p:cNvPr id="134148" name="Rectangle 4"/>
          <p:cNvSpPr>
            <a:spLocks noChangeArrowheads="1"/>
          </p:cNvSpPr>
          <p:nvPr/>
        </p:nvSpPr>
        <p:spPr bwMode="auto">
          <a:xfrm>
            <a:off x="827088" y="2420938"/>
            <a:ext cx="7632700" cy="340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5000"/>
              </a:lnSpc>
            </a:pPr>
            <a:r>
              <a:rPr lang="zh-CN" altLang="en-US" sz="2000"/>
              <a:t>在多选题分析中比较特别的描述指标有：</a:t>
            </a:r>
          </a:p>
          <a:p>
            <a:pPr>
              <a:lnSpc>
                <a:spcPct val="155000"/>
              </a:lnSpc>
            </a:pPr>
            <a:r>
              <a:rPr lang="zh-CN" altLang="en-US" sz="2000"/>
              <a:t>（</a:t>
            </a:r>
            <a:r>
              <a:rPr lang="en-US" altLang="zh-CN" sz="2000"/>
              <a:t>1</a:t>
            </a:r>
            <a:r>
              <a:rPr lang="zh-CN" altLang="en-US" sz="2000"/>
              <a:t>）应答人数：是指选择了本项人数。</a:t>
            </a:r>
          </a:p>
          <a:p>
            <a:pPr>
              <a:lnSpc>
                <a:spcPct val="155000"/>
              </a:lnSpc>
            </a:pPr>
            <a:r>
              <a:rPr lang="zh-CN" altLang="en-US" sz="2000"/>
              <a:t>（</a:t>
            </a:r>
            <a:r>
              <a:rPr lang="en-US" altLang="zh-CN" sz="2000"/>
              <a:t>2</a:t>
            </a:r>
            <a:r>
              <a:rPr lang="zh-CN" altLang="en-US" sz="2000"/>
              <a:t>）应答人数百分比（</a:t>
            </a:r>
            <a:r>
              <a:rPr lang="en-US" altLang="zh-CN" sz="2000"/>
              <a:t>Percent of Cases</a:t>
            </a:r>
            <a:r>
              <a:rPr lang="zh-CN" altLang="en-US" sz="2000"/>
              <a:t>）：选择该项的人占总人数的比例。</a:t>
            </a:r>
          </a:p>
          <a:p>
            <a:pPr>
              <a:lnSpc>
                <a:spcPct val="155000"/>
              </a:lnSpc>
            </a:pPr>
            <a:r>
              <a:rPr lang="zh-CN" altLang="en-US" sz="2000"/>
              <a:t>（</a:t>
            </a:r>
            <a:r>
              <a:rPr lang="en-US" altLang="zh-CN" sz="2000"/>
              <a:t>3</a:t>
            </a:r>
            <a:r>
              <a:rPr lang="zh-CN" altLang="en-US" sz="2000"/>
              <a:t>）应答人次：选择本选项的人次。</a:t>
            </a:r>
          </a:p>
          <a:p>
            <a:pPr>
              <a:lnSpc>
                <a:spcPct val="155000"/>
              </a:lnSpc>
            </a:pPr>
            <a:r>
              <a:rPr lang="zh-CN" altLang="en-US" sz="2000"/>
              <a:t>（</a:t>
            </a:r>
            <a:r>
              <a:rPr lang="en-US" altLang="zh-CN" sz="2000"/>
              <a:t>4</a:t>
            </a:r>
            <a:r>
              <a:rPr lang="zh-CN" altLang="en-US" sz="2000"/>
              <a:t>）应答次数百分比（</a:t>
            </a:r>
            <a:r>
              <a:rPr lang="en-US" altLang="zh-CN" sz="2000"/>
              <a:t>Percent of Responses</a:t>
            </a:r>
            <a:r>
              <a:rPr lang="zh-CN" altLang="en-US" sz="2000"/>
              <a:t>）：在作出的选择中，选择该项的人数占总次数的比例。</a:t>
            </a:r>
          </a:p>
        </p:txBody>
      </p:sp>
    </p:spTree>
    <p:extLst>
      <p:ext uri="{BB962C8B-B14F-4D97-AF65-F5344CB8AC3E}">
        <p14:creationId xmlns:p14="http://schemas.microsoft.com/office/powerpoint/2010/main" val="2322931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Rot="1" noChangeArrowheads="1"/>
          </p:cNvSpPr>
          <p:nvPr>
            <p:ph type="title"/>
          </p:nvPr>
        </p:nvSpPr>
        <p:spPr>
          <a:xfrm>
            <a:off x="395288" y="549275"/>
            <a:ext cx="8540750" cy="836613"/>
          </a:xfrm>
        </p:spPr>
        <p:txBody>
          <a:bodyPr/>
          <a:lstStyle/>
          <a:p>
            <a:r>
              <a:rPr lang="en-US" altLang="zh-CN" sz="3600" b="1"/>
              <a:t>5.3.2 </a:t>
            </a:r>
            <a:r>
              <a:rPr lang="zh-CN" altLang="en-US" sz="3600" b="1"/>
              <a:t>分析实例</a:t>
            </a:r>
          </a:p>
        </p:txBody>
      </p:sp>
      <p:sp>
        <p:nvSpPr>
          <p:cNvPr id="135173" name="Text Box 5"/>
          <p:cNvSpPr txBox="1">
            <a:spLocks noChangeArrowheads="1"/>
          </p:cNvSpPr>
          <p:nvPr/>
        </p:nvSpPr>
        <p:spPr bwMode="auto">
          <a:xfrm>
            <a:off x="468313" y="1989138"/>
            <a:ext cx="82073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t>操作步骤：</a:t>
            </a:r>
            <a:r>
              <a:rPr lang="en-US" altLang="zh-CN" sz="2000"/>
              <a:t>Analyze       Multiple Response      Frequencies</a:t>
            </a:r>
          </a:p>
        </p:txBody>
      </p:sp>
      <p:sp>
        <p:nvSpPr>
          <p:cNvPr id="135174" name="Line 6"/>
          <p:cNvSpPr>
            <a:spLocks noChangeShapeType="1"/>
          </p:cNvSpPr>
          <p:nvPr/>
        </p:nvSpPr>
        <p:spPr bwMode="auto">
          <a:xfrm>
            <a:off x="2771775" y="220662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5175" name="Line 7"/>
          <p:cNvSpPr>
            <a:spLocks noChangeShapeType="1"/>
          </p:cNvSpPr>
          <p:nvPr/>
        </p:nvSpPr>
        <p:spPr bwMode="auto">
          <a:xfrm>
            <a:off x="5364163" y="2206625"/>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5177" name="Text Box 9"/>
          <p:cNvSpPr txBox="1">
            <a:spLocks noChangeArrowheads="1"/>
          </p:cNvSpPr>
          <p:nvPr/>
        </p:nvSpPr>
        <p:spPr bwMode="auto">
          <a:xfrm>
            <a:off x="250825" y="2493963"/>
            <a:ext cx="8496300" cy="298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a:t>1</a:t>
            </a:r>
            <a:r>
              <a:rPr lang="zh-CN" altLang="en-US" sz="2000"/>
              <a:t>、</a:t>
            </a:r>
            <a:r>
              <a:rPr lang="en-US" altLang="zh-CN" sz="2000"/>
              <a:t>Define Sets</a:t>
            </a:r>
            <a:r>
              <a:rPr lang="zh-CN" altLang="en-US" sz="2000"/>
              <a:t>过程</a:t>
            </a:r>
          </a:p>
          <a:p>
            <a:pPr>
              <a:spcBef>
                <a:spcPct val="50000"/>
              </a:spcBef>
            </a:pPr>
            <a:r>
              <a:rPr lang="zh-CN" altLang="en-US" sz="2000"/>
              <a:t>该过程指定变量组成一个多重响应或多重两分数集，并应用于频数表和交叉列表。</a:t>
            </a:r>
          </a:p>
          <a:p>
            <a:pPr>
              <a:spcBef>
                <a:spcPct val="50000"/>
              </a:spcBef>
            </a:pPr>
            <a:r>
              <a:rPr lang="en-US" altLang="zh-CN" sz="2000"/>
              <a:t>2</a:t>
            </a:r>
            <a:r>
              <a:rPr lang="zh-CN" altLang="en-US" sz="2000"/>
              <a:t>、</a:t>
            </a:r>
            <a:r>
              <a:rPr lang="en-US" altLang="zh-CN" sz="2000"/>
              <a:t>Frequencies</a:t>
            </a:r>
            <a:r>
              <a:rPr lang="zh-CN" altLang="en-US" sz="2000"/>
              <a:t>过程</a:t>
            </a:r>
          </a:p>
          <a:p>
            <a:pPr>
              <a:spcBef>
                <a:spcPct val="50000"/>
              </a:spcBef>
            </a:pPr>
            <a:r>
              <a:rPr lang="zh-CN" altLang="en-US" sz="2000"/>
              <a:t>该过程对定义的多重响应或多重两分数提供一个频数表。</a:t>
            </a:r>
          </a:p>
          <a:p>
            <a:pPr>
              <a:spcBef>
                <a:spcPct val="50000"/>
              </a:spcBef>
            </a:pPr>
            <a:r>
              <a:rPr lang="en-US" altLang="zh-CN" sz="2000"/>
              <a:t>3</a:t>
            </a:r>
            <a:r>
              <a:rPr lang="zh-CN" altLang="en-US" sz="2000"/>
              <a:t>、</a:t>
            </a:r>
            <a:r>
              <a:rPr lang="en-US" altLang="zh-CN" sz="2000"/>
              <a:t>Crosstabs</a:t>
            </a:r>
            <a:r>
              <a:rPr lang="zh-CN" altLang="en-US" sz="2000"/>
              <a:t>过程</a:t>
            </a:r>
          </a:p>
          <a:p>
            <a:pPr>
              <a:spcBef>
                <a:spcPct val="50000"/>
              </a:spcBef>
            </a:pPr>
            <a:r>
              <a:rPr lang="zh-CN" altLang="en-US" sz="2000"/>
              <a:t>该过程提供带有另一种变量的，已定义的多重或多重两分数据集交叉表。</a:t>
            </a:r>
          </a:p>
        </p:txBody>
      </p:sp>
    </p:spTree>
    <p:extLst>
      <p:ext uri="{BB962C8B-B14F-4D97-AF65-F5344CB8AC3E}">
        <p14:creationId xmlns:p14="http://schemas.microsoft.com/office/powerpoint/2010/main" val="33345115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95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455988" cy="3373438"/>
          </a:xfrm>
          <a:prstGeom prst="rect">
            <a:avLst/>
          </a:prstGeom>
          <a:noFill/>
          <a:extLst>
            <a:ext uri="{909E8E84-426E-40DD-AFC4-6F175D3DCCD1}">
              <a14:hiddenFill xmlns:a14="http://schemas.microsoft.com/office/drawing/2010/main">
                <a:solidFill>
                  <a:srgbClr val="FFFFFF"/>
                </a:solidFill>
              </a14:hiddenFill>
            </a:ext>
          </a:extLst>
        </p:spPr>
      </p:pic>
      <p:pic>
        <p:nvPicPr>
          <p:cNvPr id="38195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813" y="3573463"/>
            <a:ext cx="7272337" cy="2584450"/>
          </a:xfrm>
          <a:prstGeom prst="rect">
            <a:avLst/>
          </a:prstGeom>
          <a:noFill/>
          <a:extLst>
            <a:ext uri="{909E8E84-426E-40DD-AFC4-6F175D3DCCD1}">
              <a14:hiddenFill xmlns:a14="http://schemas.microsoft.com/office/drawing/2010/main">
                <a:solidFill>
                  <a:srgbClr val="FFFFFF"/>
                </a:solidFill>
              </a14:hiddenFill>
            </a:ext>
          </a:extLst>
        </p:spPr>
      </p:pic>
      <p:sp>
        <p:nvSpPr>
          <p:cNvPr id="381959" name="AutoShape 7"/>
          <p:cNvSpPr>
            <a:spLocks noChangeArrowheads="1"/>
          </p:cNvSpPr>
          <p:nvPr/>
        </p:nvSpPr>
        <p:spPr bwMode="auto">
          <a:xfrm>
            <a:off x="5364163" y="404813"/>
            <a:ext cx="2376487" cy="2763837"/>
          </a:xfrm>
          <a:prstGeom prst="wedgeEllipseCallout">
            <a:avLst>
              <a:gd name="adj1" fmla="val -86875"/>
              <a:gd name="adj2" fmla="val 13460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2800"/>
              <a:t>控制频数表输出范围类型的最大数目</a:t>
            </a:r>
          </a:p>
        </p:txBody>
      </p:sp>
    </p:spTree>
    <p:extLst>
      <p:ext uri="{BB962C8B-B14F-4D97-AF65-F5344CB8AC3E}">
        <p14:creationId xmlns:p14="http://schemas.microsoft.com/office/powerpoint/2010/main" val="905923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Rot="1" noChangeArrowheads="1"/>
          </p:cNvSpPr>
          <p:nvPr>
            <p:ph type="title"/>
          </p:nvPr>
        </p:nvSpPr>
        <p:spPr>
          <a:xfrm>
            <a:off x="323850" y="0"/>
            <a:ext cx="8540750" cy="1143000"/>
          </a:xfrm>
        </p:spPr>
        <p:txBody>
          <a:bodyPr/>
          <a:lstStyle/>
          <a:p>
            <a:r>
              <a:rPr lang="en-US" altLang="zh-CN" sz="3600" b="1"/>
              <a:t>5.4 </a:t>
            </a:r>
            <a:r>
              <a:rPr lang="zh-CN" altLang="en-US" sz="3600" b="1"/>
              <a:t>分类变量的参数估计</a:t>
            </a:r>
          </a:p>
        </p:txBody>
      </p:sp>
      <p:sp>
        <p:nvSpPr>
          <p:cNvPr id="136195" name="Rectangle 3"/>
          <p:cNvSpPr>
            <a:spLocks noGrp="1" noRot="1" noChangeArrowheads="1"/>
          </p:cNvSpPr>
          <p:nvPr>
            <p:ph type="body" idx="1"/>
          </p:nvPr>
        </p:nvSpPr>
        <p:spPr>
          <a:xfrm>
            <a:off x="323850" y="1052513"/>
            <a:ext cx="8540750" cy="574675"/>
          </a:xfrm>
        </p:spPr>
        <p:txBody>
          <a:bodyPr/>
          <a:lstStyle/>
          <a:p>
            <a:r>
              <a:rPr lang="en-US" altLang="zh-CN" sz="2400"/>
              <a:t>5.4.1 </a:t>
            </a:r>
            <a:r>
              <a:rPr lang="zh-CN" altLang="en-US" sz="2400"/>
              <a:t>二项分布的参数估计</a:t>
            </a:r>
          </a:p>
        </p:txBody>
      </p:sp>
      <p:sp>
        <p:nvSpPr>
          <p:cNvPr id="136196" name="Text Box 4"/>
          <p:cNvSpPr txBox="1">
            <a:spLocks noChangeArrowheads="1"/>
          </p:cNvSpPr>
          <p:nvPr/>
        </p:nvSpPr>
        <p:spPr bwMode="auto">
          <a:xfrm>
            <a:off x="468313" y="1700213"/>
            <a:ext cx="6264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t>一、二项分布</a:t>
            </a:r>
          </a:p>
        </p:txBody>
      </p:sp>
      <p:pic>
        <p:nvPicPr>
          <p:cNvPr id="136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775" y="4797425"/>
            <a:ext cx="3024188"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198" name="Rectangle 6"/>
          <p:cNvSpPr>
            <a:spLocks noChangeArrowheads="1"/>
          </p:cNvSpPr>
          <p:nvPr/>
        </p:nvSpPr>
        <p:spPr bwMode="auto">
          <a:xfrm>
            <a:off x="539750" y="2349500"/>
            <a:ext cx="8207375" cy="201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40000"/>
              </a:lnSpc>
            </a:pPr>
            <a:r>
              <a:rPr lang="zh-CN" altLang="en-US"/>
              <a:t>二项分布又称为贝努里（</a:t>
            </a:r>
            <a:r>
              <a:rPr lang="en-US" altLang="zh-CN"/>
              <a:t>Bernoulli</a:t>
            </a:r>
            <a:r>
              <a:rPr lang="zh-CN" altLang="en-US"/>
              <a:t>）分布，是一种具有广泛应用的离散型随机变量的概率分布。二项分布研究的是试验仅有两种结果的分布（这种试验称为贝努里试验），如某产品质量合格与不合格等。其定义为：设有</a:t>
            </a:r>
            <a:r>
              <a:rPr lang="en-US" altLang="zh-CN" i="1"/>
              <a:t>n </a:t>
            </a:r>
            <a:r>
              <a:rPr lang="zh-CN" altLang="en-US"/>
              <a:t>次试验，各次试验是相互独立的，每次试验某事件出现的概率都是</a:t>
            </a:r>
            <a:r>
              <a:rPr lang="en-US" altLang="zh-CN" i="1"/>
              <a:t>p</a:t>
            </a:r>
            <a:r>
              <a:rPr lang="zh-CN" altLang="en-US"/>
              <a:t>，某事件不出现的概率都是</a:t>
            </a:r>
            <a:r>
              <a:rPr lang="en-US" altLang="zh-CN"/>
              <a:t>1-</a:t>
            </a:r>
            <a:r>
              <a:rPr lang="en-US" altLang="zh-CN" i="1"/>
              <a:t>p</a:t>
            </a:r>
            <a:r>
              <a:rPr lang="zh-CN" altLang="en-US"/>
              <a:t>，记为</a:t>
            </a:r>
            <a:r>
              <a:rPr lang="en-US" altLang="zh-CN" i="1"/>
              <a:t>q</a:t>
            </a:r>
            <a:r>
              <a:rPr lang="zh-CN" altLang="en-US"/>
              <a:t>，则对于某事件出现</a:t>
            </a:r>
            <a:r>
              <a:rPr lang="en-US" altLang="zh-CN" i="1"/>
              <a:t>k</a:t>
            </a:r>
            <a:r>
              <a:rPr lang="zh-CN" altLang="en-US"/>
              <a:t>（</a:t>
            </a:r>
            <a:r>
              <a:rPr lang="en-US" altLang="zh-CN" i="1"/>
              <a:t>k</a:t>
            </a:r>
            <a:r>
              <a:rPr lang="en-US" altLang="zh-CN"/>
              <a:t>=0,1,2,⋯,</a:t>
            </a:r>
            <a:r>
              <a:rPr lang="en-US" altLang="zh-CN" i="1"/>
              <a:t>n</a:t>
            </a:r>
            <a:r>
              <a:rPr lang="zh-CN" altLang="en-US"/>
              <a:t>）次的概率分布为： </a:t>
            </a:r>
          </a:p>
        </p:txBody>
      </p:sp>
    </p:spTree>
    <p:extLst>
      <p:ext uri="{BB962C8B-B14F-4D97-AF65-F5344CB8AC3E}">
        <p14:creationId xmlns:p14="http://schemas.microsoft.com/office/powerpoint/2010/main" val="393341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6" name="Rectangle 4"/>
          <p:cNvSpPr>
            <a:spLocks noChangeArrowheads="1"/>
          </p:cNvSpPr>
          <p:nvPr/>
        </p:nvSpPr>
        <p:spPr bwMode="auto">
          <a:xfrm>
            <a:off x="684213" y="476250"/>
            <a:ext cx="3549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a:t>二、二项分布检验</a:t>
            </a:r>
            <a:r>
              <a:rPr lang="en-US" altLang="zh-CN"/>
              <a:t>(Binomial Test)</a:t>
            </a:r>
          </a:p>
        </p:txBody>
      </p:sp>
      <p:sp>
        <p:nvSpPr>
          <p:cNvPr id="356357" name="Rectangle 5"/>
          <p:cNvSpPr>
            <a:spLocks noChangeArrowheads="1"/>
          </p:cNvSpPr>
          <p:nvPr/>
        </p:nvSpPr>
        <p:spPr bwMode="auto">
          <a:xfrm>
            <a:off x="395288" y="1052513"/>
            <a:ext cx="8137525"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25000"/>
              </a:lnSpc>
            </a:pPr>
            <a:r>
              <a:rPr lang="zh-CN" altLang="en-US" sz="2000"/>
              <a:t>当研究对象属于二项总体时，可以用二项分布来检验假设，判断所抽取的样本是否来自具有既定值的总体。其检验步骤如下： </a:t>
            </a:r>
          </a:p>
        </p:txBody>
      </p:sp>
      <p:sp>
        <p:nvSpPr>
          <p:cNvPr id="356358" name="Rectangle 6"/>
          <p:cNvSpPr>
            <a:spLocks noChangeArrowheads="1"/>
          </p:cNvSpPr>
          <p:nvPr/>
        </p:nvSpPr>
        <p:spPr bwMode="auto">
          <a:xfrm>
            <a:off x="971550" y="2046288"/>
            <a:ext cx="1595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t>1</a:t>
            </a:r>
            <a:r>
              <a:rPr lang="zh-CN" altLang="en-US" sz="2000"/>
              <a:t>、提出假设</a:t>
            </a:r>
          </a:p>
        </p:txBody>
      </p:sp>
      <p:sp>
        <p:nvSpPr>
          <p:cNvPr id="356359" name="Rectangle 7"/>
          <p:cNvSpPr>
            <a:spLocks noChangeArrowheads="1"/>
          </p:cNvSpPr>
          <p:nvPr/>
        </p:nvSpPr>
        <p:spPr bwMode="auto">
          <a:xfrm>
            <a:off x="971550" y="2693988"/>
            <a:ext cx="2822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sz="2000"/>
              <a:t>2</a:t>
            </a:r>
            <a:r>
              <a:rPr lang="zh-CN" altLang="en-US" sz="2000"/>
              <a:t>、计算统计量值和</a:t>
            </a:r>
            <a:r>
              <a:rPr lang="en-US" altLang="zh-CN" sz="2000" i="1"/>
              <a:t>p </a:t>
            </a:r>
            <a:r>
              <a:rPr lang="zh-CN" altLang="en-US" sz="2000"/>
              <a:t>值</a:t>
            </a:r>
          </a:p>
        </p:txBody>
      </p:sp>
      <p:sp>
        <p:nvSpPr>
          <p:cNvPr id="356360" name="Rectangle 8"/>
          <p:cNvSpPr>
            <a:spLocks noChangeArrowheads="1"/>
          </p:cNvSpPr>
          <p:nvPr/>
        </p:nvSpPr>
        <p:spPr bwMode="auto">
          <a:xfrm>
            <a:off x="971550" y="3500438"/>
            <a:ext cx="3016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en-US" altLang="zh-CN"/>
              <a:t>3</a:t>
            </a:r>
            <a:r>
              <a:rPr lang="zh-CN" altLang="en-US"/>
              <a:t>、根据</a:t>
            </a:r>
            <a:r>
              <a:rPr lang="en-US" altLang="zh-CN"/>
              <a:t>p </a:t>
            </a:r>
            <a:r>
              <a:rPr lang="zh-CN" altLang="en-US"/>
              <a:t>值作出统计判断。</a:t>
            </a:r>
          </a:p>
        </p:txBody>
      </p:sp>
      <p:sp>
        <p:nvSpPr>
          <p:cNvPr id="356361" name="Rectangle 9"/>
          <p:cNvSpPr>
            <a:spLocks noChangeArrowheads="1"/>
          </p:cNvSpPr>
          <p:nvPr/>
        </p:nvSpPr>
        <p:spPr bwMode="auto">
          <a:xfrm>
            <a:off x="684213" y="4144963"/>
            <a:ext cx="8150225" cy="895350"/>
          </a:xfrm>
          <a:prstGeom prst="rect">
            <a:avLst/>
          </a:prstGeom>
          <a:noFill/>
          <a:ln w="9525">
            <a:solidFill>
              <a:srgbClr val="FF33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30000"/>
              </a:lnSpc>
            </a:pPr>
            <a:r>
              <a:rPr lang="en-US" altLang="zh-CN" sz="2000"/>
              <a:t>[</a:t>
            </a:r>
            <a:r>
              <a:rPr lang="zh-CN" altLang="en-US" sz="2000"/>
              <a:t>例</a:t>
            </a:r>
            <a:r>
              <a:rPr lang="en-US" altLang="zh-CN" sz="2000"/>
              <a:t>]</a:t>
            </a:r>
            <a:r>
              <a:rPr lang="zh-CN" altLang="en-US" sz="2000"/>
              <a:t>掷一枚球类比赛用的挑边器</a:t>
            </a:r>
            <a:r>
              <a:rPr lang="en-US" altLang="zh-CN" sz="2000"/>
              <a:t>40 </a:t>
            </a:r>
            <a:r>
              <a:rPr lang="zh-CN" altLang="en-US" sz="2000"/>
              <a:t>次，出现</a:t>
            </a:r>
            <a:r>
              <a:rPr lang="en-US" altLang="zh-CN" sz="2000"/>
              <a:t>A </a:t>
            </a:r>
            <a:r>
              <a:rPr lang="zh-CN" altLang="en-US" sz="2000"/>
              <a:t>面和</a:t>
            </a:r>
            <a:r>
              <a:rPr lang="en-US" altLang="zh-CN" sz="2000"/>
              <a:t>B </a:t>
            </a:r>
            <a:r>
              <a:rPr lang="zh-CN" altLang="en-US" sz="2000"/>
              <a:t>面在上的次数。如表所示，试问这枚挑边器是否均匀？</a:t>
            </a:r>
          </a:p>
        </p:txBody>
      </p:sp>
      <p:pic>
        <p:nvPicPr>
          <p:cNvPr id="356362"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5300663"/>
            <a:ext cx="723582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4902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80" name="Rectangle 4"/>
          <p:cNvSpPr>
            <a:spLocks noChangeArrowheads="1"/>
          </p:cNvSpPr>
          <p:nvPr/>
        </p:nvSpPr>
        <p:spPr bwMode="auto">
          <a:xfrm>
            <a:off x="0" y="476250"/>
            <a:ext cx="4716463" cy="3267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30000"/>
              </a:lnSpc>
            </a:pPr>
            <a:r>
              <a:rPr lang="zh-CN" altLang="en-US" sz="2000"/>
              <a:t>解：（</a:t>
            </a:r>
            <a:r>
              <a:rPr lang="en-US" altLang="zh-CN" sz="2000"/>
              <a:t>1</a:t>
            </a:r>
            <a:r>
              <a:rPr lang="zh-CN" altLang="en-US" sz="2000"/>
              <a:t>）在</a:t>
            </a:r>
            <a:r>
              <a:rPr lang="en-US" altLang="zh-CN" sz="2000"/>
              <a:t>SPSS </a:t>
            </a:r>
            <a:r>
              <a:rPr lang="zh-CN" altLang="en-US" sz="2000"/>
              <a:t>中输入表中的数据（变量名为</a:t>
            </a:r>
            <a:r>
              <a:rPr lang="en-US" altLang="zh-CN" sz="2000"/>
              <a:t>Y</a:t>
            </a:r>
            <a:r>
              <a:rPr lang="zh-CN" altLang="en-US" sz="2000"/>
              <a:t>）。</a:t>
            </a:r>
          </a:p>
          <a:p>
            <a:pPr>
              <a:lnSpc>
                <a:spcPct val="130000"/>
              </a:lnSpc>
            </a:pPr>
            <a:r>
              <a:rPr lang="zh-CN" altLang="en-US" sz="2000"/>
              <a:t>选择主菜单的</a:t>
            </a:r>
            <a:r>
              <a:rPr lang="en-US" altLang="zh-CN" sz="2000"/>
              <a:t>[Analyze]=&gt; [Nonparametric Tests]=&gt; [Binomial Test]</a:t>
            </a:r>
            <a:r>
              <a:rPr lang="zh-CN" altLang="en-US" sz="2000"/>
              <a:t>。</a:t>
            </a:r>
          </a:p>
          <a:p>
            <a:pPr>
              <a:lnSpc>
                <a:spcPct val="130000"/>
              </a:lnSpc>
            </a:pPr>
            <a:r>
              <a:rPr lang="zh-CN" altLang="en-US" sz="2000"/>
              <a:t>（</a:t>
            </a:r>
            <a:r>
              <a:rPr lang="en-US" altLang="zh-CN" sz="2000"/>
              <a:t>2</a:t>
            </a:r>
            <a:r>
              <a:rPr lang="zh-CN" altLang="en-US" sz="2000"/>
              <a:t>）显示如图所示的</a:t>
            </a:r>
            <a:r>
              <a:rPr lang="en-US" altLang="zh-CN" sz="2000"/>
              <a:t>[Binomial Test</a:t>
            </a:r>
            <a:r>
              <a:rPr lang="zh-CN" altLang="en-US" sz="2000"/>
              <a:t>（二项检验）</a:t>
            </a:r>
            <a:r>
              <a:rPr lang="en-US" altLang="zh-CN" sz="2000"/>
              <a:t>]</a:t>
            </a:r>
            <a:r>
              <a:rPr lang="zh-CN" altLang="en-US" sz="2000"/>
              <a:t>主对话框，把</a:t>
            </a:r>
            <a:r>
              <a:rPr lang="en-US" altLang="zh-CN" sz="2000"/>
              <a:t>Y</a:t>
            </a:r>
            <a:r>
              <a:rPr lang="zh-CN" altLang="en-US" sz="2000"/>
              <a:t>选入</a:t>
            </a:r>
            <a:r>
              <a:rPr lang="en-US" altLang="zh-CN" sz="2000"/>
              <a:t>[Test Variable]</a:t>
            </a:r>
            <a:r>
              <a:rPr lang="zh-CN" altLang="en-US" sz="2000"/>
              <a:t>，其它选项采用默认值。</a:t>
            </a:r>
          </a:p>
        </p:txBody>
      </p:sp>
      <p:pic>
        <p:nvPicPr>
          <p:cNvPr id="35738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765175"/>
            <a:ext cx="4057650" cy="25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7382" name="Rectangle 6"/>
          <p:cNvSpPr>
            <a:spLocks noChangeArrowheads="1"/>
          </p:cNvSpPr>
          <p:nvPr/>
        </p:nvSpPr>
        <p:spPr bwMode="auto">
          <a:xfrm>
            <a:off x="323850" y="4005263"/>
            <a:ext cx="53403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a:t>（</a:t>
            </a:r>
            <a:r>
              <a:rPr lang="en-US" altLang="zh-CN"/>
              <a:t>3</a:t>
            </a:r>
            <a:r>
              <a:rPr lang="zh-CN" altLang="en-US"/>
              <a:t>）单击主对话框中的</a:t>
            </a:r>
            <a:r>
              <a:rPr lang="en-US" altLang="zh-CN"/>
              <a:t>[OK]</a:t>
            </a:r>
            <a:r>
              <a:rPr lang="zh-CN" altLang="en-US"/>
              <a:t>按钮，输出结果如下：</a:t>
            </a:r>
          </a:p>
        </p:txBody>
      </p:sp>
      <p:pic>
        <p:nvPicPr>
          <p:cNvPr id="35738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4581525"/>
            <a:ext cx="4905375"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7384" name="Rectangle 8"/>
          <p:cNvSpPr>
            <a:spLocks noChangeArrowheads="1"/>
          </p:cNvSpPr>
          <p:nvPr/>
        </p:nvSpPr>
        <p:spPr bwMode="auto">
          <a:xfrm>
            <a:off x="684213" y="6165850"/>
            <a:ext cx="6756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a:t>从结果可以看出，</a:t>
            </a:r>
            <a:r>
              <a:rPr lang="en-US" altLang="zh-CN"/>
              <a:t>p=0.017&lt;α=0.05</a:t>
            </a:r>
            <a:r>
              <a:rPr lang="zh-CN" altLang="en-US"/>
              <a:t>，认为该挑边器不是均匀的。</a:t>
            </a:r>
          </a:p>
        </p:txBody>
      </p:sp>
    </p:spTree>
    <p:extLst>
      <p:ext uri="{BB962C8B-B14F-4D97-AF65-F5344CB8AC3E}">
        <p14:creationId xmlns:p14="http://schemas.microsoft.com/office/powerpoint/2010/main" val="3094203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rrowheads="1"/>
          </p:cNvSpPr>
          <p:nvPr>
            <p:ph type="title"/>
          </p:nvPr>
        </p:nvSpPr>
        <p:spPr/>
        <p:txBody>
          <a:bodyPr/>
          <a:lstStyle/>
          <a:p>
            <a:r>
              <a:rPr lang="zh-CN" altLang="en-US" sz="4000"/>
              <a:t>第</a:t>
            </a:r>
            <a:r>
              <a:rPr lang="en-US" altLang="zh-CN" sz="6600">
                <a:latin typeface="华文隶书" pitchFamily="2" charset="-122"/>
                <a:ea typeface="华文隶书" pitchFamily="2" charset="-122"/>
              </a:rPr>
              <a:t>6</a:t>
            </a:r>
            <a:r>
              <a:rPr lang="zh-CN" altLang="en-US" sz="4000"/>
              <a:t>章 数据报表的呈现</a:t>
            </a:r>
          </a:p>
        </p:txBody>
      </p:sp>
      <p:sp>
        <p:nvSpPr>
          <p:cNvPr id="137219" name="Rectangle 3"/>
          <p:cNvSpPr>
            <a:spLocks noGrp="1" noRot="1" noChangeArrowheads="1"/>
          </p:cNvSpPr>
          <p:nvPr>
            <p:ph type="body" idx="1"/>
          </p:nvPr>
        </p:nvSpPr>
        <p:spPr/>
        <p:txBody>
          <a:bodyPr/>
          <a:lstStyle/>
          <a:p>
            <a:pPr algn="ctr"/>
            <a:r>
              <a:rPr lang="en-US" altLang="zh-CN" sz="2800"/>
              <a:t>6.1 spss</a:t>
            </a:r>
            <a:r>
              <a:rPr lang="zh-CN" altLang="en-US" sz="2800"/>
              <a:t>报表概述</a:t>
            </a:r>
          </a:p>
          <a:p>
            <a:r>
              <a:rPr lang="en-US" altLang="zh-CN" sz="2400"/>
              <a:t>6.1.1 spss</a:t>
            </a:r>
            <a:r>
              <a:rPr lang="zh-CN" altLang="en-US" sz="2400"/>
              <a:t>中的报表功能</a:t>
            </a:r>
          </a:p>
          <a:p>
            <a:r>
              <a:rPr lang="en-US" altLang="zh-CN" sz="2400"/>
              <a:t>1</a:t>
            </a:r>
            <a:r>
              <a:rPr lang="zh-CN" altLang="en-US" sz="2400"/>
              <a:t>、</a:t>
            </a:r>
            <a:r>
              <a:rPr lang="en-US" altLang="zh-CN" sz="2400"/>
              <a:t>base</a:t>
            </a:r>
            <a:r>
              <a:rPr lang="zh-CN" altLang="en-US" sz="2400"/>
              <a:t>模块</a:t>
            </a:r>
          </a:p>
          <a:p>
            <a:r>
              <a:rPr lang="en-US" altLang="zh-CN" sz="2400"/>
              <a:t>2</a:t>
            </a:r>
            <a:r>
              <a:rPr lang="zh-CN" altLang="en-US" sz="2400"/>
              <a:t>、</a:t>
            </a:r>
            <a:r>
              <a:rPr lang="en-US" altLang="zh-CN" sz="2400"/>
              <a:t>original</a:t>
            </a:r>
            <a:r>
              <a:rPr lang="zh-CN" altLang="en-US" sz="2400"/>
              <a:t>模块</a:t>
            </a:r>
          </a:p>
          <a:p>
            <a:r>
              <a:rPr lang="en-US" altLang="zh-CN" sz="2400"/>
              <a:t>3</a:t>
            </a:r>
            <a:r>
              <a:rPr lang="zh-CN" altLang="en-US" sz="2400"/>
              <a:t>、</a:t>
            </a:r>
            <a:r>
              <a:rPr lang="en-US" altLang="zh-CN" sz="2400"/>
              <a:t>Custom Tables</a:t>
            </a:r>
            <a:r>
              <a:rPr lang="zh-CN" altLang="en-US" sz="2400"/>
              <a:t>模块</a:t>
            </a:r>
          </a:p>
          <a:p>
            <a:endParaRPr lang="zh-CN" altLang="en-US" sz="2400"/>
          </a:p>
          <a:p>
            <a:r>
              <a:rPr lang="en-US" altLang="zh-CN" sz="2400"/>
              <a:t>6.1.2 </a:t>
            </a:r>
            <a:r>
              <a:rPr lang="zh-CN" altLang="en-US" sz="2400"/>
              <a:t>报表的基本绘制步骤</a:t>
            </a:r>
          </a:p>
          <a:p>
            <a:endParaRPr lang="en-US" altLang="zh-CN" sz="2400"/>
          </a:p>
        </p:txBody>
      </p:sp>
    </p:spTree>
    <p:extLst>
      <p:ext uri="{BB962C8B-B14F-4D97-AF65-F5344CB8AC3E}">
        <p14:creationId xmlns:p14="http://schemas.microsoft.com/office/powerpoint/2010/main" val="1023404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Rot="1" noChangeArrowheads="1"/>
          </p:cNvSpPr>
          <p:nvPr>
            <p:ph type="title"/>
          </p:nvPr>
        </p:nvSpPr>
        <p:spPr>
          <a:xfrm>
            <a:off x="301625" y="228600"/>
            <a:ext cx="8540750" cy="608013"/>
          </a:xfrm>
        </p:spPr>
        <p:txBody>
          <a:bodyPr/>
          <a:lstStyle/>
          <a:p>
            <a:r>
              <a:rPr lang="en-US" altLang="zh-CN" sz="4000"/>
              <a:t>6.2</a:t>
            </a:r>
            <a:r>
              <a:rPr lang="zh-CN" altLang="en-US" sz="4000"/>
              <a:t>表格入门</a:t>
            </a:r>
          </a:p>
        </p:txBody>
      </p:sp>
      <p:sp>
        <p:nvSpPr>
          <p:cNvPr id="138243" name="Rectangle 3"/>
          <p:cNvSpPr>
            <a:spLocks noGrp="1" noRot="1" noChangeArrowheads="1"/>
          </p:cNvSpPr>
          <p:nvPr>
            <p:ph type="body" idx="1"/>
          </p:nvPr>
        </p:nvSpPr>
        <p:spPr>
          <a:xfrm>
            <a:off x="301625" y="1125538"/>
            <a:ext cx="8540750" cy="4973637"/>
          </a:xfrm>
        </p:spPr>
        <p:txBody>
          <a:bodyPr/>
          <a:lstStyle/>
          <a:p>
            <a:r>
              <a:rPr lang="en-US" altLang="zh-CN" sz="2400"/>
              <a:t>6.2.1 </a:t>
            </a:r>
            <a:r>
              <a:rPr lang="zh-CN" altLang="en-US" sz="2400"/>
              <a:t>表格基本框架</a:t>
            </a:r>
          </a:p>
          <a:p>
            <a:r>
              <a:rPr lang="zh-CN" altLang="en-US" sz="2000">
                <a:solidFill>
                  <a:srgbClr val="FF3300"/>
                </a:solidFill>
              </a:rPr>
              <a:t>行</a:t>
            </a:r>
            <a:r>
              <a:rPr lang="zh-CN" altLang="en-US" sz="2000"/>
              <a:t>（</a:t>
            </a:r>
            <a:r>
              <a:rPr lang="en-US" altLang="zh-CN" sz="2000"/>
              <a:t>Row</a:t>
            </a:r>
            <a:r>
              <a:rPr lang="zh-CN" altLang="en-US" sz="2000"/>
              <a:t>）指的是形成表格的横行元素；</a:t>
            </a:r>
            <a:r>
              <a:rPr lang="zh-CN" altLang="en-US" sz="2000">
                <a:solidFill>
                  <a:srgbClr val="FF3300"/>
                </a:solidFill>
              </a:rPr>
              <a:t>列</a:t>
            </a:r>
            <a:r>
              <a:rPr lang="zh-CN" altLang="en-US" sz="2000"/>
              <a:t>（</a:t>
            </a:r>
            <a:r>
              <a:rPr lang="en-US" altLang="zh-CN" sz="2000"/>
              <a:t>Column</a:t>
            </a:r>
            <a:r>
              <a:rPr lang="zh-CN" altLang="en-US" sz="2000"/>
              <a:t>）指的是形成表格纵列的元素；行、列元素相交就会形成一个最简单的二维表，行、列元素不同取值的组合就确定了一个单元格（</a:t>
            </a:r>
            <a:r>
              <a:rPr lang="en-US" altLang="zh-CN" sz="2000"/>
              <a:t>Cell</a:t>
            </a:r>
            <a:r>
              <a:rPr lang="zh-CN" altLang="en-US" sz="2000"/>
              <a:t>）。</a:t>
            </a:r>
            <a:r>
              <a:rPr lang="zh-CN" altLang="en-US" sz="2000">
                <a:solidFill>
                  <a:srgbClr val="FF3300"/>
                </a:solidFill>
              </a:rPr>
              <a:t>层</a:t>
            </a:r>
            <a:r>
              <a:rPr lang="zh-CN" altLang="en-US" sz="2000"/>
              <a:t>（</a:t>
            </a:r>
            <a:r>
              <a:rPr lang="en-US" altLang="zh-CN" sz="2000"/>
              <a:t>Layer</a:t>
            </a:r>
            <a:r>
              <a:rPr lang="zh-CN" altLang="en-US" sz="2000"/>
              <a:t>）指的是表格中的第三个维度。</a:t>
            </a:r>
          </a:p>
        </p:txBody>
      </p:sp>
      <p:pic>
        <p:nvPicPr>
          <p:cNvPr id="1382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068638"/>
            <a:ext cx="5003800" cy="309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824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5850" y="3668713"/>
            <a:ext cx="4248150" cy="3189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84445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92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0"/>
            <a:ext cx="4284662" cy="3222625"/>
          </a:xfrm>
          <a:prstGeom prst="rect">
            <a:avLst/>
          </a:prstGeom>
          <a:noFill/>
          <a:extLst>
            <a:ext uri="{909E8E84-426E-40DD-AFC4-6F175D3DCCD1}">
              <a14:hiddenFill xmlns:a14="http://schemas.microsoft.com/office/drawing/2010/main">
                <a:solidFill>
                  <a:srgbClr val="FFFFFF"/>
                </a:solidFill>
              </a14:hiddenFill>
            </a:ext>
          </a:extLst>
        </p:spPr>
      </p:pic>
      <p:pic>
        <p:nvPicPr>
          <p:cNvPr id="139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175125" cy="3079750"/>
          </a:xfrm>
          <a:prstGeom prst="rect">
            <a:avLst/>
          </a:prstGeom>
          <a:noFill/>
          <a:extLst>
            <a:ext uri="{909E8E84-426E-40DD-AFC4-6F175D3DCCD1}">
              <a14:hiddenFill xmlns:a14="http://schemas.microsoft.com/office/drawing/2010/main">
                <a:solidFill>
                  <a:srgbClr val="FFFFFF"/>
                </a:solidFill>
              </a14:hiddenFill>
            </a:ext>
          </a:extLst>
        </p:spPr>
      </p:pic>
      <p:pic>
        <p:nvPicPr>
          <p:cNvPr id="13927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573463"/>
            <a:ext cx="4140200" cy="3054350"/>
          </a:xfrm>
          <a:prstGeom prst="rect">
            <a:avLst/>
          </a:prstGeom>
          <a:noFill/>
          <a:extLst>
            <a:ext uri="{909E8E84-426E-40DD-AFC4-6F175D3DCCD1}">
              <a14:hiddenFill xmlns:a14="http://schemas.microsoft.com/office/drawing/2010/main">
                <a:solidFill>
                  <a:srgbClr val="FFFFFF"/>
                </a:solidFill>
              </a14:hiddenFill>
            </a:ext>
          </a:extLst>
        </p:spPr>
      </p:pic>
      <p:pic>
        <p:nvPicPr>
          <p:cNvPr id="13927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84663" y="3789363"/>
            <a:ext cx="4859337" cy="2366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77745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rrowheads="1"/>
          </p:cNvSpPr>
          <p:nvPr>
            <p:ph type="title"/>
          </p:nvPr>
        </p:nvSpPr>
        <p:spPr/>
        <p:txBody>
          <a:bodyPr/>
          <a:lstStyle/>
          <a:p>
            <a:r>
              <a:rPr lang="en-US" altLang="zh-CN"/>
              <a:t>6.2.3</a:t>
            </a:r>
            <a:r>
              <a:rPr lang="zh-CN" altLang="en-US"/>
              <a:t>单元格的数据类型</a:t>
            </a:r>
          </a:p>
        </p:txBody>
      </p:sp>
      <p:sp>
        <p:nvSpPr>
          <p:cNvPr id="140291" name="Rectangle 3"/>
          <p:cNvSpPr>
            <a:spLocks noGrp="1" noRot="1" noChangeArrowheads="1"/>
          </p:cNvSpPr>
          <p:nvPr>
            <p:ph type="body" idx="1"/>
          </p:nvPr>
        </p:nvSpPr>
        <p:spPr>
          <a:xfrm>
            <a:off x="0" y="1628775"/>
            <a:ext cx="9144000" cy="4968875"/>
          </a:xfrm>
        </p:spPr>
        <p:txBody>
          <a:bodyPr/>
          <a:lstStyle/>
          <a:p>
            <a:pPr>
              <a:lnSpc>
                <a:spcPct val="90000"/>
              </a:lnSpc>
            </a:pPr>
            <a:r>
              <a:rPr lang="en-US" altLang="zh-CN" sz="2400"/>
              <a:t>1</a:t>
            </a:r>
            <a:r>
              <a:rPr lang="zh-CN" altLang="en-US" sz="2400"/>
              <a:t>、分类变量</a:t>
            </a:r>
            <a:r>
              <a:rPr lang="en-US" altLang="zh-CN" sz="2400"/>
              <a:t>.</a:t>
            </a:r>
          </a:p>
          <a:p>
            <a:pPr>
              <a:lnSpc>
                <a:spcPct val="90000"/>
              </a:lnSpc>
            </a:pPr>
            <a:r>
              <a:rPr lang="zh-CN" altLang="en-US" sz="2400"/>
              <a:t>包括了名义型和有序尺度两大类。</a:t>
            </a:r>
          </a:p>
          <a:p>
            <a:pPr>
              <a:lnSpc>
                <a:spcPct val="90000"/>
              </a:lnSpc>
            </a:pPr>
            <a:r>
              <a:rPr lang="en-US" altLang="zh-CN" sz="2400"/>
              <a:t>2</a:t>
            </a:r>
            <a:r>
              <a:rPr lang="zh-CN" altLang="en-US" sz="2400"/>
              <a:t>、连续变量</a:t>
            </a:r>
          </a:p>
          <a:p>
            <a:pPr>
              <a:lnSpc>
                <a:spcPct val="90000"/>
              </a:lnSpc>
            </a:pPr>
            <a:r>
              <a:rPr lang="zh-CN" altLang="en-US" sz="2400"/>
              <a:t>包括间距尺度和比率尺度两大类。</a:t>
            </a:r>
          </a:p>
          <a:p>
            <a:pPr>
              <a:lnSpc>
                <a:spcPct val="90000"/>
              </a:lnSpc>
            </a:pPr>
            <a:r>
              <a:rPr lang="zh-CN" altLang="en-US" sz="2400"/>
              <a:t>（</a:t>
            </a:r>
            <a:r>
              <a:rPr lang="en-US" altLang="zh-CN" sz="2400"/>
              <a:t>1</a:t>
            </a:r>
            <a:r>
              <a:rPr lang="zh-CN" altLang="en-US" sz="2400"/>
              <a:t>）集中趋势指标：均数、中位数、众数、最大值、最小值。</a:t>
            </a:r>
          </a:p>
          <a:p>
            <a:pPr>
              <a:lnSpc>
                <a:spcPct val="90000"/>
              </a:lnSpc>
            </a:pPr>
            <a:r>
              <a:rPr lang="zh-CN" altLang="en-US" sz="2400"/>
              <a:t>（</a:t>
            </a:r>
            <a:r>
              <a:rPr lang="en-US" altLang="zh-CN" sz="2400"/>
              <a:t>2</a:t>
            </a:r>
            <a:r>
              <a:rPr lang="zh-CN" altLang="en-US" sz="2400"/>
              <a:t>）离散趋势指标：全距、标准误、标准差、方差。</a:t>
            </a:r>
          </a:p>
          <a:p>
            <a:pPr>
              <a:lnSpc>
                <a:spcPct val="90000"/>
              </a:lnSpc>
            </a:pPr>
            <a:r>
              <a:rPr lang="zh-CN" altLang="en-US" sz="2400"/>
              <a:t>（</a:t>
            </a:r>
            <a:r>
              <a:rPr lang="en-US" altLang="zh-CN" sz="2400"/>
              <a:t>3</a:t>
            </a:r>
            <a:r>
              <a:rPr lang="zh-CN" altLang="en-US" sz="2400"/>
              <a:t>）百分位数：第</a:t>
            </a:r>
            <a:r>
              <a:rPr lang="en-US" altLang="zh-CN" sz="2400"/>
              <a:t>5</a:t>
            </a:r>
            <a:r>
              <a:rPr lang="zh-CN" altLang="en-US" sz="2400"/>
              <a:t>、</a:t>
            </a:r>
            <a:r>
              <a:rPr lang="en-US" altLang="zh-CN" sz="2400"/>
              <a:t>25</a:t>
            </a:r>
            <a:r>
              <a:rPr lang="zh-CN" altLang="en-US" sz="2400"/>
              <a:t>、</a:t>
            </a:r>
            <a:r>
              <a:rPr lang="en-US" altLang="zh-CN" sz="2400"/>
              <a:t>75</a:t>
            </a:r>
            <a:r>
              <a:rPr lang="zh-CN" altLang="en-US" sz="2400"/>
              <a:t>、</a:t>
            </a:r>
            <a:r>
              <a:rPr lang="en-US" altLang="zh-CN" sz="2400"/>
              <a:t>95</a:t>
            </a:r>
            <a:r>
              <a:rPr lang="zh-CN" altLang="en-US" sz="2400"/>
              <a:t>、</a:t>
            </a:r>
            <a:r>
              <a:rPr lang="en-US" altLang="zh-CN" sz="2400"/>
              <a:t>99</a:t>
            </a:r>
            <a:r>
              <a:rPr lang="zh-CN" altLang="en-US" sz="2400"/>
              <a:t>百分位数其任一指定的百分位数。</a:t>
            </a:r>
          </a:p>
          <a:p>
            <a:pPr>
              <a:lnSpc>
                <a:spcPct val="90000"/>
              </a:lnSpc>
            </a:pPr>
            <a:r>
              <a:rPr lang="zh-CN" altLang="en-US" sz="2400"/>
              <a:t>（</a:t>
            </a:r>
            <a:r>
              <a:rPr lang="en-US" altLang="zh-CN" sz="2400"/>
              <a:t>4</a:t>
            </a:r>
            <a:r>
              <a:rPr lang="zh-CN" altLang="en-US" sz="2400"/>
              <a:t>）百分比：按相应合计方向当前变量的行、列、层、表格合计百分比。</a:t>
            </a:r>
          </a:p>
          <a:p>
            <a:pPr>
              <a:lnSpc>
                <a:spcPct val="90000"/>
              </a:lnSpc>
            </a:pPr>
            <a:r>
              <a:rPr lang="zh-CN" altLang="en-US" sz="2400"/>
              <a:t>（</a:t>
            </a:r>
            <a:r>
              <a:rPr lang="en-US" altLang="zh-CN" sz="2400"/>
              <a:t>5</a:t>
            </a:r>
            <a:r>
              <a:rPr lang="zh-CN" altLang="en-US" sz="2400"/>
              <a:t>）其他：例数、有效例数、综合等。</a:t>
            </a:r>
          </a:p>
          <a:p>
            <a:pPr>
              <a:lnSpc>
                <a:spcPct val="90000"/>
              </a:lnSpc>
            </a:pPr>
            <a:r>
              <a:rPr lang="en-US" altLang="zh-CN" sz="2400"/>
              <a:t>3</a:t>
            </a:r>
            <a:r>
              <a:rPr lang="zh-CN" altLang="en-US" sz="2400"/>
              <a:t>、汇总项</a:t>
            </a:r>
          </a:p>
        </p:txBody>
      </p:sp>
    </p:spTree>
    <p:extLst>
      <p:ext uri="{BB962C8B-B14F-4D97-AF65-F5344CB8AC3E}">
        <p14:creationId xmlns:p14="http://schemas.microsoft.com/office/powerpoint/2010/main" val="25769286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Rot="1" noChangeArrowheads="1"/>
          </p:cNvSpPr>
          <p:nvPr>
            <p:ph type="title"/>
          </p:nvPr>
        </p:nvSpPr>
        <p:spPr>
          <a:xfrm>
            <a:off x="301625" y="228600"/>
            <a:ext cx="8540750" cy="752475"/>
          </a:xfrm>
        </p:spPr>
        <p:txBody>
          <a:bodyPr/>
          <a:lstStyle/>
          <a:p>
            <a:r>
              <a:rPr lang="en-US" altLang="zh-CN" sz="4000"/>
              <a:t>6.2.4 </a:t>
            </a:r>
            <a:r>
              <a:rPr lang="zh-CN" altLang="en-US" sz="4000"/>
              <a:t>集中基本表格类型</a:t>
            </a:r>
          </a:p>
        </p:txBody>
      </p:sp>
      <p:sp>
        <p:nvSpPr>
          <p:cNvPr id="141315" name="Rectangle 3"/>
          <p:cNvSpPr>
            <a:spLocks noGrp="1" noRot="1" noChangeArrowheads="1"/>
          </p:cNvSpPr>
          <p:nvPr>
            <p:ph type="body" idx="1"/>
          </p:nvPr>
        </p:nvSpPr>
        <p:spPr>
          <a:xfrm>
            <a:off x="323850" y="1341438"/>
            <a:ext cx="8540750" cy="5046662"/>
          </a:xfrm>
        </p:spPr>
        <p:txBody>
          <a:bodyPr/>
          <a:lstStyle/>
          <a:p>
            <a:r>
              <a:rPr lang="en-US" altLang="zh-CN" sz="2400"/>
              <a:t>1</a:t>
            </a:r>
            <a:r>
              <a:rPr lang="zh-CN" altLang="en-US" sz="2400"/>
              <a:t>、叠加表（</a:t>
            </a:r>
            <a:r>
              <a:rPr lang="en-US" altLang="zh-CN" sz="2400"/>
              <a:t>Stacking</a:t>
            </a:r>
            <a:r>
              <a:rPr lang="zh-CN" altLang="en-US" sz="2400"/>
              <a:t>）</a:t>
            </a:r>
          </a:p>
          <a:p>
            <a:r>
              <a:rPr lang="zh-CN" altLang="en-US" sz="2400"/>
              <a:t>叠加表指的是在同一张表格中对两个变量进行描述，或者说表格中有一个维度的元素是由两个以上的变量构成。</a:t>
            </a:r>
          </a:p>
          <a:p>
            <a:r>
              <a:rPr lang="en-US" altLang="zh-CN" sz="2400"/>
              <a:t>2</a:t>
            </a:r>
            <a:r>
              <a:rPr lang="zh-CN" altLang="en-US" sz="2400"/>
              <a:t>、交叉表（</a:t>
            </a:r>
            <a:r>
              <a:rPr lang="en-US" altLang="zh-CN" sz="2400"/>
              <a:t>Crosstabulation</a:t>
            </a:r>
            <a:r>
              <a:rPr lang="zh-CN" altLang="en-US" sz="2400"/>
              <a:t>）</a:t>
            </a:r>
          </a:p>
          <a:p>
            <a:r>
              <a:rPr lang="zh-CN" altLang="en-US" sz="2400"/>
              <a:t>它的两个维度都是由两个分类变量的各类别构成。</a:t>
            </a:r>
          </a:p>
          <a:p>
            <a:r>
              <a:rPr lang="en-US" altLang="zh-CN" sz="2400"/>
              <a:t>3</a:t>
            </a:r>
            <a:r>
              <a:rPr lang="zh-CN" altLang="en-US" sz="2400"/>
              <a:t>、嵌套表（</a:t>
            </a:r>
            <a:r>
              <a:rPr lang="en-US" altLang="zh-CN" sz="2400"/>
              <a:t>Nesting</a:t>
            </a:r>
            <a:r>
              <a:rPr lang="zh-CN" altLang="en-US" sz="2400"/>
              <a:t>）</a:t>
            </a:r>
          </a:p>
          <a:p>
            <a:r>
              <a:rPr lang="zh-CN" altLang="en-US" sz="2400"/>
              <a:t>两个变量被放置在同一个表格维度中，即该维度是由两个变量的各种类别组合而成。</a:t>
            </a:r>
          </a:p>
          <a:p>
            <a:r>
              <a:rPr lang="en-US" altLang="zh-CN" sz="2400"/>
              <a:t>4</a:t>
            </a:r>
            <a:r>
              <a:rPr lang="zh-CN" altLang="en-US" sz="2400"/>
              <a:t>、多层表（</a:t>
            </a:r>
            <a:r>
              <a:rPr lang="en-US" altLang="zh-CN" sz="2400"/>
              <a:t>Layers</a:t>
            </a:r>
            <a:r>
              <a:rPr lang="zh-CN" altLang="en-US" sz="2400"/>
              <a:t>）</a:t>
            </a:r>
          </a:p>
          <a:p>
            <a:r>
              <a:rPr lang="zh-CN" altLang="en-US" sz="2400"/>
              <a:t>如果制定了层元素，表格就由二维扩展到三维，即多层表。</a:t>
            </a:r>
          </a:p>
          <a:p>
            <a:r>
              <a:rPr lang="en-US" altLang="zh-CN" sz="2400"/>
              <a:t>5</a:t>
            </a:r>
            <a:r>
              <a:rPr lang="zh-CN" altLang="en-US" sz="2400"/>
              <a:t>、复合表格</a:t>
            </a:r>
          </a:p>
        </p:txBody>
      </p:sp>
    </p:spTree>
    <p:extLst>
      <p:ext uri="{BB962C8B-B14F-4D97-AF65-F5344CB8AC3E}">
        <p14:creationId xmlns:p14="http://schemas.microsoft.com/office/powerpoint/2010/main" val="2770519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Rot="1" noChangeArrowheads="1"/>
          </p:cNvSpPr>
          <p:nvPr>
            <p:ph type="title"/>
          </p:nvPr>
        </p:nvSpPr>
        <p:spPr/>
        <p:txBody>
          <a:bodyPr/>
          <a:lstStyle/>
          <a:p>
            <a:r>
              <a:rPr lang="en-US" altLang="zh-CN" sz="3600"/>
              <a:t>6.3 </a:t>
            </a:r>
            <a:r>
              <a:rPr lang="zh-CN" altLang="en-US" sz="3600"/>
              <a:t>用</a:t>
            </a:r>
            <a:r>
              <a:rPr lang="en-US" altLang="zh-CN" sz="3600"/>
              <a:t>Original Tables</a:t>
            </a:r>
            <a:r>
              <a:rPr lang="zh-CN" altLang="en-US" sz="3600"/>
              <a:t>模块制表</a:t>
            </a:r>
          </a:p>
        </p:txBody>
      </p:sp>
      <p:sp>
        <p:nvSpPr>
          <p:cNvPr id="142339" name="Rectangle 3"/>
          <p:cNvSpPr>
            <a:spLocks noGrp="1" noRot="1" noChangeArrowheads="1"/>
          </p:cNvSpPr>
          <p:nvPr>
            <p:ph type="body" idx="1"/>
          </p:nvPr>
        </p:nvSpPr>
        <p:spPr/>
        <p:txBody>
          <a:bodyPr/>
          <a:lstStyle/>
          <a:p>
            <a:r>
              <a:rPr lang="en-US" altLang="zh-CN" sz="2400"/>
              <a:t>6.3.1 </a:t>
            </a:r>
            <a:r>
              <a:rPr lang="zh-CN" altLang="en-US" sz="2400"/>
              <a:t>功能简介</a:t>
            </a:r>
          </a:p>
          <a:p>
            <a:r>
              <a:rPr lang="zh-CN" altLang="en-US" sz="2400"/>
              <a:t>（</a:t>
            </a:r>
            <a:r>
              <a:rPr lang="en-US" altLang="zh-CN" sz="2400"/>
              <a:t>1</a:t>
            </a:r>
            <a:r>
              <a:rPr lang="zh-CN" altLang="en-US" sz="2400"/>
              <a:t>）</a:t>
            </a:r>
            <a:r>
              <a:rPr lang="en-US" altLang="zh-CN" sz="2400"/>
              <a:t>Multiple Response Sets</a:t>
            </a:r>
          </a:p>
          <a:p>
            <a:r>
              <a:rPr lang="zh-CN" altLang="en-US" sz="2400"/>
              <a:t>（</a:t>
            </a:r>
            <a:r>
              <a:rPr lang="en-US" altLang="zh-CN" sz="2400"/>
              <a:t>2</a:t>
            </a:r>
            <a:r>
              <a:rPr lang="zh-CN" altLang="en-US" sz="2400"/>
              <a:t>）</a:t>
            </a:r>
            <a:r>
              <a:rPr lang="en-US" altLang="zh-CN" sz="2400"/>
              <a:t>Basic Tables</a:t>
            </a:r>
          </a:p>
          <a:p>
            <a:r>
              <a:rPr lang="zh-CN" altLang="en-US" sz="2400"/>
              <a:t>（</a:t>
            </a:r>
            <a:r>
              <a:rPr lang="en-US" altLang="zh-CN" sz="2400"/>
              <a:t>3</a:t>
            </a:r>
            <a:r>
              <a:rPr lang="zh-CN" altLang="en-US" sz="2400"/>
              <a:t>）</a:t>
            </a:r>
            <a:r>
              <a:rPr lang="en-US" altLang="zh-CN" sz="2400"/>
              <a:t>General Tables</a:t>
            </a:r>
          </a:p>
          <a:p>
            <a:r>
              <a:rPr lang="zh-CN" altLang="en-US" sz="2400"/>
              <a:t>（</a:t>
            </a:r>
            <a:r>
              <a:rPr lang="en-US" altLang="zh-CN" sz="2400"/>
              <a:t>4</a:t>
            </a:r>
            <a:r>
              <a:rPr lang="zh-CN" altLang="en-US" sz="2400"/>
              <a:t>）</a:t>
            </a:r>
            <a:r>
              <a:rPr lang="en-US" altLang="zh-CN" sz="2400"/>
              <a:t>Multiple Response Tables</a:t>
            </a:r>
          </a:p>
          <a:p>
            <a:r>
              <a:rPr lang="zh-CN" altLang="en-US" sz="2400"/>
              <a:t>（</a:t>
            </a:r>
            <a:r>
              <a:rPr lang="en-US" altLang="zh-CN" sz="2400"/>
              <a:t>5</a:t>
            </a:r>
            <a:r>
              <a:rPr lang="zh-CN" altLang="en-US" sz="2400"/>
              <a:t>）</a:t>
            </a:r>
            <a:r>
              <a:rPr lang="en-US" altLang="zh-CN" sz="2400"/>
              <a:t>Tables of Frequencies</a:t>
            </a:r>
          </a:p>
        </p:txBody>
      </p:sp>
      <p:pic>
        <p:nvPicPr>
          <p:cNvPr id="142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997200"/>
            <a:ext cx="3771900" cy="316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110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Rot="1" noChangeArrowheads="1"/>
          </p:cNvSpPr>
          <p:nvPr>
            <p:ph type="title"/>
          </p:nvPr>
        </p:nvSpPr>
        <p:spPr>
          <a:xfrm>
            <a:off x="301625" y="228600"/>
            <a:ext cx="8540750" cy="823913"/>
          </a:xfrm>
        </p:spPr>
        <p:txBody>
          <a:bodyPr/>
          <a:lstStyle/>
          <a:p>
            <a:r>
              <a:rPr lang="en-US" altLang="zh-CN"/>
              <a:t>6.3.2 Basic Tables</a:t>
            </a:r>
            <a:r>
              <a:rPr lang="zh-CN" altLang="en-US"/>
              <a:t>过程</a:t>
            </a:r>
          </a:p>
        </p:txBody>
      </p:sp>
      <p:sp>
        <p:nvSpPr>
          <p:cNvPr id="143363" name="Rectangle 3"/>
          <p:cNvSpPr>
            <a:spLocks noGrp="1" noRot="1" noChangeArrowheads="1"/>
          </p:cNvSpPr>
          <p:nvPr>
            <p:ph type="body" idx="1"/>
          </p:nvPr>
        </p:nvSpPr>
        <p:spPr>
          <a:xfrm>
            <a:off x="323850" y="2565400"/>
            <a:ext cx="8540750" cy="1717675"/>
          </a:xfrm>
        </p:spPr>
        <p:txBody>
          <a:bodyPr/>
          <a:lstStyle/>
          <a:p>
            <a:r>
              <a:rPr lang="zh-CN" altLang="en-US" sz="2400"/>
              <a:t>例</a:t>
            </a:r>
            <a:r>
              <a:rPr lang="en-US" altLang="zh-CN" sz="2400"/>
              <a:t>2</a:t>
            </a:r>
            <a:r>
              <a:rPr lang="zh-CN" altLang="en-US" sz="2400"/>
              <a:t>：请将数据文件</a:t>
            </a:r>
            <a:r>
              <a:rPr lang="en-US" altLang="zh-CN" sz="2400"/>
              <a:t>Cars.sav</a:t>
            </a:r>
            <a:r>
              <a:rPr lang="zh-CN" altLang="en-US" sz="2400"/>
              <a:t>中的汽车数据分为不同的产地和气缸数计算其引擎功率、引擎重量的频数和均数，用适当的报表形式给出，并要求给出类别合计。</a:t>
            </a:r>
          </a:p>
        </p:txBody>
      </p:sp>
    </p:spTree>
    <p:extLst>
      <p:ext uri="{BB962C8B-B14F-4D97-AF65-F5344CB8AC3E}">
        <p14:creationId xmlns:p14="http://schemas.microsoft.com/office/powerpoint/2010/main" val="1657720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rrowheads="1"/>
          </p:cNvSpPr>
          <p:nvPr>
            <p:ph type="title"/>
          </p:nvPr>
        </p:nvSpPr>
        <p:spPr/>
        <p:txBody>
          <a:bodyPr/>
          <a:lstStyle/>
          <a:p>
            <a:r>
              <a:rPr lang="zh-CN" altLang="en-US"/>
              <a:t>（</a:t>
            </a:r>
            <a:r>
              <a:rPr lang="en-US" altLang="zh-CN"/>
              <a:t>2</a:t>
            </a:r>
            <a:r>
              <a:rPr lang="zh-CN" altLang="en-US"/>
              <a:t>）</a:t>
            </a:r>
            <a:r>
              <a:rPr lang="en-US" altLang="zh-CN"/>
              <a:t>Descriptive</a:t>
            </a:r>
            <a:r>
              <a:rPr lang="zh-CN" altLang="en-US"/>
              <a:t>过程</a:t>
            </a:r>
          </a:p>
        </p:txBody>
      </p:sp>
      <p:sp>
        <p:nvSpPr>
          <p:cNvPr id="76803" name="Rectangle 3"/>
          <p:cNvSpPr>
            <a:spLocks noGrp="1" noRot="1" noChangeArrowheads="1"/>
          </p:cNvSpPr>
          <p:nvPr>
            <p:ph type="body" idx="1"/>
          </p:nvPr>
        </p:nvSpPr>
        <p:spPr/>
        <p:txBody>
          <a:bodyPr/>
          <a:lstStyle/>
          <a:p>
            <a:r>
              <a:rPr lang="zh-CN" altLang="en-US" sz="2400"/>
              <a:t>该过程用于一般性的统计描述，相对于</a:t>
            </a:r>
            <a:r>
              <a:rPr lang="en-US" altLang="zh-CN" sz="2400"/>
              <a:t>Frequencies</a:t>
            </a:r>
            <a:r>
              <a:rPr lang="zh-CN" altLang="en-US" sz="2400"/>
              <a:t>过程而言，它不能绘制统计图。</a:t>
            </a:r>
          </a:p>
        </p:txBody>
      </p:sp>
      <p:pic>
        <p:nvPicPr>
          <p:cNvPr id="768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825" y="2565400"/>
            <a:ext cx="3495675" cy="4032250"/>
          </a:xfrm>
          <a:prstGeom prst="rect">
            <a:avLst/>
          </a:prstGeom>
          <a:noFill/>
          <a:extLst>
            <a:ext uri="{909E8E84-426E-40DD-AFC4-6F175D3DCCD1}">
              <a14:hiddenFill xmlns:a14="http://schemas.microsoft.com/office/drawing/2010/main">
                <a:solidFill>
                  <a:srgbClr val="FFFFFF"/>
                </a:solidFill>
              </a14:hiddenFill>
            </a:ext>
          </a:extLst>
        </p:spPr>
      </p:pic>
      <p:pic>
        <p:nvPicPr>
          <p:cNvPr id="7680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4175"/>
            <a:ext cx="4859338" cy="2647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7372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8" name="Text Box 4"/>
          <p:cNvSpPr txBox="1">
            <a:spLocks noChangeArrowheads="1"/>
          </p:cNvSpPr>
          <p:nvPr/>
        </p:nvSpPr>
        <p:spPr bwMode="auto">
          <a:xfrm>
            <a:off x="468313" y="260350"/>
            <a:ext cx="79200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t>1</a:t>
            </a:r>
            <a:r>
              <a:rPr lang="zh-CN" altLang="en-US" sz="2400"/>
              <a:t>、表格框架的设定</a:t>
            </a:r>
          </a:p>
        </p:txBody>
      </p:sp>
      <p:pic>
        <p:nvPicPr>
          <p:cNvPr id="39014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25538"/>
            <a:ext cx="6049962" cy="4359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83134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1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341438"/>
            <a:ext cx="7812088" cy="359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65281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Text Box 4"/>
          <p:cNvSpPr txBox="1">
            <a:spLocks noChangeArrowheads="1"/>
          </p:cNvSpPr>
          <p:nvPr/>
        </p:nvSpPr>
        <p:spPr bwMode="auto">
          <a:xfrm>
            <a:off x="323850" y="333375"/>
            <a:ext cx="75612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t>2</a:t>
            </a:r>
            <a:r>
              <a:rPr lang="zh-CN" altLang="en-US" sz="2400"/>
              <a:t>、统计量的添加与格式的设置</a:t>
            </a:r>
          </a:p>
        </p:txBody>
      </p:sp>
      <p:pic>
        <p:nvPicPr>
          <p:cNvPr id="39219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268413"/>
            <a:ext cx="6335712" cy="3803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087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3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3357563"/>
            <a:ext cx="8316913" cy="290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3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476250"/>
            <a:ext cx="7993062" cy="2792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16929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Text Box 4"/>
          <p:cNvSpPr txBox="1">
            <a:spLocks noChangeArrowheads="1"/>
          </p:cNvSpPr>
          <p:nvPr/>
        </p:nvSpPr>
        <p:spPr bwMode="auto">
          <a:xfrm>
            <a:off x="755650" y="333375"/>
            <a:ext cx="6553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t>3</a:t>
            </a:r>
            <a:r>
              <a:rPr lang="zh-CN" altLang="en-US" sz="2400"/>
              <a:t>、添加汇总项</a:t>
            </a:r>
          </a:p>
        </p:txBody>
      </p:sp>
      <p:pic>
        <p:nvPicPr>
          <p:cNvPr id="39424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404813"/>
            <a:ext cx="5040313" cy="1911350"/>
          </a:xfrm>
          <a:prstGeom prst="rect">
            <a:avLst/>
          </a:prstGeom>
          <a:noFill/>
          <a:extLst>
            <a:ext uri="{909E8E84-426E-40DD-AFC4-6F175D3DCCD1}">
              <a14:hiddenFill xmlns:a14="http://schemas.microsoft.com/office/drawing/2010/main">
                <a:solidFill>
                  <a:srgbClr val="FFFFFF"/>
                </a:solidFill>
              </a14:hiddenFill>
            </a:ext>
          </a:extLst>
        </p:spPr>
      </p:pic>
      <p:pic>
        <p:nvPicPr>
          <p:cNvPr id="39424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613" y="3357563"/>
            <a:ext cx="8942387" cy="278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2391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8" name="Text Box 4"/>
          <p:cNvSpPr txBox="1">
            <a:spLocks noChangeArrowheads="1"/>
          </p:cNvSpPr>
          <p:nvPr/>
        </p:nvSpPr>
        <p:spPr bwMode="auto">
          <a:xfrm>
            <a:off x="395288" y="260350"/>
            <a:ext cx="612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t>4</a:t>
            </a:r>
            <a:r>
              <a:rPr lang="zh-CN" altLang="en-US" sz="2400"/>
              <a:t>、空单元格的设置</a:t>
            </a:r>
          </a:p>
        </p:txBody>
      </p:sp>
      <p:pic>
        <p:nvPicPr>
          <p:cNvPr id="39526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13" y="2997200"/>
            <a:ext cx="8942387" cy="277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52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981075"/>
            <a:ext cx="4464050" cy="1728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3704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Text Box 4"/>
          <p:cNvSpPr txBox="1">
            <a:spLocks noChangeArrowheads="1"/>
          </p:cNvSpPr>
          <p:nvPr/>
        </p:nvSpPr>
        <p:spPr bwMode="auto">
          <a:xfrm>
            <a:off x="468313" y="260350"/>
            <a:ext cx="57594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t>5</a:t>
            </a:r>
            <a:r>
              <a:rPr lang="zh-CN" altLang="en-US" sz="2400" b="1"/>
              <a:t>、添加标题与说明文字</a:t>
            </a:r>
          </a:p>
        </p:txBody>
      </p:sp>
      <p:pic>
        <p:nvPicPr>
          <p:cNvPr id="39629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1052513"/>
            <a:ext cx="5905500" cy="4433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0399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6" name="Text Box 4"/>
          <p:cNvSpPr txBox="1">
            <a:spLocks noChangeArrowheads="1"/>
          </p:cNvSpPr>
          <p:nvPr/>
        </p:nvSpPr>
        <p:spPr bwMode="auto">
          <a:xfrm>
            <a:off x="539750" y="260350"/>
            <a:ext cx="51117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t>6</a:t>
            </a:r>
            <a:r>
              <a:rPr lang="zh-CN" altLang="en-US" sz="2400" b="1"/>
              <a:t>、标签排列格式的调整</a:t>
            </a:r>
          </a:p>
        </p:txBody>
      </p:sp>
      <p:pic>
        <p:nvPicPr>
          <p:cNvPr id="39731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125538"/>
            <a:ext cx="7345362" cy="4049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1254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0" name="Text Box 4"/>
          <p:cNvSpPr txBox="1">
            <a:spLocks noChangeArrowheads="1"/>
          </p:cNvSpPr>
          <p:nvPr/>
        </p:nvSpPr>
        <p:spPr bwMode="auto">
          <a:xfrm>
            <a:off x="468313" y="333375"/>
            <a:ext cx="6767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b="1"/>
              <a:t>7</a:t>
            </a:r>
            <a:r>
              <a:rPr lang="zh-CN" altLang="en-US" sz="2400" b="1"/>
              <a:t>、最终完成表格绘制</a:t>
            </a:r>
          </a:p>
        </p:txBody>
      </p:sp>
      <p:pic>
        <p:nvPicPr>
          <p:cNvPr id="39834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844675"/>
            <a:ext cx="8353425" cy="3290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3200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Rot="1" noChangeArrowheads="1"/>
          </p:cNvSpPr>
          <p:nvPr>
            <p:ph type="title"/>
          </p:nvPr>
        </p:nvSpPr>
        <p:spPr/>
        <p:txBody>
          <a:bodyPr/>
          <a:lstStyle/>
          <a:p>
            <a:r>
              <a:rPr lang="en-US" altLang="zh-CN"/>
              <a:t>6.3.3  General Tables </a:t>
            </a:r>
            <a:r>
              <a:rPr lang="zh-CN" altLang="en-US"/>
              <a:t>过程</a:t>
            </a:r>
          </a:p>
        </p:txBody>
      </p:sp>
      <p:pic>
        <p:nvPicPr>
          <p:cNvPr id="39936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2060575"/>
            <a:ext cx="6911975" cy="4314825"/>
          </a:xfrm>
          <a:prstGeom prst="rect">
            <a:avLst/>
          </a:prstGeom>
          <a:noFill/>
          <a:extLst>
            <a:ext uri="{909E8E84-426E-40DD-AFC4-6F175D3DCCD1}">
              <a14:hiddenFill xmlns:a14="http://schemas.microsoft.com/office/drawing/2010/main">
                <a:solidFill>
                  <a:srgbClr val="FFFFFF"/>
                </a:solidFill>
              </a14:hiddenFill>
            </a:ext>
          </a:extLst>
        </p:spPr>
      </p:pic>
      <p:sp>
        <p:nvSpPr>
          <p:cNvPr id="399365" name="Text Box 5"/>
          <p:cNvSpPr txBox="1">
            <a:spLocks noChangeArrowheads="1"/>
          </p:cNvSpPr>
          <p:nvPr/>
        </p:nvSpPr>
        <p:spPr bwMode="auto">
          <a:xfrm>
            <a:off x="323850" y="1268413"/>
            <a:ext cx="3743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t>1</a:t>
            </a:r>
            <a:r>
              <a:rPr lang="zh-CN" altLang="en-US" sz="2000" b="1"/>
              <a:t>、表格框架的设定</a:t>
            </a:r>
          </a:p>
        </p:txBody>
      </p:sp>
    </p:spTree>
    <p:extLst>
      <p:ext uri="{BB962C8B-B14F-4D97-AF65-F5344CB8AC3E}">
        <p14:creationId xmlns:p14="http://schemas.microsoft.com/office/powerpoint/2010/main" val="41107446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Rot="1" noChangeArrowheads="1"/>
          </p:cNvSpPr>
          <p:nvPr>
            <p:ph type="title"/>
          </p:nvPr>
        </p:nvSpPr>
        <p:spPr>
          <a:xfrm>
            <a:off x="301625" y="228600"/>
            <a:ext cx="8540750" cy="752475"/>
          </a:xfrm>
        </p:spPr>
        <p:txBody>
          <a:bodyPr/>
          <a:lstStyle/>
          <a:p>
            <a:r>
              <a:rPr lang="zh-CN" altLang="en-US" sz="4000"/>
              <a:t>（</a:t>
            </a:r>
            <a:r>
              <a:rPr lang="en-US" altLang="zh-CN" sz="4000"/>
              <a:t>3</a:t>
            </a:r>
            <a:r>
              <a:rPr lang="zh-CN" altLang="en-US" sz="4000"/>
              <a:t>）</a:t>
            </a:r>
            <a:r>
              <a:rPr lang="en-US" altLang="zh-CN" sz="4000"/>
              <a:t>Explore </a:t>
            </a:r>
            <a:r>
              <a:rPr lang="zh-CN" altLang="en-US" sz="4000"/>
              <a:t>过程</a:t>
            </a:r>
          </a:p>
        </p:txBody>
      </p:sp>
      <p:sp>
        <p:nvSpPr>
          <p:cNvPr id="384003" name="Rectangle 3"/>
          <p:cNvSpPr>
            <a:spLocks noGrp="1" noRot="1" noChangeArrowheads="1"/>
          </p:cNvSpPr>
          <p:nvPr>
            <p:ph type="body" idx="1"/>
          </p:nvPr>
        </p:nvSpPr>
        <p:spPr>
          <a:xfrm>
            <a:off x="323850" y="1268413"/>
            <a:ext cx="8540750" cy="4498975"/>
          </a:xfrm>
        </p:spPr>
        <p:txBody>
          <a:bodyPr/>
          <a:lstStyle/>
          <a:p>
            <a:r>
              <a:rPr lang="zh-CN" altLang="en-US" sz="2400"/>
              <a:t>该过程用于对连续性资料分布状况不清楚时的探索性分析，它可以计算许多描述统计量，给出各种统计图，并进行简单的参数估计。</a:t>
            </a:r>
          </a:p>
        </p:txBody>
      </p:sp>
      <p:pic>
        <p:nvPicPr>
          <p:cNvPr id="38400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2275" y="2565400"/>
            <a:ext cx="6192838" cy="3641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3977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0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1052513"/>
            <a:ext cx="7056437" cy="324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8289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412" name="Text Box 4"/>
          <p:cNvSpPr txBox="1">
            <a:spLocks noChangeArrowheads="1"/>
          </p:cNvSpPr>
          <p:nvPr/>
        </p:nvSpPr>
        <p:spPr bwMode="auto">
          <a:xfrm>
            <a:off x="395288" y="260350"/>
            <a:ext cx="67691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a:t>2</a:t>
            </a:r>
            <a:r>
              <a:rPr lang="zh-CN" altLang="en-US" sz="2000" b="1"/>
              <a:t>、添加汇总项</a:t>
            </a:r>
          </a:p>
        </p:txBody>
      </p:sp>
      <p:pic>
        <p:nvPicPr>
          <p:cNvPr id="401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484313"/>
            <a:ext cx="5832475" cy="3514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068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Rot="1" noChangeArrowheads="1"/>
          </p:cNvSpPr>
          <p:nvPr>
            <p:ph type="title"/>
          </p:nvPr>
        </p:nvSpPr>
        <p:spPr/>
        <p:txBody>
          <a:bodyPr/>
          <a:lstStyle/>
          <a:p>
            <a:r>
              <a:rPr lang="en-US" altLang="zh-CN" sz="4000"/>
              <a:t>6.4</a:t>
            </a:r>
            <a:r>
              <a:rPr lang="zh-CN" altLang="en-US" sz="4000"/>
              <a:t>用</a:t>
            </a:r>
            <a:r>
              <a:rPr lang="en-US" altLang="zh-CN" sz="4000"/>
              <a:t>Custom Tables</a:t>
            </a:r>
            <a:r>
              <a:rPr lang="zh-CN" altLang="en-US" sz="4000"/>
              <a:t>模块自由制作</a:t>
            </a:r>
          </a:p>
        </p:txBody>
      </p:sp>
      <p:sp>
        <p:nvSpPr>
          <p:cNvPr id="144387" name="Rectangle 3"/>
          <p:cNvSpPr>
            <a:spLocks noGrp="1" noRot="1" noChangeArrowheads="1"/>
          </p:cNvSpPr>
          <p:nvPr>
            <p:ph type="body" idx="1"/>
          </p:nvPr>
        </p:nvSpPr>
        <p:spPr/>
        <p:txBody>
          <a:bodyPr/>
          <a:lstStyle/>
          <a:p>
            <a:r>
              <a:rPr lang="en-US" altLang="zh-CN" sz="2400"/>
              <a:t>6.4.1</a:t>
            </a:r>
            <a:r>
              <a:rPr lang="zh-CN" altLang="en-US" sz="2400"/>
              <a:t>操作主界面</a:t>
            </a:r>
          </a:p>
        </p:txBody>
      </p:sp>
      <p:pic>
        <p:nvPicPr>
          <p:cNvPr id="14438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675" y="1557338"/>
            <a:ext cx="5924550" cy="4914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468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rrowheads="1"/>
          </p:cNvSpPr>
          <p:nvPr>
            <p:ph type="title"/>
          </p:nvPr>
        </p:nvSpPr>
        <p:spPr>
          <a:xfrm>
            <a:off x="301625" y="228600"/>
            <a:ext cx="8540750" cy="679450"/>
          </a:xfrm>
        </p:spPr>
        <p:txBody>
          <a:bodyPr/>
          <a:lstStyle/>
          <a:p>
            <a:r>
              <a:rPr lang="en-US" altLang="zh-CN" sz="4000"/>
              <a:t>6.4.2 </a:t>
            </a:r>
            <a:r>
              <a:rPr lang="zh-CN" altLang="en-US" sz="4000"/>
              <a:t>简单实例分析</a:t>
            </a:r>
          </a:p>
        </p:txBody>
      </p:sp>
      <p:sp>
        <p:nvSpPr>
          <p:cNvPr id="145411" name="Rectangle 3"/>
          <p:cNvSpPr>
            <a:spLocks noGrp="1" noRot="1" noChangeArrowheads="1"/>
          </p:cNvSpPr>
          <p:nvPr>
            <p:ph type="body" idx="1"/>
          </p:nvPr>
        </p:nvSpPr>
        <p:spPr>
          <a:xfrm>
            <a:off x="301625" y="1052513"/>
            <a:ext cx="8540750" cy="5046662"/>
          </a:xfrm>
        </p:spPr>
        <p:txBody>
          <a:bodyPr/>
          <a:lstStyle/>
          <a:p>
            <a:r>
              <a:rPr lang="en-US" altLang="zh-CN" sz="2400"/>
              <a:t>1</a:t>
            </a:r>
            <a:r>
              <a:rPr lang="zh-CN" altLang="en-US" sz="2400"/>
              <a:t>、表格框架的绘制：选中左侧列表中变量的图标，按下左键不放，移动鼠标，此时鼠标携带着变量图标一起移动。将其拖入画布内，当鼠标接近行</a:t>
            </a:r>
            <a:r>
              <a:rPr lang="en-US" altLang="zh-CN" sz="2400"/>
              <a:t>/</a:t>
            </a:r>
            <a:r>
              <a:rPr lang="zh-CN" altLang="en-US" sz="2400"/>
              <a:t>列边框时，相应地边框会变红，表明该变量已经找到位置。</a:t>
            </a:r>
          </a:p>
        </p:txBody>
      </p:sp>
      <p:pic>
        <p:nvPicPr>
          <p:cNvPr id="14541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2636838"/>
            <a:ext cx="6335712" cy="3967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600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rrowheads="1"/>
          </p:cNvSpPr>
          <p:nvPr>
            <p:ph type="title"/>
          </p:nvPr>
        </p:nvSpPr>
        <p:spPr>
          <a:xfrm>
            <a:off x="301625" y="228600"/>
            <a:ext cx="8540750" cy="823913"/>
          </a:xfrm>
        </p:spPr>
        <p:txBody>
          <a:bodyPr/>
          <a:lstStyle/>
          <a:p>
            <a:r>
              <a:rPr lang="en-US" altLang="zh-CN"/>
              <a:t>2</a:t>
            </a:r>
            <a:r>
              <a:rPr lang="zh-CN" altLang="en-US"/>
              <a:t>、连续变量统计量的设置</a:t>
            </a:r>
          </a:p>
        </p:txBody>
      </p:sp>
      <p:sp>
        <p:nvSpPr>
          <p:cNvPr id="146435" name="Rectangle 3"/>
          <p:cNvSpPr>
            <a:spLocks noGrp="1" noRot="1" noChangeArrowheads="1"/>
          </p:cNvSpPr>
          <p:nvPr>
            <p:ph type="body" idx="1"/>
          </p:nvPr>
        </p:nvSpPr>
        <p:spPr>
          <a:xfrm>
            <a:off x="301625" y="1600200"/>
            <a:ext cx="8540750" cy="1181100"/>
          </a:xfrm>
        </p:spPr>
        <p:txBody>
          <a:bodyPr/>
          <a:lstStyle/>
          <a:p>
            <a:pPr>
              <a:buFont typeface="Wingdings 2" pitchFamily="18" charset="2"/>
              <a:buNone/>
            </a:pPr>
            <a:r>
              <a:rPr lang="zh-CN" altLang="en-US" sz="2000"/>
              <a:t>（</a:t>
            </a:r>
            <a:r>
              <a:rPr lang="en-US" altLang="zh-CN" sz="2000"/>
              <a:t>1</a:t>
            </a:r>
            <a:r>
              <a:rPr lang="zh-CN" altLang="en-US" sz="2000"/>
              <a:t>）选中画布上的</a:t>
            </a:r>
            <a:r>
              <a:rPr lang="en-US" altLang="zh-CN" sz="2000"/>
              <a:t>Horsepower</a:t>
            </a:r>
            <a:r>
              <a:rPr lang="zh-CN" altLang="en-US" sz="2000"/>
              <a:t>图标，此时界面左下方</a:t>
            </a:r>
            <a:r>
              <a:rPr lang="en-US" altLang="zh-CN" sz="2000"/>
              <a:t>Define</a:t>
            </a:r>
            <a:r>
              <a:rPr lang="zh-CN" altLang="en-US" sz="2000"/>
              <a:t>框组中的</a:t>
            </a:r>
            <a:r>
              <a:rPr lang="en-US" altLang="zh-CN" sz="2000"/>
              <a:t>Summary Statistics </a:t>
            </a:r>
            <a:r>
              <a:rPr lang="zh-CN" altLang="en-US" sz="2000"/>
              <a:t>浮动钮已经可以用，单击该钮后即弹出连续变量汇总统计量设定的对话框图。</a:t>
            </a:r>
          </a:p>
        </p:txBody>
      </p:sp>
      <p:pic>
        <p:nvPicPr>
          <p:cNvPr id="14643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2708275"/>
            <a:ext cx="7777162" cy="2409825"/>
          </a:xfrm>
          <a:prstGeom prst="rect">
            <a:avLst/>
          </a:prstGeom>
          <a:noFill/>
          <a:extLst>
            <a:ext uri="{909E8E84-426E-40DD-AFC4-6F175D3DCCD1}">
              <a14:hiddenFill xmlns:a14="http://schemas.microsoft.com/office/drawing/2010/main">
                <a:solidFill>
                  <a:srgbClr val="FFFFFF"/>
                </a:solidFill>
              </a14:hiddenFill>
            </a:ext>
          </a:extLst>
        </p:spPr>
      </p:pic>
      <p:sp>
        <p:nvSpPr>
          <p:cNvPr id="146437" name="Text Box 5"/>
          <p:cNvSpPr txBox="1">
            <a:spLocks noChangeArrowheads="1"/>
          </p:cNvSpPr>
          <p:nvPr/>
        </p:nvSpPr>
        <p:spPr bwMode="auto">
          <a:xfrm>
            <a:off x="468313" y="5445125"/>
            <a:ext cx="867568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a:t>（</a:t>
            </a:r>
            <a:r>
              <a:rPr lang="en-US" altLang="zh-CN" sz="2000"/>
              <a:t>2</a:t>
            </a:r>
            <a:r>
              <a:rPr lang="zh-CN" altLang="en-US" sz="2000"/>
              <a:t>）如果计算某一个统计量，使用连接两框的统计按钮将其移入右侧。例如如果希望先计算频数，则在用最右侧的上下移动钮将其移动到均数上方即可。</a:t>
            </a:r>
          </a:p>
        </p:txBody>
      </p:sp>
    </p:spTree>
    <p:extLst>
      <p:ext uri="{BB962C8B-B14F-4D97-AF65-F5344CB8AC3E}">
        <p14:creationId xmlns:p14="http://schemas.microsoft.com/office/powerpoint/2010/main" val="2379817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Rot="1" noChangeArrowheads="1"/>
          </p:cNvSpPr>
          <p:nvPr>
            <p:ph type="title"/>
          </p:nvPr>
        </p:nvSpPr>
        <p:spPr>
          <a:xfrm>
            <a:off x="323850" y="0"/>
            <a:ext cx="8540750" cy="863600"/>
          </a:xfrm>
        </p:spPr>
        <p:txBody>
          <a:bodyPr/>
          <a:lstStyle/>
          <a:p>
            <a:r>
              <a:rPr lang="en-US" altLang="zh-CN"/>
              <a:t>3</a:t>
            </a:r>
            <a:r>
              <a:rPr lang="zh-CN" altLang="en-US"/>
              <a:t>、分类变量汇总项的设置</a:t>
            </a:r>
          </a:p>
        </p:txBody>
      </p:sp>
      <p:sp>
        <p:nvSpPr>
          <p:cNvPr id="147459" name="Rectangle 3"/>
          <p:cNvSpPr>
            <a:spLocks noGrp="1" noRot="1" noChangeArrowheads="1"/>
          </p:cNvSpPr>
          <p:nvPr>
            <p:ph type="body" idx="1"/>
          </p:nvPr>
        </p:nvSpPr>
        <p:spPr>
          <a:xfrm>
            <a:off x="323850" y="1196975"/>
            <a:ext cx="8540750" cy="4498975"/>
          </a:xfrm>
        </p:spPr>
        <p:txBody>
          <a:bodyPr/>
          <a:lstStyle/>
          <a:p>
            <a:r>
              <a:rPr lang="zh-CN" altLang="en-US" sz="2400"/>
              <a:t>选择分类变量</a:t>
            </a:r>
            <a:r>
              <a:rPr lang="en-US" altLang="zh-CN" sz="2400"/>
              <a:t>Cylinder</a:t>
            </a:r>
            <a:r>
              <a:rPr lang="zh-CN" altLang="en-US" sz="2400"/>
              <a:t>，则</a:t>
            </a:r>
            <a:r>
              <a:rPr lang="en-US" altLang="zh-CN" sz="2400"/>
              <a:t>Define</a:t>
            </a:r>
            <a:r>
              <a:rPr lang="zh-CN" altLang="en-US" sz="2400"/>
              <a:t>框组中的该浮动按钮可用，单击后弹出如下界面：</a:t>
            </a:r>
          </a:p>
        </p:txBody>
      </p:sp>
      <p:pic>
        <p:nvPicPr>
          <p:cNvPr id="14746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1989138"/>
            <a:ext cx="5553075" cy="4600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6075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Rot="1" noChangeArrowheads="1"/>
          </p:cNvSpPr>
          <p:nvPr>
            <p:ph type="title"/>
          </p:nvPr>
        </p:nvSpPr>
        <p:spPr>
          <a:xfrm>
            <a:off x="301625" y="228600"/>
            <a:ext cx="8540750" cy="536575"/>
          </a:xfrm>
        </p:spPr>
        <p:txBody>
          <a:bodyPr/>
          <a:lstStyle/>
          <a:p>
            <a:endParaRPr lang="zh-CN" altLang="zh-CN" sz="4000"/>
          </a:p>
        </p:txBody>
      </p:sp>
      <p:sp>
        <p:nvSpPr>
          <p:cNvPr id="148483" name="Rectangle 3"/>
          <p:cNvSpPr>
            <a:spLocks noGrp="1" noRot="1" noChangeArrowheads="1"/>
          </p:cNvSpPr>
          <p:nvPr>
            <p:ph type="body" idx="1"/>
          </p:nvPr>
        </p:nvSpPr>
        <p:spPr>
          <a:xfrm>
            <a:off x="301625" y="981075"/>
            <a:ext cx="8540750" cy="5118100"/>
          </a:xfrm>
        </p:spPr>
        <p:txBody>
          <a:bodyPr/>
          <a:lstStyle/>
          <a:p>
            <a:r>
              <a:rPr lang="en-US" altLang="zh-CN" sz="2000"/>
              <a:t>Totals and Subtotals Appear</a:t>
            </a:r>
            <a:r>
              <a:rPr lang="zh-CN" altLang="en-US" sz="2000"/>
              <a:t>框组：用于设定汇总和子项汇总的标签是在左上部显示还是在右下部显示。</a:t>
            </a:r>
          </a:p>
          <a:p>
            <a:r>
              <a:rPr lang="en-US" altLang="zh-CN" sz="2000"/>
              <a:t>Show</a:t>
            </a:r>
            <a:r>
              <a:rPr lang="zh-CN" altLang="en-US" sz="2000"/>
              <a:t>框组：用于设定某项是否显示，</a:t>
            </a:r>
            <a:r>
              <a:rPr lang="en-US" altLang="zh-CN" sz="2000"/>
              <a:t>Ttotal</a:t>
            </a:r>
            <a:r>
              <a:rPr lang="zh-CN" altLang="en-US" sz="2000"/>
              <a:t>选项用于要求计算汇总栏，</a:t>
            </a:r>
            <a:r>
              <a:rPr lang="en-US" altLang="zh-CN" sz="2000"/>
              <a:t>Missing</a:t>
            </a:r>
            <a:r>
              <a:rPr lang="zh-CN" altLang="en-US" sz="2000"/>
              <a:t>选项要求将用户定义的的缺失值按缺失值处理方式处理，该选择不影响系统缺失。</a:t>
            </a:r>
            <a:r>
              <a:rPr lang="en-US" altLang="zh-CN" sz="2000"/>
              <a:t>Empty</a:t>
            </a:r>
            <a:r>
              <a:rPr lang="zh-CN" altLang="en-US" sz="2000"/>
              <a:t>选项用于控制是否在表格中输出无案例的类别。而最右侧的</a:t>
            </a:r>
            <a:r>
              <a:rPr lang="en-US" altLang="zh-CN" sz="2000"/>
              <a:t>Other</a:t>
            </a:r>
            <a:r>
              <a:rPr lang="zh-CN" altLang="en-US" sz="2000"/>
              <a:t>选项则控制是否显示未提供值标签的类别。</a:t>
            </a:r>
          </a:p>
          <a:p>
            <a:r>
              <a:rPr lang="en-US" altLang="zh-CN" sz="2000"/>
              <a:t>Exclude</a:t>
            </a:r>
            <a:r>
              <a:rPr lang="zh-CN" altLang="en-US" sz="2000"/>
              <a:t>框：用于指定部显示某些类别。</a:t>
            </a:r>
          </a:p>
          <a:p>
            <a:r>
              <a:rPr lang="en-US" altLang="zh-CN" sz="2000"/>
              <a:t>Display</a:t>
            </a:r>
            <a:r>
              <a:rPr lang="zh-CN" altLang="en-US" sz="2000"/>
              <a:t>框组：直观的显示该分类变量各类的显示方式、顺序、汇总等。</a:t>
            </a:r>
          </a:p>
          <a:p>
            <a:endParaRPr lang="en-US" altLang="zh-CN" sz="2000"/>
          </a:p>
        </p:txBody>
      </p:sp>
    </p:spTree>
    <p:extLst>
      <p:ext uri="{BB962C8B-B14F-4D97-AF65-F5344CB8AC3E}">
        <p14:creationId xmlns:p14="http://schemas.microsoft.com/office/powerpoint/2010/main" val="452082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Rot="1" noChangeArrowheads="1"/>
          </p:cNvSpPr>
          <p:nvPr>
            <p:ph type="title"/>
          </p:nvPr>
        </p:nvSpPr>
        <p:spPr/>
        <p:txBody>
          <a:bodyPr/>
          <a:lstStyle/>
          <a:p>
            <a:r>
              <a:rPr lang="en-US" altLang="zh-CN"/>
              <a:t>4</a:t>
            </a:r>
            <a:r>
              <a:rPr lang="zh-CN" altLang="en-US"/>
              <a:t>、显示标签的调整</a:t>
            </a:r>
          </a:p>
        </p:txBody>
      </p:sp>
      <p:sp>
        <p:nvSpPr>
          <p:cNvPr id="149507" name="Rectangle 3"/>
          <p:cNvSpPr>
            <a:spLocks noGrp="1" noRot="1" noChangeArrowheads="1"/>
          </p:cNvSpPr>
          <p:nvPr>
            <p:ph type="body" idx="1"/>
          </p:nvPr>
        </p:nvSpPr>
        <p:spPr/>
        <p:txBody>
          <a:bodyPr/>
          <a:lstStyle/>
          <a:p>
            <a:r>
              <a:rPr lang="zh-CN" altLang="en-US" sz="2400"/>
              <a:t>将表格画布切换为正常视图，然后在</a:t>
            </a:r>
            <a:r>
              <a:rPr lang="en-US" altLang="zh-CN" sz="2400"/>
              <a:t>Cylingder</a:t>
            </a:r>
            <a:r>
              <a:rPr lang="zh-CN" altLang="en-US" sz="2400"/>
              <a:t>的变量名标签出单击右键，则弹出相应的右键菜单。</a:t>
            </a:r>
          </a:p>
        </p:txBody>
      </p:sp>
      <p:pic>
        <p:nvPicPr>
          <p:cNvPr id="14950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313" y="2708275"/>
            <a:ext cx="3771900" cy="3960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0470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Rot="1" noChangeArrowheads="1"/>
          </p:cNvSpPr>
          <p:nvPr>
            <p:ph type="title"/>
          </p:nvPr>
        </p:nvSpPr>
        <p:spPr>
          <a:xfrm>
            <a:off x="301625" y="228600"/>
            <a:ext cx="8540750" cy="608013"/>
          </a:xfrm>
        </p:spPr>
        <p:txBody>
          <a:bodyPr/>
          <a:lstStyle/>
          <a:p>
            <a:r>
              <a:rPr lang="en-US" altLang="zh-CN" sz="4000"/>
              <a:t>6.4.3 </a:t>
            </a:r>
            <a:r>
              <a:rPr lang="zh-CN" altLang="en-US" sz="4000"/>
              <a:t>其他选项卡功能</a:t>
            </a:r>
          </a:p>
        </p:txBody>
      </p:sp>
      <p:sp>
        <p:nvSpPr>
          <p:cNvPr id="150531" name="Rectangle 3"/>
          <p:cNvSpPr>
            <a:spLocks noGrp="1" noRot="1" noChangeArrowheads="1"/>
          </p:cNvSpPr>
          <p:nvPr>
            <p:ph type="body" idx="1"/>
          </p:nvPr>
        </p:nvSpPr>
        <p:spPr>
          <a:xfrm>
            <a:off x="323850" y="1052513"/>
            <a:ext cx="8540750" cy="4498975"/>
          </a:xfrm>
        </p:spPr>
        <p:txBody>
          <a:bodyPr/>
          <a:lstStyle/>
          <a:p>
            <a:r>
              <a:rPr lang="en-US" altLang="zh-CN" sz="2400"/>
              <a:t>1</a:t>
            </a:r>
            <a:r>
              <a:rPr lang="zh-CN" altLang="en-US" sz="2400"/>
              <a:t>、</a:t>
            </a:r>
            <a:r>
              <a:rPr lang="en-US" altLang="zh-CN" sz="2400"/>
              <a:t>Test Statistics</a:t>
            </a:r>
            <a:r>
              <a:rPr lang="zh-CN" altLang="en-US" sz="2400"/>
              <a:t>功能</a:t>
            </a:r>
          </a:p>
        </p:txBody>
      </p:sp>
      <p:pic>
        <p:nvPicPr>
          <p:cNvPr id="15053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557338"/>
            <a:ext cx="5878513"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26335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Rot="1" noChangeArrowheads="1"/>
          </p:cNvSpPr>
          <p:nvPr>
            <p:ph type="title"/>
          </p:nvPr>
        </p:nvSpPr>
        <p:spPr>
          <a:xfrm>
            <a:off x="301625" y="228600"/>
            <a:ext cx="8540750" cy="823913"/>
          </a:xfrm>
        </p:spPr>
        <p:txBody>
          <a:bodyPr/>
          <a:lstStyle/>
          <a:p>
            <a:r>
              <a:rPr lang="en-US" altLang="zh-CN"/>
              <a:t>2</a:t>
            </a:r>
            <a:r>
              <a:rPr lang="zh-CN" altLang="en-US"/>
              <a:t>、</a:t>
            </a:r>
            <a:r>
              <a:rPr lang="en-US" altLang="zh-CN"/>
              <a:t>Titles </a:t>
            </a:r>
            <a:r>
              <a:rPr lang="zh-CN" altLang="en-US"/>
              <a:t>选项卡</a:t>
            </a:r>
          </a:p>
        </p:txBody>
      </p:sp>
      <p:sp>
        <p:nvSpPr>
          <p:cNvPr id="151555" name="Rectangle 3"/>
          <p:cNvSpPr>
            <a:spLocks noGrp="1" noRot="1" noChangeArrowheads="1"/>
          </p:cNvSpPr>
          <p:nvPr>
            <p:ph type="body" idx="1"/>
          </p:nvPr>
        </p:nvSpPr>
        <p:spPr/>
        <p:txBody>
          <a:bodyPr/>
          <a:lstStyle/>
          <a:p>
            <a:endParaRPr lang="zh-CN" altLang="zh-CN"/>
          </a:p>
        </p:txBody>
      </p:sp>
      <p:pic>
        <p:nvPicPr>
          <p:cNvPr id="15155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250" y="1196975"/>
            <a:ext cx="6265863" cy="5208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43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0"/>
            <a:ext cx="3671888" cy="2832100"/>
          </a:xfrm>
          <a:prstGeom prst="rect">
            <a:avLst/>
          </a:prstGeom>
          <a:noFill/>
          <a:extLst>
            <a:ext uri="{909E8E84-426E-40DD-AFC4-6F175D3DCCD1}">
              <a14:hiddenFill xmlns:a14="http://schemas.microsoft.com/office/drawing/2010/main">
                <a:solidFill>
                  <a:srgbClr val="FFFFFF"/>
                </a:solidFill>
              </a14:hiddenFill>
            </a:ext>
          </a:extLst>
        </p:spPr>
      </p:pic>
      <p:pic>
        <p:nvPicPr>
          <p:cNvPr id="385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113" y="2205038"/>
            <a:ext cx="5761037" cy="4375150"/>
          </a:xfrm>
          <a:prstGeom prst="rect">
            <a:avLst/>
          </a:prstGeom>
          <a:noFill/>
          <a:extLst>
            <a:ext uri="{909E8E84-426E-40DD-AFC4-6F175D3DCCD1}">
              <a14:hiddenFill xmlns:a14="http://schemas.microsoft.com/office/drawing/2010/main">
                <a:solidFill>
                  <a:srgbClr val="FFFFFF"/>
                </a:solidFill>
              </a14:hiddenFill>
            </a:ext>
          </a:extLst>
        </p:spPr>
      </p:pic>
      <p:pic>
        <p:nvPicPr>
          <p:cNvPr id="38503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260350"/>
            <a:ext cx="3384550" cy="1797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6123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Rot="1" noChangeArrowheads="1"/>
          </p:cNvSpPr>
          <p:nvPr>
            <p:ph type="title"/>
          </p:nvPr>
        </p:nvSpPr>
        <p:spPr/>
        <p:txBody>
          <a:bodyPr/>
          <a:lstStyle/>
          <a:p>
            <a:r>
              <a:rPr lang="en-US" altLang="zh-CN"/>
              <a:t>3</a:t>
            </a:r>
            <a:r>
              <a:rPr lang="zh-CN" altLang="en-US"/>
              <a:t>、</a:t>
            </a:r>
            <a:r>
              <a:rPr lang="en-US" altLang="zh-CN"/>
              <a:t>Options</a:t>
            </a:r>
            <a:r>
              <a:rPr lang="zh-CN" altLang="en-US"/>
              <a:t>选项卡</a:t>
            </a:r>
          </a:p>
        </p:txBody>
      </p:sp>
      <p:sp>
        <p:nvSpPr>
          <p:cNvPr id="152579" name="Rectangle 3"/>
          <p:cNvSpPr>
            <a:spLocks noGrp="1" noRot="1" noChangeArrowheads="1"/>
          </p:cNvSpPr>
          <p:nvPr>
            <p:ph type="body" idx="1"/>
          </p:nvPr>
        </p:nvSpPr>
        <p:spPr/>
        <p:txBody>
          <a:bodyPr/>
          <a:lstStyle/>
          <a:p>
            <a:endParaRPr lang="zh-CN" altLang="zh-CN"/>
          </a:p>
        </p:txBody>
      </p:sp>
      <p:pic>
        <p:nvPicPr>
          <p:cNvPr id="15258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1412875"/>
            <a:ext cx="5924550" cy="4905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9585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Rot="1" noChangeArrowheads="1"/>
          </p:cNvSpPr>
          <p:nvPr>
            <p:ph type="title"/>
          </p:nvPr>
        </p:nvSpPr>
        <p:spPr>
          <a:xfrm>
            <a:off x="301625" y="228600"/>
            <a:ext cx="8540750" cy="896938"/>
          </a:xfrm>
        </p:spPr>
        <p:txBody>
          <a:bodyPr/>
          <a:lstStyle/>
          <a:p>
            <a:r>
              <a:rPr lang="en-US" altLang="zh-CN"/>
              <a:t>6.5 </a:t>
            </a:r>
            <a:r>
              <a:rPr lang="zh-CN" altLang="en-US"/>
              <a:t>表格的编辑</a:t>
            </a:r>
          </a:p>
        </p:txBody>
      </p:sp>
      <p:sp>
        <p:nvSpPr>
          <p:cNvPr id="153603" name="Rectangle 3"/>
          <p:cNvSpPr>
            <a:spLocks noGrp="1" noRot="1" noChangeArrowheads="1"/>
          </p:cNvSpPr>
          <p:nvPr>
            <p:ph type="body" idx="1"/>
          </p:nvPr>
        </p:nvSpPr>
        <p:spPr>
          <a:xfrm>
            <a:off x="301625" y="1268413"/>
            <a:ext cx="8540750" cy="4830762"/>
          </a:xfrm>
        </p:spPr>
        <p:txBody>
          <a:bodyPr/>
          <a:lstStyle/>
          <a:p>
            <a:pPr algn="ctr"/>
            <a:r>
              <a:rPr lang="en-US" altLang="zh-CN" sz="2800"/>
              <a:t>6.5.1 </a:t>
            </a:r>
            <a:r>
              <a:rPr lang="zh-CN" altLang="en-US" sz="2800"/>
              <a:t>基本编辑操作</a:t>
            </a:r>
          </a:p>
          <a:p>
            <a:r>
              <a:rPr lang="en-US" altLang="zh-CN" sz="2400"/>
              <a:t>1</a:t>
            </a:r>
            <a:r>
              <a:rPr lang="zh-CN" altLang="en-US" sz="2400"/>
              <a:t>、两种不同的编辑窗口</a:t>
            </a:r>
          </a:p>
          <a:p>
            <a:r>
              <a:rPr lang="zh-CN" altLang="en-US" sz="2000"/>
              <a:t>（</a:t>
            </a:r>
            <a:r>
              <a:rPr lang="en-US" altLang="zh-CN" sz="2000"/>
              <a:t>1</a:t>
            </a:r>
            <a:r>
              <a:rPr lang="zh-CN" altLang="en-US" sz="2000"/>
              <a:t>）嵌套窗口编辑模式</a:t>
            </a:r>
          </a:p>
          <a:p>
            <a:r>
              <a:rPr lang="zh-CN" altLang="en-US" sz="2000"/>
              <a:t>选中相应表格使用右键菜单上的</a:t>
            </a:r>
            <a:r>
              <a:rPr lang="en-US" altLang="zh-CN" sz="2000"/>
              <a:t>SPSS Pivot table Object     Edit</a:t>
            </a:r>
            <a:r>
              <a:rPr lang="zh-CN" altLang="en-US" sz="2000"/>
              <a:t>，或者双击鼠标左键。</a:t>
            </a:r>
          </a:p>
          <a:p>
            <a:r>
              <a:rPr lang="zh-CN" altLang="en-US" sz="2000"/>
              <a:t>（</a:t>
            </a:r>
            <a:r>
              <a:rPr lang="en-US" altLang="zh-CN" sz="2000"/>
              <a:t>2</a:t>
            </a:r>
            <a:r>
              <a:rPr lang="zh-CN" altLang="en-US" sz="2000"/>
              <a:t>）单独窗口编辑模式</a:t>
            </a:r>
          </a:p>
          <a:p>
            <a:r>
              <a:rPr lang="zh-CN" altLang="en-US" sz="2000"/>
              <a:t>选中相应表格使用右键菜单上的</a:t>
            </a:r>
            <a:r>
              <a:rPr lang="en-US" altLang="zh-CN" sz="2000"/>
              <a:t>SPSS Pivot table Object     Ope</a:t>
            </a:r>
            <a:r>
              <a:rPr lang="zh-CN" altLang="en-US" sz="2000"/>
              <a:t>。，</a:t>
            </a:r>
          </a:p>
        </p:txBody>
      </p:sp>
      <p:sp>
        <p:nvSpPr>
          <p:cNvPr id="153604" name="Line 4"/>
          <p:cNvSpPr>
            <a:spLocks noChangeShapeType="1"/>
          </p:cNvSpPr>
          <p:nvPr/>
        </p:nvSpPr>
        <p:spPr bwMode="auto">
          <a:xfrm>
            <a:off x="7019925" y="2781300"/>
            <a:ext cx="288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3605" name="Line 5"/>
          <p:cNvSpPr>
            <a:spLocks noChangeShapeType="1"/>
          </p:cNvSpPr>
          <p:nvPr/>
        </p:nvSpPr>
        <p:spPr bwMode="auto">
          <a:xfrm>
            <a:off x="7019925" y="3789363"/>
            <a:ext cx="288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pic>
        <p:nvPicPr>
          <p:cNvPr id="15360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076700"/>
            <a:ext cx="2371725" cy="2495550"/>
          </a:xfrm>
          <a:prstGeom prst="rect">
            <a:avLst/>
          </a:prstGeom>
          <a:noFill/>
          <a:extLst>
            <a:ext uri="{909E8E84-426E-40DD-AFC4-6F175D3DCCD1}">
              <a14:hiddenFill xmlns:a14="http://schemas.microsoft.com/office/drawing/2010/main">
                <a:solidFill>
                  <a:srgbClr val="FFFFFF"/>
                </a:solidFill>
              </a14:hiddenFill>
            </a:ext>
          </a:extLst>
        </p:spPr>
      </p:pic>
      <p:pic>
        <p:nvPicPr>
          <p:cNvPr id="15360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4149725"/>
            <a:ext cx="4838700" cy="247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685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Rot="1" noChangeArrowheads="1"/>
          </p:cNvSpPr>
          <p:nvPr>
            <p:ph type="title"/>
          </p:nvPr>
        </p:nvSpPr>
        <p:spPr/>
        <p:txBody>
          <a:bodyPr/>
          <a:lstStyle/>
          <a:p>
            <a:r>
              <a:rPr lang="en-US" altLang="zh-CN"/>
              <a:t>2</a:t>
            </a:r>
            <a:r>
              <a:rPr lang="zh-CN" altLang="en-US"/>
              <a:t>、表格元素的选择方式</a:t>
            </a:r>
          </a:p>
        </p:txBody>
      </p:sp>
      <p:pic>
        <p:nvPicPr>
          <p:cNvPr id="154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1844675"/>
            <a:ext cx="7956550" cy="446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996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Rot="1" noChangeArrowheads="1"/>
          </p:cNvSpPr>
          <p:nvPr>
            <p:ph type="title"/>
          </p:nvPr>
        </p:nvSpPr>
        <p:spPr/>
        <p:txBody>
          <a:bodyPr/>
          <a:lstStyle/>
          <a:p>
            <a:r>
              <a:rPr lang="en-US" altLang="zh-CN"/>
              <a:t>3</a:t>
            </a:r>
            <a:r>
              <a:rPr lang="zh-CN" altLang="en-US"/>
              <a:t>、单元格内容编辑</a:t>
            </a:r>
          </a:p>
        </p:txBody>
      </p:sp>
    </p:spTree>
    <p:extLst>
      <p:ext uri="{BB962C8B-B14F-4D97-AF65-F5344CB8AC3E}">
        <p14:creationId xmlns:p14="http://schemas.microsoft.com/office/powerpoint/2010/main" val="4103128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Rot="1" noChangeArrowheads="1"/>
          </p:cNvSpPr>
          <p:nvPr>
            <p:ph type="title"/>
          </p:nvPr>
        </p:nvSpPr>
        <p:spPr>
          <a:xfrm>
            <a:off x="301625" y="228600"/>
            <a:ext cx="8540750" cy="752475"/>
          </a:xfrm>
        </p:spPr>
        <p:txBody>
          <a:bodyPr/>
          <a:lstStyle/>
          <a:p>
            <a:r>
              <a:rPr lang="en-US" altLang="zh-CN" sz="4000"/>
              <a:t>6.5.2</a:t>
            </a:r>
            <a:r>
              <a:rPr lang="zh-CN" altLang="en-US" sz="4000"/>
              <a:t>主要编辑菜单功能介绍</a:t>
            </a:r>
          </a:p>
        </p:txBody>
      </p:sp>
      <p:sp>
        <p:nvSpPr>
          <p:cNvPr id="156675" name="Rectangle 3"/>
          <p:cNvSpPr>
            <a:spLocks noGrp="1" noRot="1" noChangeArrowheads="1"/>
          </p:cNvSpPr>
          <p:nvPr>
            <p:ph type="body" idx="1"/>
          </p:nvPr>
        </p:nvSpPr>
        <p:spPr>
          <a:xfrm>
            <a:off x="323850" y="1341438"/>
            <a:ext cx="8540750" cy="4498975"/>
          </a:xfrm>
        </p:spPr>
        <p:txBody>
          <a:bodyPr/>
          <a:lstStyle/>
          <a:p>
            <a:r>
              <a:rPr lang="en-US" altLang="zh-CN"/>
              <a:t>1</a:t>
            </a:r>
            <a:r>
              <a:rPr lang="zh-CN" altLang="en-US"/>
              <a:t>、</a:t>
            </a:r>
            <a:r>
              <a:rPr lang="en-US" altLang="zh-CN"/>
              <a:t>Edit</a:t>
            </a:r>
            <a:r>
              <a:rPr lang="zh-CN" altLang="en-US"/>
              <a:t>菜单</a:t>
            </a:r>
          </a:p>
        </p:txBody>
      </p:sp>
      <p:pic>
        <p:nvPicPr>
          <p:cNvPr id="156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2060575"/>
            <a:ext cx="3294062" cy="4319588"/>
          </a:xfrm>
          <a:prstGeom prst="rect">
            <a:avLst/>
          </a:prstGeom>
          <a:noFill/>
          <a:extLst>
            <a:ext uri="{909E8E84-426E-40DD-AFC4-6F175D3DCCD1}">
              <a14:hiddenFill xmlns:a14="http://schemas.microsoft.com/office/drawing/2010/main">
                <a:solidFill>
                  <a:srgbClr val="FFFFFF"/>
                </a:solidFill>
              </a14:hiddenFill>
            </a:ext>
          </a:extLst>
        </p:spPr>
      </p:pic>
      <p:pic>
        <p:nvPicPr>
          <p:cNvPr id="1566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563" y="2636838"/>
            <a:ext cx="4284662" cy="2663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000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rrowheads="1"/>
          </p:cNvSpPr>
          <p:nvPr>
            <p:ph type="title"/>
          </p:nvPr>
        </p:nvSpPr>
        <p:spPr>
          <a:xfrm>
            <a:off x="539750" y="0"/>
            <a:ext cx="8001000" cy="765175"/>
          </a:xfrm>
        </p:spPr>
        <p:txBody>
          <a:bodyPr/>
          <a:lstStyle/>
          <a:p>
            <a:r>
              <a:rPr lang="en-US" altLang="zh-CN"/>
              <a:t>2</a:t>
            </a:r>
            <a:r>
              <a:rPr lang="zh-CN" altLang="en-US"/>
              <a:t>、</a:t>
            </a:r>
            <a:r>
              <a:rPr lang="en-US" altLang="zh-CN"/>
              <a:t>format</a:t>
            </a:r>
            <a:r>
              <a:rPr lang="zh-CN" altLang="en-US"/>
              <a:t>菜单</a:t>
            </a:r>
          </a:p>
        </p:txBody>
      </p:sp>
      <p:pic>
        <p:nvPicPr>
          <p:cNvPr id="1577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1196975"/>
            <a:ext cx="3444875" cy="5184775"/>
          </a:xfrm>
          <a:prstGeom prst="rect">
            <a:avLst/>
          </a:prstGeom>
          <a:noFill/>
          <a:extLst>
            <a:ext uri="{909E8E84-426E-40DD-AFC4-6F175D3DCCD1}">
              <a14:hiddenFill xmlns:a14="http://schemas.microsoft.com/office/drawing/2010/main">
                <a:solidFill>
                  <a:srgbClr val="FFFFFF"/>
                </a:solidFill>
              </a14:hiddenFill>
            </a:ext>
          </a:extLst>
        </p:spPr>
      </p:pic>
      <p:sp>
        <p:nvSpPr>
          <p:cNvPr id="157702" name="AutoShape 6"/>
          <p:cNvSpPr>
            <a:spLocks noChangeArrowheads="1"/>
          </p:cNvSpPr>
          <p:nvPr/>
        </p:nvSpPr>
        <p:spPr bwMode="auto">
          <a:xfrm>
            <a:off x="6372225" y="1125538"/>
            <a:ext cx="2771775" cy="647700"/>
          </a:xfrm>
          <a:prstGeom prst="wedgeRoundRectCallout">
            <a:avLst>
              <a:gd name="adj1" fmla="val -111796"/>
              <a:gd name="adj2" fmla="val 4632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对单元格的字体、阴影、颜色等属性修改</a:t>
            </a:r>
          </a:p>
        </p:txBody>
      </p:sp>
      <p:sp>
        <p:nvSpPr>
          <p:cNvPr id="157703" name="AutoShape 7"/>
          <p:cNvSpPr>
            <a:spLocks noChangeArrowheads="1"/>
          </p:cNvSpPr>
          <p:nvPr/>
        </p:nvSpPr>
        <p:spPr bwMode="auto">
          <a:xfrm>
            <a:off x="0" y="1773238"/>
            <a:ext cx="2555875" cy="647700"/>
          </a:xfrm>
          <a:prstGeom prst="wedgeRoundRectCallout">
            <a:avLst>
              <a:gd name="adj1" fmla="val 77079"/>
              <a:gd name="adj2" fmla="val -90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对表格进行各个选项的精细设置</a:t>
            </a:r>
          </a:p>
        </p:txBody>
      </p:sp>
      <p:sp>
        <p:nvSpPr>
          <p:cNvPr id="157704" name="AutoShape 8"/>
          <p:cNvSpPr>
            <a:spLocks noChangeArrowheads="1"/>
          </p:cNvSpPr>
          <p:nvPr/>
        </p:nvSpPr>
        <p:spPr bwMode="auto">
          <a:xfrm>
            <a:off x="6372225" y="1125538"/>
            <a:ext cx="2771775" cy="647700"/>
          </a:xfrm>
          <a:prstGeom prst="wedgeRoundRectCallout">
            <a:avLst>
              <a:gd name="adj1" fmla="val -111796"/>
              <a:gd name="adj2" fmla="val 4632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对单元格的字体、阴影、颜色等属性修改</a:t>
            </a:r>
          </a:p>
        </p:txBody>
      </p:sp>
      <p:sp>
        <p:nvSpPr>
          <p:cNvPr id="157705" name="AutoShape 9"/>
          <p:cNvSpPr>
            <a:spLocks noChangeArrowheads="1"/>
          </p:cNvSpPr>
          <p:nvPr/>
        </p:nvSpPr>
        <p:spPr bwMode="auto">
          <a:xfrm>
            <a:off x="0" y="1773238"/>
            <a:ext cx="2555875" cy="647700"/>
          </a:xfrm>
          <a:prstGeom prst="wedgeRoundRectCallout">
            <a:avLst>
              <a:gd name="adj1" fmla="val 77079"/>
              <a:gd name="adj2" fmla="val -90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对表格进行各个选项的精细设置</a:t>
            </a:r>
          </a:p>
        </p:txBody>
      </p:sp>
      <p:sp>
        <p:nvSpPr>
          <p:cNvPr id="157706" name="AutoShape 10"/>
          <p:cNvSpPr>
            <a:spLocks noChangeArrowheads="1"/>
          </p:cNvSpPr>
          <p:nvPr/>
        </p:nvSpPr>
        <p:spPr bwMode="auto">
          <a:xfrm>
            <a:off x="6372225" y="1916113"/>
            <a:ext cx="2771775" cy="504825"/>
          </a:xfrm>
          <a:prstGeom prst="wedgeRoundRectCallout">
            <a:avLst>
              <a:gd name="adj1" fmla="val -111796"/>
              <a:gd name="adj2" fmla="val 4528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选用新的表格模版</a:t>
            </a:r>
          </a:p>
        </p:txBody>
      </p:sp>
      <p:sp>
        <p:nvSpPr>
          <p:cNvPr id="157707" name="AutoShape 11"/>
          <p:cNvSpPr>
            <a:spLocks noChangeArrowheads="1"/>
          </p:cNvSpPr>
          <p:nvPr/>
        </p:nvSpPr>
        <p:spPr bwMode="auto">
          <a:xfrm>
            <a:off x="6372225" y="3357563"/>
            <a:ext cx="2771775" cy="647700"/>
          </a:xfrm>
          <a:prstGeom prst="wedgeRoundRectCallout">
            <a:avLst>
              <a:gd name="adj1" fmla="val -111796"/>
              <a:gd name="adj2" fmla="val 24264"/>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表格的行、列自动按内容多少调整为最小。</a:t>
            </a:r>
          </a:p>
        </p:txBody>
      </p:sp>
      <p:sp>
        <p:nvSpPr>
          <p:cNvPr id="157708" name="AutoShape 12"/>
          <p:cNvSpPr>
            <a:spLocks noChangeArrowheads="1"/>
          </p:cNvSpPr>
          <p:nvPr/>
        </p:nvSpPr>
        <p:spPr bwMode="auto">
          <a:xfrm>
            <a:off x="0" y="4365625"/>
            <a:ext cx="2555875" cy="647700"/>
          </a:xfrm>
          <a:prstGeom prst="wedgeRoundRectCallout">
            <a:avLst>
              <a:gd name="adj1" fmla="val 77079"/>
              <a:gd name="adj2" fmla="val -906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a:t>将列标题纵向显示</a:t>
            </a:r>
          </a:p>
        </p:txBody>
      </p:sp>
    </p:spTree>
    <p:extLst>
      <p:ext uri="{BB962C8B-B14F-4D97-AF65-F5344CB8AC3E}">
        <p14:creationId xmlns:p14="http://schemas.microsoft.com/office/powerpoint/2010/main" val="1462445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Rot="1" noChangeArrowheads="1"/>
          </p:cNvSpPr>
          <p:nvPr>
            <p:ph type="title"/>
          </p:nvPr>
        </p:nvSpPr>
        <p:spPr/>
        <p:txBody>
          <a:bodyPr/>
          <a:lstStyle/>
          <a:p>
            <a:r>
              <a:rPr lang="en-US" altLang="zh-CN"/>
              <a:t>3</a:t>
            </a:r>
            <a:r>
              <a:rPr lang="zh-CN" altLang="en-US"/>
              <a:t>、</a:t>
            </a:r>
            <a:r>
              <a:rPr lang="en-US" altLang="zh-CN"/>
              <a:t>View</a:t>
            </a:r>
            <a:r>
              <a:rPr lang="zh-CN" altLang="en-US"/>
              <a:t>菜单和</a:t>
            </a:r>
            <a:r>
              <a:rPr lang="en-US" altLang="zh-CN"/>
              <a:t>Insert</a:t>
            </a:r>
            <a:r>
              <a:rPr lang="zh-CN" altLang="en-US"/>
              <a:t>菜单</a:t>
            </a:r>
          </a:p>
        </p:txBody>
      </p:sp>
      <p:pic>
        <p:nvPicPr>
          <p:cNvPr id="158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916113"/>
            <a:ext cx="3749675" cy="3817937"/>
          </a:xfrm>
          <a:prstGeom prst="rect">
            <a:avLst/>
          </a:prstGeom>
          <a:noFill/>
          <a:extLst>
            <a:ext uri="{909E8E84-426E-40DD-AFC4-6F175D3DCCD1}">
              <a14:hiddenFill xmlns:a14="http://schemas.microsoft.com/office/drawing/2010/main">
                <a:solidFill>
                  <a:srgbClr val="FFFFFF"/>
                </a:solidFill>
              </a14:hiddenFill>
            </a:ext>
          </a:extLst>
        </p:spPr>
      </p:pic>
      <p:pic>
        <p:nvPicPr>
          <p:cNvPr id="1587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600" y="2565400"/>
            <a:ext cx="2520950" cy="2038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90945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Rot="1" noChangeArrowheads="1"/>
          </p:cNvSpPr>
          <p:nvPr>
            <p:ph type="title"/>
          </p:nvPr>
        </p:nvSpPr>
        <p:spPr/>
        <p:txBody>
          <a:bodyPr/>
          <a:lstStyle/>
          <a:p>
            <a:r>
              <a:rPr lang="en-US" altLang="zh-CN"/>
              <a:t>4</a:t>
            </a:r>
            <a:r>
              <a:rPr lang="zh-CN" altLang="en-US"/>
              <a:t>、</a:t>
            </a:r>
            <a:r>
              <a:rPr lang="en-US" altLang="zh-CN"/>
              <a:t>Pivot</a:t>
            </a:r>
            <a:r>
              <a:rPr lang="zh-CN" altLang="en-US"/>
              <a:t>菜单</a:t>
            </a:r>
          </a:p>
        </p:txBody>
      </p:sp>
      <p:pic>
        <p:nvPicPr>
          <p:cNvPr id="159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412875"/>
            <a:ext cx="5256212" cy="431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4693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Rot="1" noChangeArrowheads="1"/>
          </p:cNvSpPr>
          <p:nvPr>
            <p:ph type="title"/>
          </p:nvPr>
        </p:nvSpPr>
        <p:spPr/>
        <p:txBody>
          <a:bodyPr/>
          <a:lstStyle/>
          <a:p>
            <a:r>
              <a:rPr lang="en-US" altLang="zh-CN"/>
              <a:t>6.5.3 </a:t>
            </a:r>
            <a:r>
              <a:rPr lang="zh-CN" altLang="en-US"/>
              <a:t>表格属性的详细设置</a:t>
            </a:r>
          </a:p>
        </p:txBody>
      </p:sp>
      <p:sp>
        <p:nvSpPr>
          <p:cNvPr id="160771" name="Rectangle 3"/>
          <p:cNvSpPr>
            <a:spLocks noGrp="1" noRot="1" noChangeArrowheads="1"/>
          </p:cNvSpPr>
          <p:nvPr>
            <p:ph type="body" idx="1"/>
          </p:nvPr>
        </p:nvSpPr>
        <p:spPr>
          <a:xfrm>
            <a:off x="0" y="1412875"/>
            <a:ext cx="9144000" cy="4498975"/>
          </a:xfrm>
        </p:spPr>
        <p:txBody>
          <a:bodyPr/>
          <a:lstStyle/>
          <a:p>
            <a:r>
              <a:rPr lang="zh-CN" altLang="en-US" sz="2400"/>
              <a:t>单击菜单</a:t>
            </a:r>
            <a:r>
              <a:rPr lang="en-US" altLang="zh-CN" sz="2400"/>
              <a:t>Format</a:t>
            </a:r>
            <a:r>
              <a:rPr lang="zh-CN" altLang="en-US" sz="2400"/>
              <a:t>到</a:t>
            </a:r>
            <a:r>
              <a:rPr lang="en-US" altLang="zh-CN" sz="2400"/>
              <a:t>Table Properties</a:t>
            </a:r>
            <a:r>
              <a:rPr lang="zh-CN" altLang="en-US" sz="2400"/>
              <a:t>即可弹出表格属性对话框。</a:t>
            </a:r>
          </a:p>
          <a:p>
            <a:r>
              <a:rPr lang="zh-CN" altLang="en-US" sz="2400"/>
              <a:t>（</a:t>
            </a:r>
            <a:r>
              <a:rPr lang="en-US" altLang="zh-CN" sz="2400"/>
              <a:t>1</a:t>
            </a:r>
            <a:r>
              <a:rPr lang="zh-CN" altLang="en-US" sz="2400"/>
              <a:t>）</a:t>
            </a:r>
            <a:r>
              <a:rPr lang="en-US" altLang="zh-CN" sz="2400"/>
              <a:t>general</a:t>
            </a:r>
            <a:r>
              <a:rPr lang="zh-CN" altLang="en-US" sz="2400"/>
              <a:t>选项卡</a:t>
            </a:r>
          </a:p>
        </p:txBody>
      </p:sp>
      <p:pic>
        <p:nvPicPr>
          <p:cNvPr id="1607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2205038"/>
            <a:ext cx="6480175" cy="4375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4340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Rot="1" noChangeArrowheads="1"/>
          </p:cNvSpPr>
          <p:nvPr>
            <p:ph type="title"/>
          </p:nvPr>
        </p:nvSpPr>
        <p:spPr/>
        <p:txBody>
          <a:bodyPr/>
          <a:lstStyle/>
          <a:p>
            <a:r>
              <a:rPr lang="zh-CN" altLang="en-US"/>
              <a:t>（</a:t>
            </a:r>
            <a:r>
              <a:rPr lang="en-US" altLang="zh-CN"/>
              <a:t>2</a:t>
            </a:r>
            <a:r>
              <a:rPr lang="zh-CN" altLang="en-US"/>
              <a:t>）</a:t>
            </a:r>
            <a:r>
              <a:rPr lang="en-US" altLang="zh-CN"/>
              <a:t>Footnotes</a:t>
            </a:r>
            <a:r>
              <a:rPr lang="zh-CN" altLang="en-US"/>
              <a:t>选项卡</a:t>
            </a:r>
          </a:p>
        </p:txBody>
      </p:sp>
      <p:pic>
        <p:nvPicPr>
          <p:cNvPr id="16179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1268413"/>
            <a:ext cx="7345362" cy="49609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4607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SPSS课程">
  <a:themeElements>
    <a:clrScheme name="">
      <a:dk1>
        <a:srgbClr val="000000"/>
      </a:dk1>
      <a:lt1>
        <a:srgbClr val="FFFFFF"/>
      </a:lt1>
      <a:dk2>
        <a:srgbClr val="FFFFFF"/>
      </a:dk2>
      <a:lt2>
        <a:srgbClr val="000000"/>
      </a:lt2>
      <a:accent1>
        <a:srgbClr val="969696"/>
      </a:accent1>
      <a:accent2>
        <a:srgbClr val="CC0000"/>
      </a:accent2>
      <a:accent3>
        <a:srgbClr val="FFFFFF"/>
      </a:accent3>
      <a:accent4>
        <a:srgbClr val="000000"/>
      </a:accent4>
      <a:accent5>
        <a:srgbClr val="C9C9C9"/>
      </a:accent5>
      <a:accent6>
        <a:srgbClr val="B90000"/>
      </a:accent6>
      <a:hlink>
        <a:srgbClr val="000000"/>
      </a:hlink>
      <a:folHlink>
        <a:srgbClr val="009CA8"/>
      </a:folHlink>
    </a:clrScheme>
    <a:fontScheme name="1_Redesigned SPSS PPT Template 4-2006 4">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lnDef>
  </a:objectDefaults>
  <a:extraClrSchemeLst>
    <a:extraClrScheme>
      <a:clrScheme name="1_Redesigned SPSS PPT Template 4-2006 4 1">
        <a:dk1>
          <a:srgbClr val="000000"/>
        </a:dk1>
        <a:lt1>
          <a:srgbClr val="FFFFFF"/>
        </a:lt1>
        <a:dk2>
          <a:srgbClr val="000000"/>
        </a:dk2>
        <a:lt2>
          <a:srgbClr val="000000"/>
        </a:lt2>
        <a:accent1>
          <a:srgbClr val="969696"/>
        </a:accent1>
        <a:accent2>
          <a:srgbClr val="33CCFF"/>
        </a:accent2>
        <a:accent3>
          <a:srgbClr val="FFFFFF"/>
        </a:accent3>
        <a:accent4>
          <a:srgbClr val="000000"/>
        </a:accent4>
        <a:accent5>
          <a:srgbClr val="C9C9C9"/>
        </a:accent5>
        <a:accent6>
          <a:srgbClr val="2DB9E7"/>
        </a:accent6>
        <a:hlink>
          <a:srgbClr val="000000"/>
        </a:hlink>
        <a:folHlink>
          <a:srgbClr val="33CC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FFFFFF"/>
    </a:dk2>
    <a:lt2>
      <a:srgbClr val="000000"/>
    </a:lt2>
    <a:accent1>
      <a:srgbClr val="B2B2B2"/>
    </a:accent1>
    <a:accent2>
      <a:srgbClr val="CC0000"/>
    </a:accent2>
    <a:accent3>
      <a:srgbClr val="FFFFFF"/>
    </a:accent3>
    <a:accent4>
      <a:srgbClr val="000000"/>
    </a:accent4>
    <a:accent5>
      <a:srgbClr val="D5D5D5"/>
    </a:accent5>
    <a:accent6>
      <a:srgbClr val="B90000"/>
    </a:accent6>
    <a:hlink>
      <a:srgbClr val="000000"/>
    </a:hlink>
    <a:folHlink>
      <a:srgbClr val="00808A"/>
    </a:folHlink>
  </a:clrScheme>
</a:themeOverride>
</file>

<file path=docProps/app.xml><?xml version="1.0" encoding="utf-8"?>
<Properties xmlns="http://schemas.openxmlformats.org/officeDocument/2006/extended-properties" xmlns:vt="http://schemas.openxmlformats.org/officeDocument/2006/docPropsVTypes">
  <Template>SPSS课程</Template>
  <TotalTime>54</TotalTime>
  <Words>8732</Words>
  <Application>Microsoft Office PowerPoint</Application>
  <PresentationFormat>全屏显示(4:3)</PresentationFormat>
  <Paragraphs>832</Paragraphs>
  <Slides>165</Slides>
  <Notes>16</Notes>
  <HiddenSlides>0</HiddenSlides>
  <MMClips>0</MMClips>
  <ScaleCrop>false</ScaleCrop>
  <HeadingPairs>
    <vt:vector size="6" baseType="variant">
      <vt:variant>
        <vt:lpstr>主题</vt:lpstr>
      </vt:variant>
      <vt:variant>
        <vt:i4>1</vt:i4>
      </vt:variant>
      <vt:variant>
        <vt:lpstr>嵌入 OLE 服务器</vt:lpstr>
      </vt:variant>
      <vt:variant>
        <vt:i4>5</vt:i4>
      </vt:variant>
      <vt:variant>
        <vt:lpstr>幻灯片标题</vt:lpstr>
      </vt:variant>
      <vt:variant>
        <vt:i4>165</vt:i4>
      </vt:variant>
    </vt:vector>
  </HeadingPairs>
  <TitlesOfParts>
    <vt:vector size="171" baseType="lpstr">
      <vt:lpstr>SPSS课程</vt:lpstr>
      <vt:lpstr>图片</vt:lpstr>
      <vt:lpstr>公式</vt:lpstr>
      <vt:lpstr>Equation</vt:lpstr>
      <vt:lpstr>Document</vt:lpstr>
      <vt:lpstr>文档</vt:lpstr>
      <vt:lpstr>第4章 连续性变量的统计描述与参数估计</vt:lpstr>
      <vt:lpstr>4.1.2 连续变量的统计描述指标体系</vt:lpstr>
      <vt:lpstr>PowerPoint 演示文稿</vt:lpstr>
      <vt:lpstr>PowerPoint 演示文稿</vt:lpstr>
      <vt:lpstr>4.1.3 spss中的相应功能</vt:lpstr>
      <vt:lpstr>PowerPoint 演示文稿</vt:lpstr>
      <vt:lpstr>（2）Descriptive过程</vt:lpstr>
      <vt:lpstr>（3）Explore 过程</vt:lpstr>
      <vt:lpstr>PowerPoint 演示文稿</vt:lpstr>
      <vt:lpstr>（4）Ratio 过程</vt:lpstr>
      <vt:lpstr>PowerPoint 演示文稿</vt:lpstr>
      <vt:lpstr>2、Compares means 均值比较</vt:lpstr>
      <vt:lpstr>PowerPoint 演示文稿</vt:lpstr>
      <vt:lpstr>4.2集中趋势的的描述指标</vt:lpstr>
      <vt:lpstr>PowerPoint 演示文稿</vt:lpstr>
      <vt:lpstr>4.2.2 中位数</vt:lpstr>
      <vt:lpstr>4.2.3其他集中趋势指标</vt:lpstr>
      <vt:lpstr>PowerPoint 演示文稿</vt:lpstr>
      <vt:lpstr>PowerPoint 演示文稿</vt:lpstr>
      <vt:lpstr>4.3 离散趋势的描述指标</vt:lpstr>
      <vt:lpstr>4.3.2  方差和标准差</vt:lpstr>
      <vt:lpstr>4.3.3 百分位数、四分位数与四分位数间距</vt:lpstr>
      <vt:lpstr>PowerPoint 演示文稿</vt:lpstr>
      <vt:lpstr>4.3.4 变异系数</vt:lpstr>
      <vt:lpstr>4.4 连续变量统计描述实例</vt:lpstr>
      <vt:lpstr>PowerPoint 演示文稿</vt:lpstr>
      <vt:lpstr>PowerPoint 演示文稿</vt:lpstr>
      <vt:lpstr>PowerPoint 演示文稿</vt:lpstr>
      <vt:lpstr>PowerPoint 演示文稿</vt:lpstr>
      <vt:lpstr>二、基本的分析结果</vt:lpstr>
      <vt:lpstr>PowerPoint 演示文稿</vt:lpstr>
      <vt:lpstr>三、输出百分位数和极端值列表</vt:lpstr>
      <vt:lpstr>PowerPoint 演示文稿</vt:lpstr>
      <vt:lpstr>PowerPoint 演示文稿</vt:lpstr>
      <vt:lpstr>PowerPoint 演示文稿</vt:lpstr>
      <vt:lpstr>PowerPoint 演示文稿</vt:lpstr>
      <vt:lpstr>PowerPoint 演示文稿</vt:lpstr>
      <vt:lpstr>4.5 连续性变量的参数估计</vt:lpstr>
      <vt:lpstr>二、正态分布的特征</vt:lpstr>
      <vt:lpstr>三、标准正态分布（Standard Normal Distribution）</vt:lpstr>
      <vt:lpstr>四、偏度和峰度</vt:lpstr>
      <vt:lpstr>PowerPoint 演示文稿</vt:lpstr>
      <vt:lpstr>4.5.2 参数的点估计</vt:lpstr>
      <vt:lpstr>PowerPoint 演示文稿</vt:lpstr>
      <vt:lpstr>PowerPoint 演示文稿</vt:lpstr>
      <vt:lpstr>4.5.3 参数的区间估计</vt:lpstr>
      <vt:lpstr>PowerPoint 演示文稿</vt:lpstr>
      <vt:lpstr>第5章 分类变量的统计描述与参数估计</vt:lpstr>
      <vt:lpstr>PowerPoint 演示文稿</vt:lpstr>
      <vt:lpstr>PowerPoint 演示文稿</vt:lpstr>
      <vt:lpstr>5.1.2 分类变量的联合描述</vt:lpstr>
      <vt:lpstr>PowerPoint 演示文稿</vt:lpstr>
      <vt:lpstr>5.2分类变量的统计描述实例</vt:lpstr>
      <vt:lpstr>PowerPoint 演示文稿</vt:lpstr>
      <vt:lpstr>PowerPoint 演示文稿</vt:lpstr>
      <vt:lpstr>PowerPoint 演示文稿</vt:lpstr>
      <vt:lpstr>PowerPoint 演示文稿</vt:lpstr>
      <vt:lpstr>5.3 多选题的统计描述</vt:lpstr>
      <vt:lpstr>5.3.2 分析实例</vt:lpstr>
      <vt:lpstr>5.4 分类变量的参数估计</vt:lpstr>
      <vt:lpstr>PowerPoint 演示文稿</vt:lpstr>
      <vt:lpstr>PowerPoint 演示文稿</vt:lpstr>
      <vt:lpstr>第6章 数据报表的呈现</vt:lpstr>
      <vt:lpstr>6.2表格入门</vt:lpstr>
      <vt:lpstr>PowerPoint 演示文稿</vt:lpstr>
      <vt:lpstr>6.2.3单元格的数据类型</vt:lpstr>
      <vt:lpstr>6.2.4 集中基本表格类型</vt:lpstr>
      <vt:lpstr>6.3 用Original Tables模块制表</vt:lpstr>
      <vt:lpstr>6.3.2 Basic Tables过程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6.3.3  General Tables 过程</vt:lpstr>
      <vt:lpstr>PowerPoint 演示文稿</vt:lpstr>
      <vt:lpstr>PowerPoint 演示文稿</vt:lpstr>
      <vt:lpstr>6.4用Custom Tables模块自由制作</vt:lpstr>
      <vt:lpstr>6.4.2 简单实例分析</vt:lpstr>
      <vt:lpstr>2、连续变量统计量的设置</vt:lpstr>
      <vt:lpstr>3、分类变量汇总项的设置</vt:lpstr>
      <vt:lpstr>PowerPoint 演示文稿</vt:lpstr>
      <vt:lpstr>4、显示标签的调整</vt:lpstr>
      <vt:lpstr>6.4.3 其他选项卡功能</vt:lpstr>
      <vt:lpstr>2、Titles 选项卡</vt:lpstr>
      <vt:lpstr>3、Options选项卡</vt:lpstr>
      <vt:lpstr>6.5 表格的编辑</vt:lpstr>
      <vt:lpstr>2、表格元素的选择方式</vt:lpstr>
      <vt:lpstr>3、单元格内容编辑</vt:lpstr>
      <vt:lpstr>6.5.2主要编辑菜单功能介绍</vt:lpstr>
      <vt:lpstr>2、format菜单</vt:lpstr>
      <vt:lpstr>3、View菜单和Insert菜单</vt:lpstr>
      <vt:lpstr>4、Pivot菜单</vt:lpstr>
      <vt:lpstr>6.5.3 表格属性的详细设置</vt:lpstr>
      <vt:lpstr>（2）Footnotes选项卡</vt:lpstr>
      <vt:lpstr>（3）Cell Formats选项卡</vt:lpstr>
      <vt:lpstr>（4）Borders选项卡</vt:lpstr>
      <vt:lpstr>6.6参数估计</vt:lpstr>
      <vt:lpstr>6.6 .1参数估计的一般问题</vt:lpstr>
      <vt:lpstr>二、点估计与区间估计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（二）区间估计</vt:lpstr>
      <vt:lpstr>6.6.2 一个总体参数的区间估计</vt:lpstr>
      <vt:lpstr>PowerPoint 演示文稿</vt:lpstr>
      <vt:lpstr>PowerPoint 演示文稿</vt:lpstr>
      <vt:lpstr>PowerPoint 演示文稿</vt:lpstr>
      <vt:lpstr>例题：一家保险公司收集到36个投保人组成的随机样本，得到每个投保人的年龄如表：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第十章  统计绘图</vt:lpstr>
      <vt:lpstr>SPSS提供的统计绘图功能</vt:lpstr>
      <vt:lpstr>PowerPoint 演示文稿</vt:lpstr>
      <vt:lpstr>PowerPoint 演示文稿</vt:lpstr>
      <vt:lpstr>自由灵活的图形框架</vt:lpstr>
      <vt:lpstr>自由灵活的图形框架</vt:lpstr>
      <vt:lpstr>自由的元素选择方式</vt:lpstr>
      <vt:lpstr>自由的元素选择方式</vt:lpstr>
      <vt:lpstr>统计图的分类</vt:lpstr>
      <vt:lpstr>单变量图</vt:lpstr>
      <vt:lpstr>单变量图</vt:lpstr>
      <vt:lpstr>双变量图</vt:lpstr>
      <vt:lpstr>双变量图</vt:lpstr>
      <vt:lpstr>双变量图</vt:lpstr>
      <vt:lpstr>更复杂的多变量图形</vt:lpstr>
      <vt:lpstr>注意：图形并非越复杂越好！</vt:lpstr>
      <vt:lpstr>直方图与茎叶图</vt:lpstr>
      <vt:lpstr>箱  图</vt:lpstr>
      <vt:lpstr>饼  图</vt:lpstr>
      <vt:lpstr>条图与误差图</vt:lpstr>
      <vt:lpstr>线图、面积图、点图与垂线图</vt:lpstr>
      <vt:lpstr>散点图</vt:lpstr>
      <vt:lpstr>其他统计图形</vt:lpstr>
      <vt:lpstr>第八讲  实战案例</vt:lpstr>
      <vt:lpstr>探索消费者信心指数随 背景资料的变化规律</vt:lpstr>
      <vt:lpstr>对月份、城市的影响进行分析</vt:lpstr>
      <vt:lpstr>对性别和职业的影响进行分析</vt:lpstr>
      <vt:lpstr>对婚姻状况的影响进行分析</vt:lpstr>
      <vt:lpstr>对年龄的影响进行分析</vt:lpstr>
      <vt:lpstr>对家庭收入的影响进行分析</vt:lpstr>
      <vt:lpstr>基本结果</vt:lpstr>
      <vt:lpstr>基本结果</vt:lpstr>
      <vt:lpstr>基本结果</vt:lpstr>
      <vt:lpstr>CCSS项目分析报告的 自动化生产</vt:lpstr>
      <vt:lpstr>项目需求</vt:lpstr>
      <vt:lpstr>工作流程分解</vt:lpstr>
      <vt:lpstr>具体操作</vt:lpstr>
    </vt:vector>
  </TitlesOfParts>
  <Company>StatStar 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SPSS统计分析基础教程</dc:title>
  <dc:creator>Wintone Zhang</dc:creator>
  <cp:lastModifiedBy>Wintone Zhang</cp:lastModifiedBy>
  <cp:revision>5</cp:revision>
  <dcterms:created xsi:type="dcterms:W3CDTF">2012-06-14T06:39:15Z</dcterms:created>
  <dcterms:modified xsi:type="dcterms:W3CDTF">2012-06-14T07:35:56Z</dcterms:modified>
</cp:coreProperties>
</file>