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slides/slide169.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176.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183.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184.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slides/slide138.xml" ContentType="application/vnd.openxmlformats-officedocument.presentationml.slide+xml"/>
  <Override PartName="/ppt/slides/slide167.xml" ContentType="application/vnd.openxmlformats-officedocument.presentationml.slide+xml"/>
  <Override PartName="/ppt/slides/slide185.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187"/>
  </p:notesMasterIdLst>
  <p:handoutMasterIdLst>
    <p:handoutMasterId r:id="rId18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436" r:id="rId29"/>
    <p:sldId id="437" r:id="rId30"/>
    <p:sldId id="438" r:id="rId31"/>
    <p:sldId id="439" r:id="rId32"/>
    <p:sldId id="440" r:id="rId33"/>
    <p:sldId id="441" r:id="rId34"/>
    <p:sldId id="44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 id="309" r:id="rId62"/>
    <p:sldId id="310" r:id="rId63"/>
    <p:sldId id="311" r:id="rId64"/>
    <p:sldId id="312" r:id="rId65"/>
    <p:sldId id="313" r:id="rId66"/>
    <p:sldId id="314" r:id="rId67"/>
    <p:sldId id="315" r:id="rId68"/>
    <p:sldId id="316" r:id="rId69"/>
    <p:sldId id="317" r:id="rId70"/>
    <p:sldId id="318" r:id="rId71"/>
    <p:sldId id="319" r:id="rId72"/>
    <p:sldId id="320" r:id="rId73"/>
    <p:sldId id="321" r:id="rId74"/>
    <p:sldId id="322" r:id="rId75"/>
    <p:sldId id="323" r:id="rId76"/>
    <p:sldId id="324" r:id="rId77"/>
    <p:sldId id="325" r:id="rId78"/>
    <p:sldId id="326" r:id="rId79"/>
    <p:sldId id="327" r:id="rId80"/>
    <p:sldId id="328" r:id="rId81"/>
    <p:sldId id="329" r:id="rId82"/>
    <p:sldId id="330" r:id="rId83"/>
    <p:sldId id="331" r:id="rId84"/>
    <p:sldId id="332" r:id="rId85"/>
    <p:sldId id="333" r:id="rId86"/>
    <p:sldId id="334" r:id="rId87"/>
    <p:sldId id="335" r:id="rId88"/>
    <p:sldId id="336" r:id="rId89"/>
    <p:sldId id="337" r:id="rId90"/>
    <p:sldId id="338" r:id="rId91"/>
    <p:sldId id="339" r:id="rId92"/>
    <p:sldId id="340" r:id="rId93"/>
    <p:sldId id="341" r:id="rId94"/>
    <p:sldId id="342" r:id="rId95"/>
    <p:sldId id="343" r:id="rId96"/>
    <p:sldId id="344" r:id="rId97"/>
    <p:sldId id="345" r:id="rId98"/>
    <p:sldId id="346" r:id="rId99"/>
    <p:sldId id="347" r:id="rId100"/>
    <p:sldId id="348" r:id="rId101"/>
    <p:sldId id="349" r:id="rId102"/>
    <p:sldId id="350" r:id="rId103"/>
    <p:sldId id="351" r:id="rId104"/>
    <p:sldId id="352" r:id="rId105"/>
    <p:sldId id="353" r:id="rId106"/>
    <p:sldId id="354" r:id="rId107"/>
    <p:sldId id="355" r:id="rId108"/>
    <p:sldId id="356" r:id="rId109"/>
    <p:sldId id="357" r:id="rId110"/>
    <p:sldId id="358" r:id="rId111"/>
    <p:sldId id="359" r:id="rId112"/>
    <p:sldId id="360" r:id="rId113"/>
    <p:sldId id="361" r:id="rId114"/>
    <p:sldId id="362" r:id="rId115"/>
    <p:sldId id="363" r:id="rId116"/>
    <p:sldId id="364" r:id="rId117"/>
    <p:sldId id="365" r:id="rId118"/>
    <p:sldId id="366" r:id="rId119"/>
    <p:sldId id="367" r:id="rId120"/>
    <p:sldId id="368" r:id="rId121"/>
    <p:sldId id="369" r:id="rId122"/>
    <p:sldId id="370" r:id="rId123"/>
    <p:sldId id="371" r:id="rId124"/>
    <p:sldId id="372" r:id="rId125"/>
    <p:sldId id="373" r:id="rId126"/>
    <p:sldId id="374" r:id="rId127"/>
    <p:sldId id="375" r:id="rId128"/>
    <p:sldId id="376" r:id="rId129"/>
    <p:sldId id="377" r:id="rId130"/>
    <p:sldId id="378" r:id="rId131"/>
    <p:sldId id="379" r:id="rId132"/>
    <p:sldId id="380" r:id="rId133"/>
    <p:sldId id="381" r:id="rId134"/>
    <p:sldId id="382" r:id="rId135"/>
    <p:sldId id="383" r:id="rId136"/>
    <p:sldId id="384" r:id="rId137"/>
    <p:sldId id="385" r:id="rId138"/>
    <p:sldId id="386" r:id="rId139"/>
    <p:sldId id="387" r:id="rId140"/>
    <p:sldId id="388" r:id="rId141"/>
    <p:sldId id="389" r:id="rId142"/>
    <p:sldId id="390" r:id="rId143"/>
    <p:sldId id="391" r:id="rId144"/>
    <p:sldId id="392" r:id="rId145"/>
    <p:sldId id="393" r:id="rId146"/>
    <p:sldId id="394" r:id="rId147"/>
    <p:sldId id="395" r:id="rId148"/>
    <p:sldId id="396" r:id="rId149"/>
    <p:sldId id="397" r:id="rId150"/>
    <p:sldId id="398" r:id="rId151"/>
    <p:sldId id="399" r:id="rId152"/>
    <p:sldId id="400" r:id="rId153"/>
    <p:sldId id="401" r:id="rId154"/>
    <p:sldId id="402" r:id="rId155"/>
    <p:sldId id="403" r:id="rId156"/>
    <p:sldId id="404" r:id="rId157"/>
    <p:sldId id="405" r:id="rId158"/>
    <p:sldId id="429" r:id="rId159"/>
    <p:sldId id="430" r:id="rId160"/>
    <p:sldId id="431" r:id="rId161"/>
    <p:sldId id="432" r:id="rId162"/>
    <p:sldId id="433" r:id="rId163"/>
    <p:sldId id="434" r:id="rId164"/>
    <p:sldId id="407" r:id="rId165"/>
    <p:sldId id="408" r:id="rId166"/>
    <p:sldId id="409" r:id="rId167"/>
    <p:sldId id="410" r:id="rId168"/>
    <p:sldId id="411" r:id="rId169"/>
    <p:sldId id="412" r:id="rId170"/>
    <p:sldId id="413" r:id="rId171"/>
    <p:sldId id="414" r:id="rId172"/>
    <p:sldId id="415" r:id="rId173"/>
    <p:sldId id="416" r:id="rId174"/>
    <p:sldId id="417" r:id="rId175"/>
    <p:sldId id="418" r:id="rId176"/>
    <p:sldId id="419" r:id="rId177"/>
    <p:sldId id="420" r:id="rId178"/>
    <p:sldId id="421" r:id="rId179"/>
    <p:sldId id="422" r:id="rId180"/>
    <p:sldId id="423" r:id="rId181"/>
    <p:sldId id="424" r:id="rId182"/>
    <p:sldId id="425" r:id="rId183"/>
    <p:sldId id="426" r:id="rId184"/>
    <p:sldId id="427" r:id="rId185"/>
    <p:sldId id="428" r:id="rId186"/>
  </p:sldIdLst>
  <p:sldSz cx="9144000" cy="6858000" type="screen4x3"/>
  <p:notesSz cx="6858000" cy="9144000"/>
  <p:defaultTextStyle>
    <a:defPPr>
      <a:defRPr lang="zh-CN"/>
    </a:defPPr>
    <a:lvl1pPr algn="l" rtl="0" eaLnBrk="0" fontAlgn="base" hangingPunct="0">
      <a:spcBef>
        <a:spcPct val="0"/>
      </a:spcBef>
      <a:spcAft>
        <a:spcPct val="0"/>
      </a:spcAft>
      <a:defRPr sz="2400" kern="1200">
        <a:solidFill>
          <a:schemeClr val="tx1"/>
        </a:solidFill>
        <a:latin typeface="Times"/>
        <a:ea typeface="宋体" pitchFamily="2" charset="-122"/>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0066FF"/>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69" autoAdjust="0"/>
  </p:normalViewPr>
  <p:slideViewPr>
    <p:cSldViewPr>
      <p:cViewPr varScale="1">
        <p:scale>
          <a:sx n="68" d="100"/>
          <a:sy n="68" d="100"/>
        </p:scale>
        <p:origin x="-14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65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tableStyles" Target="tableStyle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presProps" Target="presProps.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viewProps" Target="viewProp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825C1D32-6D24-423C-889A-AF3B345BDD16}" type="datetime2">
              <a:rPr lang="zh-CN" altLang="en-US"/>
              <a:pPr/>
              <a:t>2012年9月5日</a:t>
            </a:fld>
            <a:endParaRPr lang="en-US" altLang="zh-CN"/>
          </a:p>
        </p:txBody>
      </p:sp>
      <p:sp>
        <p:nvSpPr>
          <p:cNvPr id="6451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FC3A702C-8726-4E09-8F87-829E33F76D28}" type="slidenum">
              <a:rPr lang="en-US" altLang="zh-CN"/>
              <a:pPr/>
              <a:t>‹#›</a:t>
            </a:fld>
            <a:endParaRPr lang="en-US" altLang="zh-CN"/>
          </a:p>
        </p:txBody>
      </p:sp>
    </p:spTree>
    <p:extLst>
      <p:ext uri="{BB962C8B-B14F-4D97-AF65-F5344CB8AC3E}">
        <p14:creationId xmlns:p14="http://schemas.microsoft.com/office/powerpoint/2010/main" xmlns="" val="3997442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B6B7A4FA-CE55-4C83-93D7-5B126531D1D4}" type="datetime2">
              <a:rPr lang="zh-CN" altLang="en-US"/>
              <a:pPr/>
              <a:t>2012年9月5日</a:t>
            </a:fld>
            <a:endParaRPr lang="en-US" altLang="zh-CN"/>
          </a:p>
        </p:txBody>
      </p:sp>
      <p:sp>
        <p:nvSpPr>
          <p:cNvPr id="634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349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349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9B52D835-8CBD-4BEC-9DB0-AFD0AEB81A5C}" type="slidenum">
              <a:rPr lang="en-US" altLang="zh-CN"/>
              <a:pPr/>
              <a:t>‹#›</a:t>
            </a:fld>
            <a:endParaRPr lang="en-US" altLang="zh-CN"/>
          </a:p>
        </p:txBody>
      </p:sp>
    </p:spTree>
    <p:extLst>
      <p:ext uri="{BB962C8B-B14F-4D97-AF65-F5344CB8AC3E}">
        <p14:creationId xmlns:p14="http://schemas.microsoft.com/office/powerpoint/2010/main" xmlns="" val="3154364082"/>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defTabSz="955675" eaLnBrk="0" hangingPunct="0">
              <a:defRPr kumimoji="1" sz="2400">
                <a:solidFill>
                  <a:schemeClr val="tx1"/>
                </a:solidFill>
                <a:latin typeface="Times New Roman" pitchFamily="18" charset="0"/>
                <a:ea typeface="宋体" charset="-122"/>
              </a:defRPr>
            </a:lvl1pPr>
            <a:lvl2pPr marL="742950" indent="-285750" defTabSz="955675" eaLnBrk="0" hangingPunct="0">
              <a:defRPr kumimoji="1" sz="2400">
                <a:solidFill>
                  <a:schemeClr val="tx1"/>
                </a:solidFill>
                <a:latin typeface="Times New Roman" pitchFamily="18" charset="0"/>
                <a:ea typeface="宋体" charset="-122"/>
              </a:defRPr>
            </a:lvl2pPr>
            <a:lvl3pPr marL="1143000" indent="-228600" defTabSz="955675" eaLnBrk="0" hangingPunct="0">
              <a:defRPr kumimoji="1" sz="2400">
                <a:solidFill>
                  <a:schemeClr val="tx1"/>
                </a:solidFill>
                <a:latin typeface="Times New Roman" pitchFamily="18" charset="0"/>
                <a:ea typeface="宋体" charset="-122"/>
              </a:defRPr>
            </a:lvl3pPr>
            <a:lvl4pPr marL="1600200" indent="-228600" defTabSz="955675" eaLnBrk="0" hangingPunct="0">
              <a:defRPr kumimoji="1" sz="2400">
                <a:solidFill>
                  <a:schemeClr val="tx1"/>
                </a:solidFill>
                <a:latin typeface="Times New Roman" pitchFamily="18" charset="0"/>
                <a:ea typeface="宋体" charset="-122"/>
              </a:defRPr>
            </a:lvl4pPr>
            <a:lvl5pPr marL="2057400" indent="-228600" defTabSz="955675" eaLnBrk="0" hangingPunct="0">
              <a:defRPr kumimoji="1" sz="2400">
                <a:solidFill>
                  <a:schemeClr val="tx1"/>
                </a:solidFill>
                <a:latin typeface="Times New Roman" pitchFamily="18" charset="0"/>
                <a:ea typeface="宋体" charset="-122"/>
              </a:defRPr>
            </a:lvl5pPr>
            <a:lvl6pPr marL="25146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fld id="{BC872660-7041-42F3-9977-EE798A4D6456}" type="slidenum">
              <a:rPr lang="en-US" altLang="zh-CN" sz="1300" smtClean="0"/>
              <a:pPr eaLnBrk="1" hangingPunct="1"/>
              <a:t>28</a:t>
            </a:fld>
            <a:endParaRPr lang="en-US" altLang="zh-CN" sz="1300"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pPr eaLnBrk="1" hangingPunct="1"/>
            <a:endParaRPr lang="zh-CN" altLang="zh-CN" smtClean="0">
              <a:ea typeface="宋体"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defTabSz="955675" eaLnBrk="0" hangingPunct="0">
              <a:defRPr kumimoji="1" sz="2400">
                <a:solidFill>
                  <a:schemeClr val="tx1"/>
                </a:solidFill>
                <a:latin typeface="Times New Roman" pitchFamily="18" charset="0"/>
                <a:ea typeface="宋体" charset="-122"/>
              </a:defRPr>
            </a:lvl1pPr>
            <a:lvl2pPr marL="742950" indent="-285750" defTabSz="955675" eaLnBrk="0" hangingPunct="0">
              <a:defRPr kumimoji="1" sz="2400">
                <a:solidFill>
                  <a:schemeClr val="tx1"/>
                </a:solidFill>
                <a:latin typeface="Times New Roman" pitchFamily="18" charset="0"/>
                <a:ea typeface="宋体" charset="-122"/>
              </a:defRPr>
            </a:lvl2pPr>
            <a:lvl3pPr marL="1143000" indent="-228600" defTabSz="955675" eaLnBrk="0" hangingPunct="0">
              <a:defRPr kumimoji="1" sz="2400">
                <a:solidFill>
                  <a:schemeClr val="tx1"/>
                </a:solidFill>
                <a:latin typeface="Times New Roman" pitchFamily="18" charset="0"/>
                <a:ea typeface="宋体" charset="-122"/>
              </a:defRPr>
            </a:lvl3pPr>
            <a:lvl4pPr marL="1600200" indent="-228600" defTabSz="955675" eaLnBrk="0" hangingPunct="0">
              <a:defRPr kumimoji="1" sz="2400">
                <a:solidFill>
                  <a:schemeClr val="tx1"/>
                </a:solidFill>
                <a:latin typeface="Times New Roman" pitchFamily="18" charset="0"/>
                <a:ea typeface="宋体" charset="-122"/>
              </a:defRPr>
            </a:lvl4pPr>
            <a:lvl5pPr marL="2057400" indent="-228600" defTabSz="955675" eaLnBrk="0" hangingPunct="0">
              <a:defRPr kumimoji="1" sz="2400">
                <a:solidFill>
                  <a:schemeClr val="tx1"/>
                </a:solidFill>
                <a:latin typeface="Times New Roman" pitchFamily="18" charset="0"/>
                <a:ea typeface="宋体" charset="-122"/>
              </a:defRPr>
            </a:lvl5pPr>
            <a:lvl6pPr marL="25146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fld id="{94023066-75A3-4661-A08C-A30913D0A6BB}" type="slidenum">
              <a:rPr lang="en-US" altLang="zh-CN" sz="1300" smtClean="0"/>
              <a:pPr eaLnBrk="1" hangingPunct="1"/>
              <a:t>29</a:t>
            </a:fld>
            <a:endParaRPr lang="en-US" altLang="zh-CN" sz="1300" smtClean="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zh-CN" altLang="zh-CN" smtClean="0">
              <a:ea typeface="宋体"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defTabSz="955675" eaLnBrk="0" hangingPunct="0">
              <a:defRPr kumimoji="1" sz="2400">
                <a:solidFill>
                  <a:schemeClr val="tx1"/>
                </a:solidFill>
                <a:latin typeface="Times New Roman" pitchFamily="18" charset="0"/>
                <a:ea typeface="宋体" charset="-122"/>
              </a:defRPr>
            </a:lvl1pPr>
            <a:lvl2pPr marL="742950" indent="-285750" defTabSz="955675" eaLnBrk="0" hangingPunct="0">
              <a:defRPr kumimoji="1" sz="2400">
                <a:solidFill>
                  <a:schemeClr val="tx1"/>
                </a:solidFill>
                <a:latin typeface="Times New Roman" pitchFamily="18" charset="0"/>
                <a:ea typeface="宋体" charset="-122"/>
              </a:defRPr>
            </a:lvl2pPr>
            <a:lvl3pPr marL="1143000" indent="-228600" defTabSz="955675" eaLnBrk="0" hangingPunct="0">
              <a:defRPr kumimoji="1" sz="2400">
                <a:solidFill>
                  <a:schemeClr val="tx1"/>
                </a:solidFill>
                <a:latin typeface="Times New Roman" pitchFamily="18" charset="0"/>
                <a:ea typeface="宋体" charset="-122"/>
              </a:defRPr>
            </a:lvl3pPr>
            <a:lvl4pPr marL="1600200" indent="-228600" defTabSz="955675" eaLnBrk="0" hangingPunct="0">
              <a:defRPr kumimoji="1" sz="2400">
                <a:solidFill>
                  <a:schemeClr val="tx1"/>
                </a:solidFill>
                <a:latin typeface="Times New Roman" pitchFamily="18" charset="0"/>
                <a:ea typeface="宋体" charset="-122"/>
              </a:defRPr>
            </a:lvl4pPr>
            <a:lvl5pPr marL="2057400" indent="-228600" defTabSz="955675" eaLnBrk="0" hangingPunct="0">
              <a:defRPr kumimoji="1" sz="2400">
                <a:solidFill>
                  <a:schemeClr val="tx1"/>
                </a:solidFill>
                <a:latin typeface="Times New Roman" pitchFamily="18" charset="0"/>
                <a:ea typeface="宋体" charset="-122"/>
              </a:defRPr>
            </a:lvl5pPr>
            <a:lvl6pPr marL="25146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fld id="{DDD458C5-98A6-40BD-BE86-4F1B2657E06F}" type="slidenum">
              <a:rPr lang="en-US" altLang="zh-CN" sz="1300" smtClean="0"/>
              <a:pPr eaLnBrk="1" hangingPunct="1"/>
              <a:t>30</a:t>
            </a:fld>
            <a:endParaRPr lang="en-US" altLang="zh-CN" sz="1300"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p:spPr>
        <p:txBody>
          <a:bodyPr/>
          <a:lstStyle/>
          <a:p>
            <a:pPr eaLnBrk="1" hangingPunct="1"/>
            <a:endParaRPr lang="zh-CN" altLang="zh-CN" smtClean="0">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defTabSz="955675" eaLnBrk="0" hangingPunct="0">
              <a:defRPr kumimoji="1" sz="2400">
                <a:solidFill>
                  <a:schemeClr val="tx1"/>
                </a:solidFill>
                <a:latin typeface="Times New Roman" pitchFamily="18" charset="0"/>
                <a:ea typeface="宋体" charset="-122"/>
              </a:defRPr>
            </a:lvl1pPr>
            <a:lvl2pPr marL="742950" indent="-285750" defTabSz="955675" eaLnBrk="0" hangingPunct="0">
              <a:defRPr kumimoji="1" sz="2400">
                <a:solidFill>
                  <a:schemeClr val="tx1"/>
                </a:solidFill>
                <a:latin typeface="Times New Roman" pitchFamily="18" charset="0"/>
                <a:ea typeface="宋体" charset="-122"/>
              </a:defRPr>
            </a:lvl2pPr>
            <a:lvl3pPr marL="1143000" indent="-228600" defTabSz="955675" eaLnBrk="0" hangingPunct="0">
              <a:defRPr kumimoji="1" sz="2400">
                <a:solidFill>
                  <a:schemeClr val="tx1"/>
                </a:solidFill>
                <a:latin typeface="Times New Roman" pitchFamily="18" charset="0"/>
                <a:ea typeface="宋体" charset="-122"/>
              </a:defRPr>
            </a:lvl3pPr>
            <a:lvl4pPr marL="1600200" indent="-228600" defTabSz="955675" eaLnBrk="0" hangingPunct="0">
              <a:defRPr kumimoji="1" sz="2400">
                <a:solidFill>
                  <a:schemeClr val="tx1"/>
                </a:solidFill>
                <a:latin typeface="Times New Roman" pitchFamily="18" charset="0"/>
                <a:ea typeface="宋体" charset="-122"/>
              </a:defRPr>
            </a:lvl4pPr>
            <a:lvl5pPr marL="2057400" indent="-228600" defTabSz="955675" eaLnBrk="0" hangingPunct="0">
              <a:defRPr kumimoji="1" sz="2400">
                <a:solidFill>
                  <a:schemeClr val="tx1"/>
                </a:solidFill>
                <a:latin typeface="Times New Roman" pitchFamily="18" charset="0"/>
                <a:ea typeface="宋体" charset="-122"/>
              </a:defRPr>
            </a:lvl5pPr>
            <a:lvl6pPr marL="25146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fld id="{4805CC2D-588D-4B0B-B3CD-28141A932C73}" type="slidenum">
              <a:rPr lang="en-US" altLang="zh-CN" sz="1300" smtClean="0"/>
              <a:pPr eaLnBrk="1" hangingPunct="1"/>
              <a:t>31</a:t>
            </a:fld>
            <a:endParaRPr lang="en-US" altLang="zh-CN" sz="1300"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zh-CN" altLang="zh-CN" smtClean="0">
              <a:ea typeface="宋体"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defTabSz="955675" eaLnBrk="0" hangingPunct="0">
              <a:defRPr kumimoji="1" sz="2400">
                <a:solidFill>
                  <a:schemeClr val="tx1"/>
                </a:solidFill>
                <a:latin typeface="Times New Roman" pitchFamily="18" charset="0"/>
                <a:ea typeface="宋体" charset="-122"/>
              </a:defRPr>
            </a:lvl1pPr>
            <a:lvl2pPr marL="742950" indent="-285750" defTabSz="955675" eaLnBrk="0" hangingPunct="0">
              <a:defRPr kumimoji="1" sz="2400">
                <a:solidFill>
                  <a:schemeClr val="tx1"/>
                </a:solidFill>
                <a:latin typeface="Times New Roman" pitchFamily="18" charset="0"/>
                <a:ea typeface="宋体" charset="-122"/>
              </a:defRPr>
            </a:lvl2pPr>
            <a:lvl3pPr marL="1143000" indent="-228600" defTabSz="955675" eaLnBrk="0" hangingPunct="0">
              <a:defRPr kumimoji="1" sz="2400">
                <a:solidFill>
                  <a:schemeClr val="tx1"/>
                </a:solidFill>
                <a:latin typeface="Times New Roman" pitchFamily="18" charset="0"/>
                <a:ea typeface="宋体" charset="-122"/>
              </a:defRPr>
            </a:lvl3pPr>
            <a:lvl4pPr marL="1600200" indent="-228600" defTabSz="955675" eaLnBrk="0" hangingPunct="0">
              <a:defRPr kumimoji="1" sz="2400">
                <a:solidFill>
                  <a:schemeClr val="tx1"/>
                </a:solidFill>
                <a:latin typeface="Times New Roman" pitchFamily="18" charset="0"/>
                <a:ea typeface="宋体" charset="-122"/>
              </a:defRPr>
            </a:lvl4pPr>
            <a:lvl5pPr marL="2057400" indent="-228600" defTabSz="955675" eaLnBrk="0" hangingPunct="0">
              <a:defRPr kumimoji="1" sz="2400">
                <a:solidFill>
                  <a:schemeClr val="tx1"/>
                </a:solidFill>
                <a:latin typeface="Times New Roman" pitchFamily="18" charset="0"/>
                <a:ea typeface="宋体" charset="-122"/>
              </a:defRPr>
            </a:lvl5pPr>
            <a:lvl6pPr marL="25146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defTabSz="955675"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fld id="{6860260B-E7AF-47EC-AC25-939041A04DB4}" type="slidenum">
              <a:rPr lang="en-US" altLang="zh-CN" sz="1300" smtClean="0"/>
              <a:pPr eaLnBrk="1" hangingPunct="1"/>
              <a:t>32</a:t>
            </a:fld>
            <a:endParaRPr lang="en-US" altLang="zh-CN" sz="1300"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pPr eaLnBrk="1" hangingPunct="1"/>
            <a:endParaRPr lang="zh-CN" altLang="zh-CN" smtClean="0">
              <a:ea typeface="宋体"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4423" eaLnBrk="0" hangingPunct="0">
              <a:defRPr b="1">
                <a:solidFill>
                  <a:srgbClr val="DE0000"/>
                </a:solidFill>
                <a:latin typeface="Arial" pitchFamily="34" charset="0"/>
                <a:ea typeface="宋体" pitchFamily="2" charset="-122"/>
              </a:defRPr>
            </a:lvl1pPr>
            <a:lvl2pPr marL="685817" indent="-263776" defTabSz="914423" eaLnBrk="0" hangingPunct="0">
              <a:defRPr b="1">
                <a:solidFill>
                  <a:srgbClr val="DE0000"/>
                </a:solidFill>
                <a:latin typeface="Arial" pitchFamily="34" charset="0"/>
                <a:ea typeface="宋体" pitchFamily="2" charset="-122"/>
              </a:defRPr>
            </a:lvl2pPr>
            <a:lvl3pPr marL="1055103" indent="-211021" defTabSz="914423" eaLnBrk="0" hangingPunct="0">
              <a:defRPr b="1">
                <a:solidFill>
                  <a:srgbClr val="DE0000"/>
                </a:solidFill>
                <a:latin typeface="Arial" pitchFamily="34" charset="0"/>
                <a:ea typeface="宋体" pitchFamily="2" charset="-122"/>
              </a:defRPr>
            </a:lvl3pPr>
            <a:lvl4pPr marL="1477145" indent="-211021" defTabSz="914423" eaLnBrk="0" hangingPunct="0">
              <a:defRPr b="1">
                <a:solidFill>
                  <a:srgbClr val="DE0000"/>
                </a:solidFill>
                <a:latin typeface="Arial" pitchFamily="34" charset="0"/>
                <a:ea typeface="宋体" pitchFamily="2" charset="-122"/>
              </a:defRPr>
            </a:lvl4pPr>
            <a:lvl5pPr marL="1899186" indent="-211021" defTabSz="914423" eaLnBrk="0" hangingPunct="0">
              <a:defRPr b="1">
                <a:solidFill>
                  <a:srgbClr val="DE0000"/>
                </a:solidFill>
                <a:latin typeface="Arial" pitchFamily="34" charset="0"/>
                <a:ea typeface="宋体" pitchFamily="2" charset="-122"/>
              </a:defRPr>
            </a:lvl5pPr>
            <a:lvl6pPr marL="2321227" indent="-211021" algn="ctr" defTabSz="914423" eaLnBrk="0" fontAlgn="base" hangingPunct="0">
              <a:spcBef>
                <a:spcPct val="0"/>
              </a:spcBef>
              <a:spcAft>
                <a:spcPct val="0"/>
              </a:spcAft>
              <a:defRPr b="1">
                <a:solidFill>
                  <a:srgbClr val="DE0000"/>
                </a:solidFill>
                <a:latin typeface="Arial" pitchFamily="34" charset="0"/>
                <a:ea typeface="宋体" pitchFamily="2" charset="-122"/>
              </a:defRPr>
            </a:lvl6pPr>
            <a:lvl7pPr marL="2743269" indent="-211021" algn="ctr" defTabSz="914423" eaLnBrk="0" fontAlgn="base" hangingPunct="0">
              <a:spcBef>
                <a:spcPct val="0"/>
              </a:spcBef>
              <a:spcAft>
                <a:spcPct val="0"/>
              </a:spcAft>
              <a:defRPr b="1">
                <a:solidFill>
                  <a:srgbClr val="DE0000"/>
                </a:solidFill>
                <a:latin typeface="Arial" pitchFamily="34" charset="0"/>
                <a:ea typeface="宋体" pitchFamily="2" charset="-122"/>
              </a:defRPr>
            </a:lvl7pPr>
            <a:lvl8pPr marL="3165310" indent="-211021" algn="ctr" defTabSz="914423" eaLnBrk="0" fontAlgn="base" hangingPunct="0">
              <a:spcBef>
                <a:spcPct val="0"/>
              </a:spcBef>
              <a:spcAft>
                <a:spcPct val="0"/>
              </a:spcAft>
              <a:defRPr b="1">
                <a:solidFill>
                  <a:srgbClr val="DE0000"/>
                </a:solidFill>
                <a:latin typeface="Arial" pitchFamily="34" charset="0"/>
                <a:ea typeface="宋体" pitchFamily="2" charset="-122"/>
              </a:defRPr>
            </a:lvl8pPr>
            <a:lvl9pPr marL="3587351" indent="-211021" algn="ctr" defTabSz="914423" eaLnBrk="0" fontAlgn="base" hangingPunct="0">
              <a:spcBef>
                <a:spcPct val="0"/>
              </a:spcBef>
              <a:spcAft>
                <a:spcPct val="0"/>
              </a:spcAft>
              <a:defRPr b="1">
                <a:solidFill>
                  <a:srgbClr val="DE0000"/>
                </a:solidFill>
                <a:latin typeface="Arial" pitchFamily="34" charset="0"/>
                <a:ea typeface="宋体" pitchFamily="2" charset="-122"/>
              </a:defRPr>
            </a:lvl9pPr>
          </a:lstStyle>
          <a:p>
            <a:pPr eaLnBrk="1" hangingPunct="1"/>
            <a:fld id="{1FFEBD11-E8D7-4FFB-AA78-F3D9390BA1FD}" type="slidenum">
              <a:rPr lang="en-US" altLang="zh-CN" b="0" smtClean="0">
                <a:solidFill>
                  <a:schemeClr val="tx1"/>
                </a:solidFill>
              </a:rPr>
              <a:pPr eaLnBrk="1" hangingPunct="1"/>
              <a:t>180</a:t>
            </a:fld>
            <a:endParaRPr lang="en-US" altLang="zh-CN" b="0" smtClean="0">
              <a:solidFill>
                <a:schemeClr val="tx1"/>
              </a:solidFill>
            </a:endParaRPr>
          </a:p>
        </p:txBody>
      </p:sp>
      <p:sp>
        <p:nvSpPr>
          <p:cNvPr id="53251" name="Rectangle 2"/>
          <p:cNvSpPr>
            <a:spLocks noGrp="1" noRot="1" noChangeAspect="1" noChangeArrowheads="1" noTextEdit="1"/>
          </p:cNvSpPr>
          <p:nvPr>
            <p:ph type="sldImg"/>
          </p:nvPr>
        </p:nvSpPr>
        <p:spPr>
          <a:xfrm>
            <a:off x="1143000" y="685800"/>
            <a:ext cx="4572000" cy="3429000"/>
          </a:xfrm>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zh-CN" smtClean="0">
              <a:latin typeface="Arial" pitchFamily="34" charset="0"/>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gradFill rotWithShape="0">
          <a:gsLst>
            <a:gs pos="0">
              <a:srgbClr val="E2E9EE"/>
            </a:gs>
            <a:gs pos="50000">
              <a:srgbClr val="E2E9EE">
                <a:gamma/>
                <a:tint val="0"/>
                <a:invGamma/>
              </a:srgbClr>
            </a:gs>
            <a:gs pos="100000">
              <a:srgbClr val="E2E9EE"/>
            </a:gs>
          </a:gsLst>
          <a:lin ang="5400000" scaled="1"/>
        </a:gradFill>
        <a:effectLst/>
      </p:bgPr>
    </p:bg>
    <p:spTree>
      <p:nvGrpSpPr>
        <p:cNvPr id="1" name=""/>
        <p:cNvGrpSpPr/>
        <p:nvPr/>
      </p:nvGrpSpPr>
      <p:grpSpPr>
        <a:xfrm>
          <a:off x="0" y="0"/>
          <a:ext cx="0" cy="0"/>
          <a:chOff x="0" y="0"/>
          <a:chExt cx="0" cy="0"/>
        </a:xfrm>
      </p:grpSpPr>
      <p:sp>
        <p:nvSpPr>
          <p:cNvPr id="277506" name="Rectangle 2"/>
          <p:cNvSpPr>
            <a:spLocks noChangeArrowheads="1"/>
          </p:cNvSpPr>
          <p:nvPr/>
        </p:nvSpPr>
        <p:spPr bwMode="auto">
          <a:xfrm>
            <a:off x="0" y="0"/>
            <a:ext cx="9144000"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08" name="Rectangle 4"/>
          <p:cNvSpPr>
            <a:spLocks noChangeArrowheads="1"/>
          </p:cNvSpPr>
          <p:nvPr/>
        </p:nvSpPr>
        <p:spPr bwMode="ltGray">
          <a:xfrm>
            <a:off x="3281363" y="5929313"/>
            <a:ext cx="920750" cy="920750"/>
          </a:xfrm>
          <a:prstGeom prst="rect">
            <a:avLst/>
          </a:prstGeom>
          <a:noFill/>
          <a:ln w="9525">
            <a:solidFill>
              <a:srgbClr val="5D87A1"/>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09" name="Rectangle 5"/>
          <p:cNvSpPr>
            <a:spLocks noChangeArrowheads="1"/>
          </p:cNvSpPr>
          <p:nvPr/>
        </p:nvSpPr>
        <p:spPr bwMode="ltGray">
          <a:xfrm>
            <a:off x="7702550" y="4454525"/>
            <a:ext cx="920750" cy="920750"/>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0" name="Rectangle 6"/>
          <p:cNvSpPr>
            <a:spLocks noChangeArrowheads="1"/>
          </p:cNvSpPr>
          <p:nvPr/>
        </p:nvSpPr>
        <p:spPr bwMode="ltGray">
          <a:xfrm>
            <a:off x="5754688" y="6416675"/>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xmlns="">
                <a:solidFill>
                  <a:srgbClr val="808080">
                    <a:alpha val="48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1" name="Rectangle 7"/>
          <p:cNvSpPr>
            <a:spLocks noChangeArrowheads="1"/>
          </p:cNvSpPr>
          <p:nvPr/>
        </p:nvSpPr>
        <p:spPr bwMode="ltGray">
          <a:xfrm>
            <a:off x="5254625" y="4943475"/>
            <a:ext cx="920750"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2" name="Rectangle 8"/>
          <p:cNvSpPr>
            <a:spLocks noChangeArrowheads="1"/>
          </p:cNvSpPr>
          <p:nvPr/>
        </p:nvSpPr>
        <p:spPr bwMode="ltGray">
          <a:xfrm>
            <a:off x="8666163" y="3473450"/>
            <a:ext cx="477837" cy="920750"/>
          </a:xfrm>
          <a:prstGeom prst="rect">
            <a:avLst/>
          </a:prstGeom>
          <a:solidFill>
            <a:srgbClr val="C9C5AB">
              <a:alpha val="50999"/>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3" name="Rectangle 9"/>
          <p:cNvSpPr>
            <a:spLocks noChangeArrowheads="1"/>
          </p:cNvSpPr>
          <p:nvPr/>
        </p:nvSpPr>
        <p:spPr bwMode="ltGray">
          <a:xfrm>
            <a:off x="8678863" y="5430838"/>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4" name="Rectangle 10"/>
          <p:cNvSpPr>
            <a:spLocks noChangeArrowheads="1"/>
          </p:cNvSpPr>
          <p:nvPr/>
        </p:nvSpPr>
        <p:spPr bwMode="ltGray">
          <a:xfrm>
            <a:off x="6230938" y="5426075"/>
            <a:ext cx="920750" cy="920750"/>
          </a:xfrm>
          <a:prstGeom prst="rect">
            <a:avLst/>
          </a:prstGeom>
          <a:solidFill>
            <a:srgbClr val="C5C1A3">
              <a:alpha val="41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5" name="Rectangle 11"/>
          <p:cNvSpPr>
            <a:spLocks noChangeArrowheads="1"/>
          </p:cNvSpPr>
          <p:nvPr/>
        </p:nvSpPr>
        <p:spPr bwMode="ltGray">
          <a:xfrm>
            <a:off x="8188325" y="5929313"/>
            <a:ext cx="920750" cy="920750"/>
          </a:xfrm>
          <a:prstGeom prst="rect">
            <a:avLst/>
          </a:prstGeom>
          <a:solidFill>
            <a:srgbClr val="46667A">
              <a:alpha val="57001"/>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6" name="Rectangle 12"/>
          <p:cNvSpPr>
            <a:spLocks noChangeArrowheads="1"/>
          </p:cNvSpPr>
          <p:nvPr/>
        </p:nvSpPr>
        <p:spPr bwMode="ltGray">
          <a:xfrm>
            <a:off x="4792663" y="4440238"/>
            <a:ext cx="920750" cy="920750"/>
          </a:xfrm>
          <a:prstGeom prst="rect">
            <a:avLst/>
          </a:prstGeom>
          <a:solidFill>
            <a:srgbClr val="808080">
              <a:alpha val="2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7" name="Rectangle 13"/>
          <p:cNvSpPr>
            <a:spLocks noChangeArrowheads="1"/>
          </p:cNvSpPr>
          <p:nvPr/>
        </p:nvSpPr>
        <p:spPr bwMode="ltGray">
          <a:xfrm>
            <a:off x="7716838" y="3490913"/>
            <a:ext cx="896937" cy="896937"/>
          </a:xfrm>
          <a:prstGeom prst="rect">
            <a:avLst/>
          </a:prstGeom>
          <a:noFill/>
          <a:ln w="9525">
            <a:solidFill>
              <a:schemeClr val="accent1"/>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8" name="Line 14"/>
          <p:cNvSpPr>
            <a:spLocks noChangeShapeType="1"/>
          </p:cNvSpPr>
          <p:nvPr/>
        </p:nvSpPr>
        <p:spPr bwMode="ltGray">
          <a:xfrm>
            <a:off x="9144000" y="5410200"/>
            <a:ext cx="0" cy="124777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77519" name="Rectangle 15"/>
          <p:cNvSpPr>
            <a:spLocks noChangeArrowheads="1"/>
          </p:cNvSpPr>
          <p:nvPr/>
        </p:nvSpPr>
        <p:spPr bwMode="ltGray">
          <a:xfrm>
            <a:off x="4268788" y="5422900"/>
            <a:ext cx="920750" cy="920750"/>
          </a:xfrm>
          <a:prstGeom prst="rect">
            <a:avLst/>
          </a:prstGeom>
          <a:solidFill>
            <a:srgbClr val="5D87A1">
              <a:alpha val="32001"/>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0" name="Rectangle 16"/>
          <p:cNvSpPr>
            <a:spLocks noChangeArrowheads="1"/>
          </p:cNvSpPr>
          <p:nvPr/>
        </p:nvSpPr>
        <p:spPr bwMode="ltGray">
          <a:xfrm>
            <a:off x="7689850" y="5437188"/>
            <a:ext cx="920750" cy="920750"/>
          </a:xfrm>
          <a:prstGeom prst="rect">
            <a:avLst/>
          </a:prstGeom>
          <a:solidFill>
            <a:srgbClr val="C9C5AB">
              <a:alpha val="56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1" name="Rectangle 17"/>
          <p:cNvSpPr>
            <a:spLocks noChangeArrowheads="1"/>
          </p:cNvSpPr>
          <p:nvPr/>
        </p:nvSpPr>
        <p:spPr bwMode="ltGray">
          <a:xfrm>
            <a:off x="4273550" y="6413500"/>
            <a:ext cx="920750" cy="454025"/>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2" name="Rectangle 18"/>
          <p:cNvSpPr>
            <a:spLocks noGrp="1" noChangeArrowheads="1"/>
          </p:cNvSpPr>
          <p:nvPr>
            <p:ph type="ctrTitle" sz="quarter"/>
          </p:nvPr>
        </p:nvSpPr>
        <p:spPr>
          <a:xfrm>
            <a:off x="560388" y="2251075"/>
            <a:ext cx="7056437" cy="1125538"/>
          </a:xfrm>
          <a:extLst>
            <a:ext uri="{AF507438-7753-43E0-B8FC-AC1667EBCBE1}">
              <a14:hiddenEffects xmlns:a14="http://schemas.microsoft.com/office/drawing/2010/main" xmlns="">
                <a:effectLst>
                  <a:outerShdw dist="17961" dir="2700000" algn="ctr" rotWithShape="0">
                    <a:schemeClr val="bg2"/>
                  </a:outerShdw>
                </a:effectLst>
              </a14:hiddenEffects>
            </a:ext>
          </a:extLst>
        </p:spPr>
        <p:txBody>
          <a:bodyPr tIns="45720" bIns="45720" anchor="t"/>
          <a:lstStyle>
            <a:lvl1pPr>
              <a:defRPr sz="3200"/>
            </a:lvl1pPr>
          </a:lstStyle>
          <a:p>
            <a:pPr lvl="0"/>
            <a:r>
              <a:rPr lang="zh-CN" altLang="en-US" noProof="0" smtClean="0"/>
              <a:t>单击此处编辑母版标题样式</a:t>
            </a:r>
            <a:endParaRPr lang="zh-CN" altLang="en-US" noProof="0" dirty="0" smtClean="0"/>
          </a:p>
        </p:txBody>
      </p:sp>
      <p:sp>
        <p:nvSpPr>
          <p:cNvPr id="277523" name="Rectangle 19"/>
          <p:cNvSpPr>
            <a:spLocks noGrp="1" noChangeArrowheads="1"/>
          </p:cNvSpPr>
          <p:nvPr>
            <p:ph type="subTitle" sz="quarter" idx="1"/>
          </p:nvPr>
        </p:nvSpPr>
        <p:spPr>
          <a:xfrm>
            <a:off x="850900" y="3482975"/>
            <a:ext cx="6759575" cy="1752600"/>
          </a:xfrm>
        </p:spPr>
        <p:txBody>
          <a:bodyPr/>
          <a:lstStyle>
            <a:lvl1pPr marL="0" indent="0">
              <a:lnSpc>
                <a:spcPct val="105000"/>
              </a:lnSpc>
              <a:spcBef>
                <a:spcPct val="0"/>
              </a:spcBef>
              <a:buFont typeface="Wingdings" pitchFamily="2" charset="2"/>
              <a:buNone/>
              <a:defRPr sz="2000" b="1">
                <a:solidFill>
                  <a:srgbClr val="55637D"/>
                </a:solidFill>
              </a:defRPr>
            </a:lvl1pPr>
          </a:lstStyle>
          <a:p>
            <a:pPr lvl="0"/>
            <a:r>
              <a:rPr lang="zh-CN" altLang="en-US" noProof="0" smtClean="0"/>
              <a:t>单击此处编辑母版副标题样式</a:t>
            </a:r>
          </a:p>
        </p:txBody>
      </p:sp>
      <p:sp>
        <p:nvSpPr>
          <p:cNvPr id="277524" name="Rectangle 20"/>
          <p:cNvSpPr>
            <a:spLocks noChangeArrowheads="1"/>
          </p:cNvSpPr>
          <p:nvPr/>
        </p:nvSpPr>
        <p:spPr bwMode="ltGray">
          <a:xfrm>
            <a:off x="5257800" y="5937250"/>
            <a:ext cx="920750" cy="920750"/>
          </a:xfrm>
          <a:prstGeom prst="rect">
            <a:avLst/>
          </a:prstGeom>
          <a:solidFill>
            <a:srgbClr val="808080">
              <a:alpha val="50999"/>
            </a:srgbClr>
          </a:solidFill>
          <a:ln>
            <a:noFill/>
          </a:ln>
          <a:effectLst/>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5" name="Rectangle 21"/>
          <p:cNvSpPr>
            <a:spLocks noChangeArrowheads="1"/>
          </p:cNvSpPr>
          <p:nvPr/>
        </p:nvSpPr>
        <p:spPr bwMode="ltGray">
          <a:xfrm>
            <a:off x="7216775" y="4941888"/>
            <a:ext cx="920750" cy="920750"/>
          </a:xfrm>
          <a:prstGeom prst="rect">
            <a:avLst/>
          </a:prstGeom>
          <a:noFill/>
          <a:ln w="9525">
            <a:solidFill>
              <a:srgbClr val="5F5F5F"/>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6" name="Rectangle 22"/>
          <p:cNvSpPr>
            <a:spLocks noChangeArrowheads="1"/>
          </p:cNvSpPr>
          <p:nvPr/>
        </p:nvSpPr>
        <p:spPr bwMode="ltGray">
          <a:xfrm>
            <a:off x="7213600" y="5929313"/>
            <a:ext cx="920750" cy="920750"/>
          </a:xfrm>
          <a:prstGeom prst="rect">
            <a:avLst/>
          </a:prstGeom>
          <a:solidFill>
            <a:srgbClr val="969696">
              <a:alpha val="45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7" name="Rectangle 23"/>
          <p:cNvSpPr>
            <a:spLocks noChangeArrowheads="1"/>
          </p:cNvSpPr>
          <p:nvPr/>
        </p:nvSpPr>
        <p:spPr bwMode="ltGray">
          <a:xfrm>
            <a:off x="6734175" y="6413500"/>
            <a:ext cx="920750" cy="454025"/>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8" name="Rectangle 24"/>
          <p:cNvSpPr>
            <a:spLocks noChangeArrowheads="1"/>
          </p:cNvSpPr>
          <p:nvPr/>
        </p:nvSpPr>
        <p:spPr bwMode="ltGray">
          <a:xfrm>
            <a:off x="8199438" y="2998788"/>
            <a:ext cx="896937" cy="896937"/>
          </a:xfrm>
          <a:prstGeom prst="rect">
            <a:avLst/>
          </a:prstGeom>
          <a:solidFill>
            <a:srgbClr val="4C6F84">
              <a:alpha val="23000"/>
            </a:srgbClr>
          </a:solidFill>
          <a:ln>
            <a:noFill/>
          </a:ln>
          <a:effectLst/>
          <a:extLst>
            <a:ext uri="{91240B29-F687-4F45-9708-019B960494DF}">
              <a14:hiddenLine xmlns:a14="http://schemas.microsoft.com/office/drawing/2010/main" xmlns="" w="9525">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9" name="Rectangle 25"/>
          <p:cNvSpPr>
            <a:spLocks noChangeArrowheads="1"/>
          </p:cNvSpPr>
          <p:nvPr/>
        </p:nvSpPr>
        <p:spPr bwMode="ltGray">
          <a:xfrm>
            <a:off x="1866900" y="6407150"/>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xmlns="">
                <a:solidFill>
                  <a:srgbClr val="808080">
                    <a:alpha val="48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30" name="Rectangle 26"/>
          <p:cNvSpPr>
            <a:spLocks noChangeArrowheads="1"/>
          </p:cNvSpPr>
          <p:nvPr/>
        </p:nvSpPr>
        <p:spPr bwMode="ltGray">
          <a:xfrm>
            <a:off x="8675688" y="2493963"/>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extLst>
      <p:ext uri="{BB962C8B-B14F-4D97-AF65-F5344CB8AC3E}">
        <p14:creationId xmlns:p14="http://schemas.microsoft.com/office/powerpoint/2010/main" xmlns="" val="37358451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2602192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228600"/>
            <a:ext cx="8540750" cy="5870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289175" cy="476250"/>
          </a:xfrm>
        </p:spPr>
        <p:txBody>
          <a:bodyPr/>
          <a:lstStyle>
            <a:lvl1pPr>
              <a:defRPr/>
            </a:lvl1pPr>
          </a:lstStyle>
          <a:p>
            <a:fld id="{268BAC25-FC8B-42B3-846E-1B9FA706AE60}" type="slidenum">
              <a:rPr lang="en-US" altLang="zh-CN"/>
              <a:pPr/>
              <a:t>‹#›</a:t>
            </a:fld>
            <a:endParaRPr lang="en-US" altLang="zh-CN"/>
          </a:p>
        </p:txBody>
      </p:sp>
    </p:spTree>
    <p:extLst>
      <p:ext uri="{BB962C8B-B14F-4D97-AF65-F5344CB8AC3E}">
        <p14:creationId xmlns:p14="http://schemas.microsoft.com/office/powerpoint/2010/main" xmlns="" val="1613010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和正文">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214422"/>
            <a:ext cx="8229600" cy="4775082"/>
          </a:xfrm>
          <a:prstGeom prst="rect">
            <a:avLst/>
          </a:prstGeom>
        </p:spPr>
        <p:txBody>
          <a:bodyPr/>
          <a:lstStyle>
            <a:lvl1pPr>
              <a:buNone/>
              <a:defRPr sz="1400">
                <a:latin typeface="+mn-lt"/>
                <a:ea typeface="宋体" pitchFamily="2" charset="-122"/>
              </a:defRPr>
            </a:lvl1pPr>
            <a:lvl2pPr marL="0" indent="0">
              <a:lnSpc>
                <a:spcPct val="100000"/>
              </a:lnSpc>
              <a:spcBef>
                <a:spcPts val="1500"/>
              </a:spcBef>
              <a:spcAft>
                <a:spcPts val="0"/>
              </a:spcAft>
              <a:buFontTx/>
              <a:buNone/>
              <a:defRPr lang="zh-CN" altLang="en-US" sz="1200" b="1" kern="1200" dirty="0" smtClean="0">
                <a:solidFill>
                  <a:srgbClr val="FF0000"/>
                </a:solidFill>
                <a:latin typeface="+mn-lt"/>
                <a:ea typeface="宋体" pitchFamily="2" charset="-122"/>
                <a:cs typeface="+mn-cs"/>
              </a:defRPr>
            </a:lvl2pPr>
            <a:lvl3pPr marL="0" indent="0">
              <a:lnSpc>
                <a:spcPct val="150000"/>
              </a:lnSpc>
              <a:spcBef>
                <a:spcPts val="500"/>
              </a:spcBef>
              <a:spcAft>
                <a:spcPts val="0"/>
              </a:spcAft>
              <a:buClr>
                <a:srgbClr val="DE0000"/>
              </a:buClr>
              <a:buFont typeface="Wingdings" pitchFamily="2" charset="2"/>
              <a:buChar char="ü"/>
              <a:defRPr lang="zh-CN" altLang="en-US" sz="1100" kern="1200" dirty="0" smtClean="0">
                <a:solidFill>
                  <a:schemeClr val="tx1"/>
                </a:solidFill>
                <a:latin typeface="+mn-lt"/>
                <a:ea typeface="宋体" pitchFamily="2" charset="-122"/>
                <a:cs typeface="+mn-cs"/>
              </a:defRPr>
            </a:lvl3pPr>
            <a:lvl4pPr>
              <a:defRPr>
                <a:latin typeface="+mn-lt"/>
              </a:defRPr>
            </a:lvl4pPr>
            <a:lvl5pPr>
              <a:defRPr>
                <a:latin typeface="+mn-lt"/>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标题 1"/>
          <p:cNvSpPr>
            <a:spLocks noGrp="1"/>
          </p:cNvSpPr>
          <p:nvPr>
            <p:ph type="title"/>
          </p:nvPr>
        </p:nvSpPr>
        <p:spPr>
          <a:xfrm>
            <a:off x="457200" y="571480"/>
            <a:ext cx="8258204" cy="494422"/>
          </a:xfrm>
          <a:prstGeom prst="rect">
            <a:avLst/>
          </a:prstGeom>
        </p:spPr>
        <p:txBody>
          <a:bodyPr/>
          <a:lstStyle>
            <a:lvl1pPr>
              <a:defRPr sz="1600" b="1">
                <a:solidFill>
                  <a:srgbClr val="FF0000"/>
                </a:solidFill>
                <a:latin typeface="宋体" pitchFamily="2" charset="-122"/>
                <a:ea typeface="宋体" pitchFamily="2"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xmlns="" val="22159125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276482" name="Rectangle 2"/>
          <p:cNvSpPr>
            <a:spLocks noChangeArrowheads="1"/>
          </p:cNvSpPr>
          <p:nvPr/>
        </p:nvSpPr>
        <p:spPr bwMode="auto">
          <a:xfrm>
            <a:off x="-4763" y="-4763"/>
            <a:ext cx="9144001"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3" name="Rectangle 3"/>
          <p:cNvSpPr>
            <a:spLocks noChangeArrowheads="1"/>
          </p:cNvSpPr>
          <p:nvPr/>
        </p:nvSpPr>
        <p:spPr bwMode="auto">
          <a:xfrm>
            <a:off x="0" y="0"/>
            <a:ext cx="9144000" cy="1020763"/>
          </a:xfrm>
          <a:prstGeom prst="rect">
            <a:avLst/>
          </a:prstGeom>
          <a:gradFill rotWithShape="1">
            <a:gsLst>
              <a:gs pos="0">
                <a:srgbClr val="9BB3BF"/>
              </a:gs>
              <a:gs pos="100000">
                <a:schemeClr val="bg1"/>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6" name="Rectangle 6"/>
          <p:cNvSpPr>
            <a:spLocks noChangeArrowheads="1"/>
          </p:cNvSpPr>
          <p:nvPr/>
        </p:nvSpPr>
        <p:spPr bwMode="ltGray">
          <a:xfrm>
            <a:off x="8242300" y="5919788"/>
            <a:ext cx="920750" cy="920750"/>
          </a:xfrm>
          <a:prstGeom prst="rect">
            <a:avLst/>
          </a:prstGeom>
          <a:solidFill>
            <a:srgbClr val="808080">
              <a:alpha val="25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8" name="Rectangle 8"/>
          <p:cNvSpPr>
            <a:spLocks noChangeArrowheads="1"/>
          </p:cNvSpPr>
          <p:nvPr/>
        </p:nvSpPr>
        <p:spPr bwMode="ltGray">
          <a:xfrm>
            <a:off x="8728075" y="4933950"/>
            <a:ext cx="415925"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0" name="Rectangle 10"/>
          <p:cNvSpPr>
            <a:spLocks noChangeArrowheads="1"/>
          </p:cNvSpPr>
          <p:nvPr/>
        </p:nvSpPr>
        <p:spPr bwMode="white">
          <a:xfrm>
            <a:off x="7739063" y="5418138"/>
            <a:ext cx="920750" cy="920750"/>
          </a:xfrm>
          <a:prstGeom prst="rect">
            <a:avLst/>
          </a:prstGeom>
          <a:noFill/>
          <a:ln w="9525">
            <a:solidFill>
              <a:srgbClr val="FFFFFF">
                <a:alpha val="75999"/>
              </a:srgbClr>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1" name="Rectangle 11"/>
          <p:cNvSpPr>
            <a:spLocks noChangeArrowheads="1"/>
          </p:cNvSpPr>
          <p:nvPr/>
        </p:nvSpPr>
        <p:spPr bwMode="ltGray">
          <a:xfrm>
            <a:off x="8728075" y="3954463"/>
            <a:ext cx="415925" cy="920750"/>
          </a:xfrm>
          <a:prstGeom prst="rect">
            <a:avLst/>
          </a:prstGeom>
          <a:solidFill>
            <a:srgbClr val="46667A">
              <a:alpha val="28000"/>
            </a:srgbClr>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4" name="Rectangle 14"/>
          <p:cNvSpPr>
            <a:spLocks noGrp="1" noChangeArrowheads="1"/>
          </p:cNvSpPr>
          <p:nvPr>
            <p:ph type="title"/>
          </p:nvPr>
        </p:nvSpPr>
        <p:spPr bwMode="auto">
          <a:xfrm>
            <a:off x="66675" y="233363"/>
            <a:ext cx="8039100" cy="927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0" rIns="91440" bIns="0" numCol="1" anchor="ctr" anchorCtr="0" compatLnSpc="1">
            <a:prstTxWarp prst="textNoShape">
              <a:avLst/>
            </a:prstTxWarp>
          </a:bodyPr>
          <a:lstStyle/>
          <a:p>
            <a:pPr lvl="0"/>
            <a:r>
              <a:rPr lang="zh-CN" altLang="en-US" smtClean="0"/>
              <a:t>单击此处编辑母版标题样式</a:t>
            </a:r>
          </a:p>
        </p:txBody>
      </p:sp>
      <p:sp>
        <p:nvSpPr>
          <p:cNvPr id="276496" name="Rectangle 16"/>
          <p:cNvSpPr>
            <a:spLocks noGrp="1" noChangeArrowheads="1"/>
          </p:cNvSpPr>
          <p:nvPr>
            <p:ph type="body" idx="1"/>
          </p:nvPr>
        </p:nvSpPr>
        <p:spPr bwMode="auto">
          <a:xfrm>
            <a:off x="369888" y="1220788"/>
            <a:ext cx="7867650" cy="49704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276497" name="Rectangle 17"/>
          <p:cNvSpPr>
            <a:spLocks noChangeArrowheads="1"/>
          </p:cNvSpPr>
          <p:nvPr/>
        </p:nvSpPr>
        <p:spPr bwMode="ltGray">
          <a:xfrm>
            <a:off x="7258050" y="5935663"/>
            <a:ext cx="920750" cy="922337"/>
          </a:xfrm>
          <a:prstGeom prst="rect">
            <a:avLst/>
          </a:prstGeom>
          <a:noFill/>
          <a:ln w="9525">
            <a:solidFill>
              <a:srgbClr val="7297AE"/>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8"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19" name="Rectangle 13"/>
          <p:cNvSpPr>
            <a:spLocks noGrp="1" noChangeArrowheads="1"/>
          </p:cNvSpPr>
          <p:nvPr>
            <p:ph type="ftr" sz="quarter" idx="3"/>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20" name="Rectangle 15"/>
          <p:cNvSpPr>
            <a:spLocks noGrp="1" noChangeArrowheads="1"/>
          </p:cNvSpPr>
          <p:nvPr>
            <p:ph type="sldNum" sz="quarter" idx="4"/>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83" r:id="rId3"/>
    <p:sldLayoutId id="2147483884" r:id="rId4"/>
    <p:sldLayoutId id="2147483885" r:id="rId5"/>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76496">
                                            <p:txEl>
                                              <p:pRg st="0" end="0"/>
                                            </p:txEl>
                                          </p:spTgt>
                                        </p:tgtEl>
                                        <p:attrNameLst>
                                          <p:attrName>style.visibility</p:attrName>
                                        </p:attrNameLst>
                                      </p:cBhvr>
                                      <p:to>
                                        <p:strVal val="visible"/>
                                      </p:to>
                                    </p:set>
                                    <p:animEffect transition="in" filter="dissolve">
                                      <p:cBhvr>
                                        <p:cTn id="7" dur="500"/>
                                        <p:tgtEl>
                                          <p:spTgt spid="27649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6496">
                                            <p:txEl>
                                              <p:pRg st="1" end="1"/>
                                            </p:txEl>
                                          </p:spTgt>
                                        </p:tgtEl>
                                        <p:attrNameLst>
                                          <p:attrName>style.visibility</p:attrName>
                                        </p:attrNameLst>
                                      </p:cBhvr>
                                      <p:to>
                                        <p:strVal val="visible"/>
                                      </p:to>
                                    </p:set>
                                    <p:animEffect transition="in" filter="dissolve">
                                      <p:cBhvr>
                                        <p:cTn id="10" dur="500"/>
                                        <p:tgtEl>
                                          <p:spTgt spid="27649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6496">
                                            <p:txEl>
                                              <p:pRg st="2" end="2"/>
                                            </p:txEl>
                                          </p:spTgt>
                                        </p:tgtEl>
                                        <p:attrNameLst>
                                          <p:attrName>style.visibility</p:attrName>
                                        </p:attrNameLst>
                                      </p:cBhvr>
                                      <p:to>
                                        <p:strVal val="visible"/>
                                      </p:to>
                                    </p:set>
                                    <p:animEffect transition="in" filter="dissolve">
                                      <p:cBhvr>
                                        <p:cTn id="13" dur="500"/>
                                        <p:tgtEl>
                                          <p:spTgt spid="276496">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76496">
                                            <p:txEl>
                                              <p:pRg st="3" end="3"/>
                                            </p:txEl>
                                          </p:spTgt>
                                        </p:tgtEl>
                                        <p:attrNameLst>
                                          <p:attrName>style.visibility</p:attrName>
                                        </p:attrNameLst>
                                      </p:cBhvr>
                                      <p:to>
                                        <p:strVal val="visible"/>
                                      </p:to>
                                    </p:set>
                                    <p:animEffect transition="in" filter="dissolve">
                                      <p:cBhvr>
                                        <p:cTn id="16" dur="500"/>
                                        <p:tgtEl>
                                          <p:spTgt spid="276496">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76496">
                                            <p:txEl>
                                              <p:pRg st="4" end="4"/>
                                            </p:txEl>
                                          </p:spTgt>
                                        </p:tgtEl>
                                        <p:attrNameLst>
                                          <p:attrName>style.visibility</p:attrName>
                                        </p:attrNameLst>
                                      </p:cBhvr>
                                      <p:to>
                                        <p:strVal val="visible"/>
                                      </p:to>
                                    </p:set>
                                    <p:animEffect transition="in" filter="dissolve">
                                      <p:cBhvr>
                                        <p:cTn id="19" dur="500"/>
                                        <p:tgtEl>
                                          <p:spTgt spid="2764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6" grpId="0" build="p" autoUpdateAnimBg="0" advAuto="0"/>
    </p:bldLst>
  </p:timing>
  <p:hf hdr="0" dt="0"/>
  <p:txStyles>
    <p:titleStyle>
      <a:lvl1pPr marL="290513" indent="-290513" algn="l" rtl="0" eaLnBrk="1" fontAlgn="base" hangingPunct="1">
        <a:lnSpc>
          <a:spcPct val="88000"/>
        </a:lnSpc>
        <a:spcBef>
          <a:spcPct val="0"/>
        </a:spcBef>
        <a:spcAft>
          <a:spcPct val="0"/>
        </a:spcAft>
        <a:buSzPct val="130000"/>
        <a:buBlip>
          <a:blip r:embed="rId7"/>
        </a:buBlip>
        <a:defRPr sz="3000" b="1">
          <a:solidFill>
            <a:schemeClr val="tx1"/>
          </a:solidFill>
          <a:latin typeface="+mj-lt"/>
          <a:ea typeface="+mj-ea"/>
          <a:cs typeface="+mj-cs"/>
        </a:defRPr>
      </a:lvl1pPr>
      <a:lvl2pPr marL="2905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2pPr>
      <a:lvl3pPr marL="2905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3pPr>
      <a:lvl4pPr marL="2905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4pPr>
      <a:lvl5pPr marL="2905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5pPr>
      <a:lvl6pPr marL="7477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6pPr>
      <a:lvl7pPr marL="12049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7pPr>
      <a:lvl8pPr marL="16621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8pPr>
      <a:lvl9pPr marL="2119313" indent="-290513" algn="l" rtl="0" eaLnBrk="1" fontAlgn="base" hangingPunct="1">
        <a:lnSpc>
          <a:spcPct val="88000"/>
        </a:lnSpc>
        <a:spcBef>
          <a:spcPct val="0"/>
        </a:spcBef>
        <a:spcAft>
          <a:spcPct val="0"/>
        </a:spcAft>
        <a:buSzPct val="130000"/>
        <a:buBlip>
          <a:blip r:embed="rId7"/>
        </a:buBlip>
        <a:defRPr sz="3000" b="1">
          <a:solidFill>
            <a:schemeClr val="tx1"/>
          </a:solidFill>
          <a:latin typeface="Arial" charset="0"/>
          <a:ea typeface="宋体" pitchFamily="2" charset="-122"/>
        </a:defRPr>
      </a:lvl9pPr>
    </p:titleStyle>
    <p:bodyStyle>
      <a:lvl1pPr marL="225425" indent="-225425" algn="l" rtl="0" eaLnBrk="1" fontAlgn="base" hangingPunct="1">
        <a:spcBef>
          <a:spcPct val="50000"/>
        </a:spcBef>
        <a:spcAft>
          <a:spcPct val="0"/>
        </a:spcAft>
        <a:buClr>
          <a:srgbClr val="E41712"/>
        </a:buClr>
        <a:buSzPct val="80000"/>
        <a:buFont typeface="Wingdings" pitchFamily="2" charset="2"/>
        <a:buChar char="§"/>
        <a:defRPr sz="2800">
          <a:solidFill>
            <a:schemeClr val="bg2"/>
          </a:solidFill>
          <a:latin typeface="+mn-lt"/>
          <a:ea typeface="+mn-ea"/>
          <a:cs typeface="+mn-cs"/>
        </a:defRPr>
      </a:lvl1pPr>
      <a:lvl2pPr marL="565150" indent="-225425" algn="l" rtl="0" eaLnBrk="1" fontAlgn="base" hangingPunct="1">
        <a:spcBef>
          <a:spcPct val="0"/>
        </a:spcBef>
        <a:spcAft>
          <a:spcPct val="0"/>
        </a:spcAft>
        <a:buClr>
          <a:schemeClr val="bg2"/>
        </a:buClr>
        <a:buSzPct val="80000"/>
        <a:buFont typeface="Wingdings" pitchFamily="2" charset="2"/>
        <a:buChar char="§"/>
        <a:defRPr sz="2400">
          <a:solidFill>
            <a:schemeClr val="bg2"/>
          </a:solidFill>
          <a:latin typeface="+mn-lt"/>
          <a:ea typeface="+mn-ea"/>
        </a:defRPr>
      </a:lvl2pPr>
      <a:lvl3pPr marL="914400" indent="-233363" algn="l" rtl="0" eaLnBrk="1" fontAlgn="base" hangingPunct="1">
        <a:spcBef>
          <a:spcPct val="0"/>
        </a:spcBef>
        <a:spcAft>
          <a:spcPct val="0"/>
        </a:spcAft>
        <a:buClr>
          <a:srgbClr val="4D7085"/>
        </a:buClr>
        <a:buSzPct val="80000"/>
        <a:buFont typeface="Wingdings" pitchFamily="2" charset="2"/>
        <a:buChar char="§"/>
        <a:defRPr sz="2000">
          <a:solidFill>
            <a:schemeClr val="bg2"/>
          </a:solidFill>
          <a:latin typeface="+mn-lt"/>
          <a:ea typeface="+mn-ea"/>
        </a:defRPr>
      </a:lvl3pPr>
      <a:lvl4pPr marL="1254125" indent="-225425" algn="l" rtl="0" eaLnBrk="1" fontAlgn="base" hangingPunct="1">
        <a:spcBef>
          <a:spcPct val="0"/>
        </a:spcBef>
        <a:spcAft>
          <a:spcPct val="0"/>
        </a:spcAft>
        <a:buClr>
          <a:srgbClr val="E41712"/>
        </a:buClr>
        <a:buSzPct val="80000"/>
        <a:buFont typeface="Wingdings" pitchFamily="2" charset="2"/>
        <a:buChar char="§"/>
        <a:defRPr sz="1600">
          <a:solidFill>
            <a:schemeClr val="bg2"/>
          </a:solidFill>
          <a:latin typeface="+mn-lt"/>
          <a:ea typeface="+mn-ea"/>
        </a:defRPr>
      </a:lvl4pPr>
      <a:lvl5pPr marL="15414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5pPr>
      <a:lvl6pPr marL="19986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6pPr>
      <a:lvl7pPr marL="24558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7pPr>
      <a:lvl8pPr marL="29130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8pPr>
      <a:lvl9pPr marL="33702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image" Target="../media/image78.e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6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Rot="1" noChangeArrowheads="1"/>
          </p:cNvSpPr>
          <p:nvPr>
            <p:ph type="ctrTitle" sz="quarter"/>
          </p:nvPr>
        </p:nvSpPr>
        <p:spPr/>
        <p:txBody>
          <a:bodyPr/>
          <a:lstStyle/>
          <a:p>
            <a:r>
              <a:rPr lang="en-US" altLang="zh-CN" dirty="0"/>
              <a:t>SPSS</a:t>
            </a:r>
            <a:r>
              <a:rPr lang="zh-CN" altLang="en-US" dirty="0"/>
              <a:t>统计分析基础教程</a:t>
            </a:r>
          </a:p>
        </p:txBody>
      </p:sp>
      <p:sp>
        <p:nvSpPr>
          <p:cNvPr id="2052" name="Rectangle 4"/>
          <p:cNvSpPr>
            <a:spLocks noGrp="1" noRot="1" noChangeArrowheads="1"/>
          </p:cNvSpPr>
          <p:nvPr>
            <p:ph type="subTitle" sz="quarter" idx="1"/>
          </p:nvPr>
        </p:nvSpPr>
        <p:spPr/>
        <p:txBody>
          <a:bodyPr/>
          <a:lstStyle/>
          <a:p>
            <a:r>
              <a:rPr lang="zh-CN" altLang="en-US"/>
              <a:t>（第</a:t>
            </a:r>
            <a:r>
              <a:rPr lang="en-US" altLang="zh-CN"/>
              <a:t>2</a:t>
            </a:r>
            <a:r>
              <a:rPr lang="zh-CN" altLang="en-US"/>
              <a:t>版）</a:t>
            </a:r>
          </a:p>
        </p:txBody>
      </p:sp>
    </p:spTree>
    <p:extLst>
      <p:ext uri="{BB962C8B-B14F-4D97-AF65-F5344CB8AC3E}">
        <p14:creationId xmlns:p14="http://schemas.microsoft.com/office/powerpoint/2010/main" xmlns="" val="19723325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Rot="1" noChangeArrowheads="1"/>
          </p:cNvSpPr>
          <p:nvPr>
            <p:ph type="body" idx="1"/>
          </p:nvPr>
        </p:nvSpPr>
        <p:spPr>
          <a:xfrm>
            <a:off x="323850" y="476250"/>
            <a:ext cx="8540750" cy="720725"/>
          </a:xfrm>
        </p:spPr>
        <p:txBody>
          <a:bodyPr/>
          <a:lstStyle/>
          <a:p>
            <a:pPr marL="812800" indent="-812800">
              <a:buFont typeface="Wingdings 2" pitchFamily="18" charset="2"/>
              <a:buNone/>
            </a:pPr>
            <a:r>
              <a:rPr lang="zh-CN" altLang="en-US" sz="2800" b="1"/>
              <a:t>五、</a:t>
            </a:r>
            <a:r>
              <a:rPr lang="en-US" altLang="zh-CN" sz="2800" b="1"/>
              <a:t>SPSS</a:t>
            </a:r>
            <a:r>
              <a:rPr lang="zh-CN" altLang="en-US" sz="2800" b="1"/>
              <a:t>的运行方式</a:t>
            </a:r>
            <a:endParaRPr lang="zh-CN" altLang="en-US" sz="2800"/>
          </a:p>
        </p:txBody>
      </p:sp>
      <p:sp>
        <p:nvSpPr>
          <p:cNvPr id="4101" name="Rectangle 5"/>
          <p:cNvSpPr>
            <a:spLocks noChangeArrowheads="1"/>
          </p:cNvSpPr>
          <p:nvPr/>
        </p:nvSpPr>
        <p:spPr bwMode="auto">
          <a:xfrm>
            <a:off x="468313" y="1628775"/>
            <a:ext cx="8064500" cy="307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55000"/>
              </a:lnSpc>
            </a:pPr>
            <a:r>
              <a:rPr lang="en-US" altLang="zh-CN"/>
              <a:t>SPSS</a:t>
            </a:r>
            <a:r>
              <a:rPr lang="zh-CN" altLang="en-US"/>
              <a:t>提供了</a:t>
            </a:r>
            <a:r>
              <a:rPr lang="en-US" altLang="zh-CN"/>
              <a:t>3</a:t>
            </a:r>
            <a:r>
              <a:rPr lang="zh-CN" altLang="en-US"/>
              <a:t>种基本运行方式：完全窗口菜单方式，程序运行方式、混合运行方式。程序运行方式和混合运行方式是使用者从特殊的分析需要出发，编写自己的</a:t>
            </a:r>
            <a:r>
              <a:rPr lang="en-US" altLang="zh-CN"/>
              <a:t>SPSS</a:t>
            </a:r>
            <a:r>
              <a:rPr lang="zh-CN" altLang="en-US"/>
              <a:t>命令程序，通过语句直接运行。 </a:t>
            </a:r>
          </a:p>
          <a:p>
            <a:pPr algn="just">
              <a:lnSpc>
                <a:spcPct val="155000"/>
              </a:lnSpc>
            </a:pPr>
            <a:r>
              <a:rPr lang="en-US" altLang="zh-CN"/>
              <a:t>SPSS</a:t>
            </a:r>
            <a:r>
              <a:rPr lang="zh-CN" altLang="en-US"/>
              <a:t>中使用的对话框主要有两类，一类是文件操作对话框，文件操作对话窗口操作与</a:t>
            </a:r>
            <a:r>
              <a:rPr lang="en-US" altLang="zh-CN"/>
              <a:t>Windows</a:t>
            </a:r>
            <a:r>
              <a:rPr lang="zh-CN" altLang="en-US"/>
              <a:t>应用软件操作风格一致。另一类是统计分析对话框，统计分析对话框可以分为主窗口和下级窗口，在该类对话框中，选择参与分析的各类变量及统计方法是对话框的主要任务。 </a:t>
            </a:r>
          </a:p>
        </p:txBody>
      </p:sp>
    </p:spTree>
    <p:extLst>
      <p:ext uri="{BB962C8B-B14F-4D97-AF65-F5344CB8AC3E}">
        <p14:creationId xmlns:p14="http://schemas.microsoft.com/office/powerpoint/2010/main" xmlns="" val="50656244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762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7122682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rrowheads="1"/>
          </p:cNvSpPr>
          <p:nvPr>
            <p:ph type="title"/>
          </p:nvPr>
        </p:nvSpPr>
        <p:spPr/>
        <p:txBody>
          <a:bodyPr/>
          <a:lstStyle/>
          <a:p>
            <a:r>
              <a:rPr lang="en-US" altLang="zh-CN" smtClean="0"/>
              <a:t>3.3</a:t>
            </a:r>
            <a:r>
              <a:rPr lang="zh-CN" altLang="en-US" smtClean="0"/>
              <a:t>文件级别的数据管理（二）</a:t>
            </a:r>
            <a:endParaRPr lang="zh-CN" altLang="en-US"/>
          </a:p>
        </p:txBody>
      </p:sp>
      <p:sp>
        <p:nvSpPr>
          <p:cNvPr id="59395" name="Rectangle 3"/>
          <p:cNvSpPr>
            <a:spLocks noGrp="1" noRot="1" noChangeArrowheads="1"/>
          </p:cNvSpPr>
          <p:nvPr>
            <p:ph type="body" idx="1"/>
          </p:nvPr>
        </p:nvSpPr>
        <p:spPr/>
        <p:txBody>
          <a:bodyPr/>
          <a:lstStyle/>
          <a:p>
            <a:endParaRPr lang="en-US" altLang="zh-CN" smtClean="0"/>
          </a:p>
          <a:p>
            <a:r>
              <a:rPr lang="en-US" altLang="zh-CN" smtClean="0"/>
              <a:t>3.3.1 </a:t>
            </a:r>
            <a:r>
              <a:rPr lang="zh-CN" altLang="en-US" smtClean="0"/>
              <a:t>数据字典的定义与应用</a:t>
            </a:r>
          </a:p>
          <a:p>
            <a:r>
              <a:rPr lang="zh-CN" altLang="en-US" smtClean="0"/>
              <a:t>在大型的数据分析项目中，数据管理是非常重要的一个环节，为了保证工作质量，数据处理人员往往会事先定义好一个非常详细的数据格式，包括变量格式、变量标签、标签值、缺失值定义等，这被称为数据字典。</a:t>
            </a:r>
          </a:p>
          <a:p>
            <a:endParaRPr lang="zh-CN" altLang="en-US" smtClean="0"/>
          </a:p>
          <a:p>
            <a:r>
              <a:rPr lang="zh-CN" altLang="en-US" smtClean="0"/>
              <a:t>一、变量属性定义导向：</a:t>
            </a:r>
            <a:r>
              <a:rPr lang="en-US" altLang="zh-CN" smtClean="0"/>
              <a:t>Define Variable Properties </a:t>
            </a:r>
            <a:endParaRPr lang="en-US" altLang="zh-CN"/>
          </a:p>
        </p:txBody>
      </p:sp>
      <p:sp>
        <p:nvSpPr>
          <p:cNvPr id="59397" name="Text Box 5"/>
          <p:cNvSpPr txBox="1">
            <a:spLocks noChangeArrowheads="1"/>
          </p:cNvSpPr>
          <p:nvPr/>
        </p:nvSpPr>
        <p:spPr bwMode="auto">
          <a:xfrm>
            <a:off x="684213" y="4149725"/>
            <a:ext cx="7921625"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a:ea typeface="楷体_GB2312" pitchFamily="49" charset="-122"/>
              </a:rPr>
              <a:t>具体说来，可以列出所选变量的所有值；分辨没有值标签的值，并且提供自动给出值标签的功能；可以将另一个变量的属性拷贝到所选变量，也可以将所选变量的属性拷贝到其他变量。</a:t>
            </a:r>
          </a:p>
        </p:txBody>
      </p:sp>
    </p:spTree>
    <p:extLst>
      <p:ext uri="{BB962C8B-B14F-4D97-AF65-F5344CB8AC3E}">
        <p14:creationId xmlns:p14="http://schemas.microsoft.com/office/powerpoint/2010/main" xmlns="" val="7045465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4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79613" y="765175"/>
            <a:ext cx="5832475" cy="51530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38789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83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288" y="836613"/>
            <a:ext cx="7920037" cy="47259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33266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a:xfrm>
            <a:off x="301625" y="228600"/>
            <a:ext cx="8540750" cy="608013"/>
          </a:xfrm>
        </p:spPr>
        <p:txBody>
          <a:bodyPr/>
          <a:lstStyle/>
          <a:p>
            <a:r>
              <a:rPr lang="zh-CN" altLang="en-US" sz="4000"/>
              <a:t>二、复制数据文件属性导向</a:t>
            </a:r>
          </a:p>
        </p:txBody>
      </p:sp>
      <p:sp>
        <p:nvSpPr>
          <p:cNvPr id="60419" name="Rectangle 3"/>
          <p:cNvSpPr>
            <a:spLocks noGrp="1" noRot="1" noChangeArrowheads="1"/>
          </p:cNvSpPr>
          <p:nvPr>
            <p:ph type="body" idx="1"/>
          </p:nvPr>
        </p:nvSpPr>
        <p:spPr>
          <a:xfrm>
            <a:off x="323850" y="1196975"/>
            <a:ext cx="8540750" cy="4498975"/>
          </a:xfrm>
        </p:spPr>
        <p:txBody>
          <a:bodyPr/>
          <a:lstStyle/>
          <a:p>
            <a:r>
              <a:rPr lang="en-US" altLang="zh-CN" sz="2400"/>
              <a:t>Copy Data Properties </a:t>
            </a:r>
            <a:r>
              <a:rPr lang="zh-CN" altLang="en-US" sz="2400"/>
              <a:t>过程用于将定义好的数据字典直接应用到当前文件中。</a:t>
            </a:r>
          </a:p>
        </p:txBody>
      </p:sp>
      <p:pic>
        <p:nvPicPr>
          <p:cNvPr id="6042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63938" y="1914525"/>
            <a:ext cx="5181600" cy="4943475"/>
          </a:xfrm>
          <a:prstGeom prst="rect">
            <a:avLst/>
          </a:prstGeom>
          <a:noFill/>
          <a:extLst>
            <a:ext uri="{909E8E84-426E-40DD-AFC4-6F175D3DCCD1}">
              <a14:hiddenFill xmlns:a14="http://schemas.microsoft.com/office/drawing/2010/main" xmlns="">
                <a:solidFill>
                  <a:srgbClr val="FFFFFF"/>
                </a:solidFill>
              </a14:hiddenFill>
            </a:ext>
          </a:extLst>
        </p:spPr>
      </p:pic>
      <p:sp>
        <p:nvSpPr>
          <p:cNvPr id="60421" name="Text Box 5"/>
          <p:cNvSpPr txBox="1">
            <a:spLocks noChangeArrowheads="1"/>
          </p:cNvSpPr>
          <p:nvPr/>
        </p:nvSpPr>
        <p:spPr bwMode="auto">
          <a:xfrm>
            <a:off x="539750" y="2708275"/>
            <a:ext cx="2879725" cy="2949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0000"/>
              </a:lnSpc>
              <a:spcBef>
                <a:spcPct val="50000"/>
              </a:spcBef>
            </a:pPr>
            <a:r>
              <a:rPr lang="zh-CN" altLang="en-US">
                <a:ea typeface="楷体_GB2312" pitchFamily="49" charset="-122"/>
              </a:rPr>
              <a:t>操作时不仅可以将一个外部数据文件相关属性拷贝到当前数据文件中，还可以进行自行定义，只选择某些变量，或者某些属性进行拷贝，这无疑大大提高了连续性项目对原有资源的利用程度。</a:t>
            </a:r>
          </a:p>
        </p:txBody>
      </p:sp>
    </p:spTree>
    <p:extLst>
      <p:ext uri="{BB962C8B-B14F-4D97-AF65-F5344CB8AC3E}">
        <p14:creationId xmlns:p14="http://schemas.microsoft.com/office/powerpoint/2010/main" xmlns="" val="32666338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250" y="404813"/>
            <a:ext cx="6121400" cy="58753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90089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966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350" y="476250"/>
            <a:ext cx="6624638" cy="59293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600436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rrowheads="1"/>
          </p:cNvSpPr>
          <p:nvPr>
            <p:ph type="title"/>
          </p:nvPr>
        </p:nvSpPr>
        <p:spPr>
          <a:xfrm>
            <a:off x="603250" y="333375"/>
            <a:ext cx="8540750" cy="1143000"/>
          </a:xfrm>
        </p:spPr>
        <p:txBody>
          <a:bodyPr/>
          <a:lstStyle/>
          <a:p>
            <a:r>
              <a:rPr lang="en-US" altLang="zh-CN"/>
              <a:t>3.3.2 </a:t>
            </a:r>
            <a:r>
              <a:rPr lang="zh-CN" altLang="en-US"/>
              <a:t>查找重复记录</a:t>
            </a:r>
          </a:p>
        </p:txBody>
      </p:sp>
      <p:sp>
        <p:nvSpPr>
          <p:cNvPr id="62467" name="Rectangle 3"/>
          <p:cNvSpPr>
            <a:spLocks noGrp="1" noRot="1" noChangeArrowheads="1"/>
          </p:cNvSpPr>
          <p:nvPr>
            <p:ph type="body" idx="1"/>
          </p:nvPr>
        </p:nvSpPr>
        <p:spPr>
          <a:xfrm>
            <a:off x="755650" y="1916113"/>
            <a:ext cx="7942263" cy="1081087"/>
          </a:xfrm>
        </p:spPr>
        <p:txBody>
          <a:bodyPr/>
          <a:lstStyle/>
          <a:p>
            <a:r>
              <a:rPr lang="en-US" altLang="zh-CN" sz="2400"/>
              <a:t>Identifying Duplicate Cases</a:t>
            </a:r>
            <a:r>
              <a:rPr lang="zh-CN" altLang="en-US" sz="2400"/>
              <a:t>：用于查找重复记录。</a:t>
            </a:r>
          </a:p>
        </p:txBody>
      </p:sp>
    </p:spTree>
    <p:extLst>
      <p:ext uri="{BB962C8B-B14F-4D97-AF65-F5344CB8AC3E}">
        <p14:creationId xmlns:p14="http://schemas.microsoft.com/office/powerpoint/2010/main" xmlns="" val="4507179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069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3630932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171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765175"/>
            <a:ext cx="4983162" cy="51117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59469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pPr algn="l"/>
            <a:r>
              <a:rPr lang="en-US" altLang="zh-CN" sz="3200"/>
              <a:t>1.1.2  spss</a:t>
            </a:r>
            <a:r>
              <a:rPr lang="zh-CN" altLang="en-US" sz="3200"/>
              <a:t>的安装</a:t>
            </a:r>
          </a:p>
        </p:txBody>
      </p:sp>
      <p:sp>
        <p:nvSpPr>
          <p:cNvPr id="6147" name="Rectangle 3"/>
          <p:cNvSpPr>
            <a:spLocks noGrp="1" noRot="1" noChangeArrowheads="1"/>
          </p:cNvSpPr>
          <p:nvPr>
            <p:ph type="body" idx="1"/>
          </p:nvPr>
        </p:nvSpPr>
        <p:spPr>
          <a:xfrm>
            <a:off x="323850" y="1484313"/>
            <a:ext cx="8540750" cy="4498975"/>
          </a:xfrm>
        </p:spPr>
        <p:txBody>
          <a:bodyPr/>
          <a:lstStyle/>
          <a:p>
            <a:pPr>
              <a:lnSpc>
                <a:spcPct val="190000"/>
              </a:lnSpc>
              <a:buFont typeface="Wingdings 2" pitchFamily="18" charset="2"/>
              <a:buNone/>
            </a:pPr>
            <a:r>
              <a:rPr lang="zh-CN" altLang="en-US" sz="2000"/>
              <a:t>一、启动</a:t>
            </a:r>
            <a:r>
              <a:rPr lang="en-US" altLang="zh-CN" sz="2000"/>
              <a:t>Windows </a:t>
            </a:r>
            <a:r>
              <a:rPr lang="zh-CN" altLang="en-US" sz="2000"/>
              <a:t>后，把</a:t>
            </a:r>
            <a:r>
              <a:rPr lang="en-US" altLang="zh-CN" sz="2000"/>
              <a:t>SPSS </a:t>
            </a:r>
            <a:r>
              <a:rPr lang="zh-CN" altLang="en-US" sz="2000"/>
              <a:t>系统安装软盘（或光盘）插入软驱（或光驱），并找到</a:t>
            </a:r>
            <a:r>
              <a:rPr lang="en-US" altLang="zh-CN" sz="2000"/>
              <a:t>SPSS</a:t>
            </a:r>
            <a:r>
              <a:rPr lang="zh-CN" altLang="en-US" sz="2000"/>
              <a:t>的安装程序的可执行文件</a:t>
            </a:r>
            <a:r>
              <a:rPr lang="en-US" altLang="zh-CN" sz="2000"/>
              <a:t>Setup.exe</a:t>
            </a:r>
            <a:r>
              <a:rPr lang="zh-CN" altLang="en-US" sz="2000"/>
              <a:t>。</a:t>
            </a:r>
          </a:p>
          <a:p>
            <a:pPr>
              <a:lnSpc>
                <a:spcPct val="190000"/>
              </a:lnSpc>
              <a:buFont typeface="Wingdings 2" pitchFamily="18" charset="2"/>
              <a:buNone/>
            </a:pPr>
            <a:r>
              <a:rPr lang="zh-CN" altLang="en-US" sz="2000"/>
              <a:t>二、双击 </a:t>
            </a:r>
            <a:r>
              <a:rPr lang="en-US" altLang="zh-CN" sz="2000"/>
              <a:t>Setup.exe </a:t>
            </a:r>
            <a:r>
              <a:rPr lang="zh-CN" altLang="en-US" sz="2000"/>
              <a:t>文件，安装程序向导将给出每一步操作的提示。在出现</a:t>
            </a:r>
            <a:r>
              <a:rPr lang="en-US" altLang="zh-CN" sz="2000"/>
              <a:t>[Welcome</a:t>
            </a:r>
            <a:r>
              <a:rPr lang="zh-CN" altLang="en-US" sz="2000"/>
              <a:t>（欢迎）</a:t>
            </a:r>
            <a:r>
              <a:rPr lang="en-US" altLang="zh-CN" sz="2000"/>
              <a:t>]</a:t>
            </a:r>
            <a:r>
              <a:rPr lang="zh-CN" altLang="en-US" sz="2000"/>
              <a:t>窗口后，选择</a:t>
            </a:r>
            <a:r>
              <a:rPr lang="en-US" altLang="zh-CN" sz="2000"/>
              <a:t>[Next]</a:t>
            </a:r>
            <a:r>
              <a:rPr lang="zh-CN" altLang="en-US" sz="2000"/>
              <a:t>进入下一步。</a:t>
            </a:r>
          </a:p>
          <a:p>
            <a:pPr>
              <a:lnSpc>
                <a:spcPct val="190000"/>
              </a:lnSpc>
              <a:buFont typeface="Wingdings 2" pitchFamily="18" charset="2"/>
              <a:buNone/>
            </a:pPr>
            <a:r>
              <a:rPr lang="zh-CN" altLang="en-US" sz="2000"/>
              <a:t>三、安装程序显示</a:t>
            </a:r>
            <a:r>
              <a:rPr lang="en-US" altLang="zh-CN" sz="2000"/>
              <a:t>[Software License Agreement]</a:t>
            </a:r>
            <a:r>
              <a:rPr lang="zh-CN" altLang="en-US" sz="2000"/>
              <a:t>对话框时，选择</a:t>
            </a:r>
            <a:r>
              <a:rPr lang="en-US" altLang="zh-CN" sz="2000"/>
              <a:t>[Yes]</a:t>
            </a:r>
            <a:r>
              <a:rPr lang="zh-CN" altLang="en-US" sz="2000"/>
              <a:t>接受显示的协议条款。</a:t>
            </a:r>
          </a:p>
        </p:txBody>
      </p:sp>
    </p:spTree>
    <p:extLst>
      <p:ext uri="{BB962C8B-B14F-4D97-AF65-F5344CB8AC3E}">
        <p14:creationId xmlns:p14="http://schemas.microsoft.com/office/powerpoint/2010/main" xmlns="" val="42704449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2741"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377358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rrowheads="1"/>
          </p:cNvSpPr>
          <p:nvPr>
            <p:ph type="title"/>
          </p:nvPr>
        </p:nvSpPr>
        <p:spPr/>
        <p:txBody>
          <a:bodyPr/>
          <a:lstStyle/>
          <a:p>
            <a:r>
              <a:rPr lang="zh-CN" altLang="en-US" sz="2400"/>
              <a:t>运行结束后，结果窗口会给出本次操作的信息汇总：</a:t>
            </a:r>
          </a:p>
        </p:txBody>
      </p:sp>
      <p:pic>
        <p:nvPicPr>
          <p:cNvPr id="63492" name="Picture 4"/>
          <p:cNvPicPr>
            <a:picLocks noGrp="1" noChangeAspect="1" noChangeArrowheads="1"/>
          </p:cNvPicPr>
          <p:nvPr>
            <p:ph type="body" idx="1"/>
          </p:nvPr>
        </p:nvPicPr>
        <p:blipFill>
          <a:blip r:embed="rId2" cstate="print">
            <a:extLst>
              <a:ext uri="{28A0092B-C50C-407E-A947-70E740481C1C}">
                <a14:useLocalDpi xmlns:a14="http://schemas.microsoft.com/office/drawing/2010/main" xmlns="" val="0"/>
              </a:ext>
            </a:extLst>
          </a:blip>
          <a:srcRect/>
          <a:stretch>
            <a:fillRect/>
          </a:stretch>
        </p:blipFill>
        <p:spPr>
          <a:xfrm>
            <a:off x="1476375" y="1557338"/>
            <a:ext cx="5975350" cy="19907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6349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750" y="4221163"/>
            <a:ext cx="8243888" cy="21955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444146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rrowheads="1"/>
          </p:cNvSpPr>
          <p:nvPr>
            <p:ph type="title"/>
          </p:nvPr>
        </p:nvSpPr>
        <p:spPr>
          <a:xfrm>
            <a:off x="301625" y="228600"/>
            <a:ext cx="8540750" cy="823913"/>
          </a:xfrm>
        </p:spPr>
        <p:txBody>
          <a:bodyPr/>
          <a:lstStyle/>
          <a:p>
            <a:r>
              <a:rPr lang="en-US" altLang="zh-CN" sz="3600" b="1"/>
              <a:t>3.3.3 </a:t>
            </a:r>
            <a:r>
              <a:rPr lang="zh-CN" altLang="en-US" sz="3600" b="1"/>
              <a:t>数据文件的重新排列与转置</a:t>
            </a:r>
          </a:p>
        </p:txBody>
      </p:sp>
      <p:sp>
        <p:nvSpPr>
          <p:cNvPr id="64515" name="Rectangle 3"/>
          <p:cNvSpPr>
            <a:spLocks noGrp="1" noRot="1" noChangeArrowheads="1"/>
          </p:cNvSpPr>
          <p:nvPr>
            <p:ph type="body" idx="1"/>
          </p:nvPr>
        </p:nvSpPr>
        <p:spPr>
          <a:xfrm>
            <a:off x="250825" y="1196975"/>
            <a:ext cx="8540750" cy="4498975"/>
          </a:xfrm>
        </p:spPr>
        <p:txBody>
          <a:bodyPr/>
          <a:lstStyle/>
          <a:p>
            <a:r>
              <a:rPr lang="zh-CN" altLang="en-US" sz="2400"/>
              <a:t>一、数据的长型与宽型格式：</a:t>
            </a:r>
          </a:p>
          <a:p>
            <a:r>
              <a:rPr lang="zh-CN" altLang="en-US" sz="2400"/>
              <a:t>长型格式和宽型格式指的是重复测量数据的两种不同的排列方式。</a:t>
            </a:r>
          </a:p>
          <a:p>
            <a:endParaRPr lang="en-US" altLang="zh-CN" sz="2400"/>
          </a:p>
        </p:txBody>
      </p:sp>
      <p:sp>
        <p:nvSpPr>
          <p:cNvPr id="64517" name="Text Box 5"/>
          <p:cNvSpPr txBox="1">
            <a:spLocks noChangeArrowheads="1"/>
          </p:cNvSpPr>
          <p:nvPr/>
        </p:nvSpPr>
        <p:spPr bwMode="auto">
          <a:xfrm>
            <a:off x="684213" y="2708275"/>
            <a:ext cx="7632700" cy="17922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55000"/>
              </a:lnSpc>
              <a:spcBef>
                <a:spcPct val="50000"/>
              </a:spcBef>
            </a:pPr>
            <a:r>
              <a:rPr lang="zh-CN" altLang="en-US" sz="2400">
                <a:ea typeface="楷体_GB2312" pitchFamily="49" charset="-122"/>
              </a:rPr>
              <a:t>由于重复测量模型可以使用不同的统计模型加以分析，因此根据模型的要求进行长型格式和宽型格式之间的互转换是数据分析中经常要遇到的问题。</a:t>
            </a:r>
          </a:p>
        </p:txBody>
      </p:sp>
    </p:spTree>
    <p:extLst>
      <p:ext uri="{BB962C8B-B14F-4D97-AF65-F5344CB8AC3E}">
        <p14:creationId xmlns:p14="http://schemas.microsoft.com/office/powerpoint/2010/main" xmlns="" val="35495765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376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514503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478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113365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8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8175" y="1773238"/>
            <a:ext cx="5724525" cy="4467225"/>
          </a:xfrm>
          <a:prstGeom prst="rect">
            <a:avLst/>
          </a:prstGeom>
          <a:noFill/>
          <a:extLst>
            <a:ext uri="{909E8E84-426E-40DD-AFC4-6F175D3DCCD1}">
              <a14:hiddenFill xmlns:a14="http://schemas.microsoft.com/office/drawing/2010/main" xmlns="">
                <a:solidFill>
                  <a:srgbClr val="FFFFFF"/>
                </a:solidFill>
              </a14:hiddenFill>
            </a:ext>
          </a:extLst>
        </p:spPr>
      </p:pic>
      <p:sp>
        <p:nvSpPr>
          <p:cNvPr id="334853" name="Rectangle 5"/>
          <p:cNvSpPr>
            <a:spLocks noChangeArrowheads="1"/>
          </p:cNvSpPr>
          <p:nvPr/>
        </p:nvSpPr>
        <p:spPr bwMode="auto">
          <a:xfrm>
            <a:off x="971550" y="692150"/>
            <a:ext cx="7416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2400" b="1"/>
              <a:t>二、长型格式转换为宽型格式：</a:t>
            </a:r>
            <a:r>
              <a:rPr lang="en-US" altLang="zh-CN" sz="2400" b="1"/>
              <a:t>Restructure</a:t>
            </a:r>
            <a:r>
              <a:rPr lang="zh-CN" altLang="en-US" sz="2400" b="1"/>
              <a:t>。</a:t>
            </a:r>
          </a:p>
        </p:txBody>
      </p:sp>
      <p:sp>
        <p:nvSpPr>
          <p:cNvPr id="334854" name="Text Box 6"/>
          <p:cNvSpPr txBox="1">
            <a:spLocks noChangeArrowheads="1"/>
          </p:cNvSpPr>
          <p:nvPr/>
        </p:nvSpPr>
        <p:spPr bwMode="auto">
          <a:xfrm>
            <a:off x="684213" y="1268413"/>
            <a:ext cx="84597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选择</a:t>
            </a:r>
            <a:r>
              <a:rPr lang="en-US" altLang="zh-CN" sz="2000"/>
              <a:t>Data          Restructure</a:t>
            </a:r>
            <a:r>
              <a:rPr lang="zh-CN" altLang="en-US" sz="2000"/>
              <a:t>，系统就会弹出下图导向。</a:t>
            </a:r>
          </a:p>
        </p:txBody>
      </p:sp>
      <p:sp>
        <p:nvSpPr>
          <p:cNvPr id="334855" name="Line 7"/>
          <p:cNvSpPr>
            <a:spLocks noChangeShapeType="1"/>
          </p:cNvSpPr>
          <p:nvPr/>
        </p:nvSpPr>
        <p:spPr bwMode="auto">
          <a:xfrm>
            <a:off x="1835150" y="1484313"/>
            <a:ext cx="6492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7885720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250" y="908050"/>
            <a:ext cx="5715000" cy="4495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31447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587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79613" y="1628775"/>
            <a:ext cx="5707062" cy="4486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839905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250" y="765175"/>
            <a:ext cx="5676900" cy="44767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4838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575" y="0"/>
            <a:ext cx="5543550" cy="3716338"/>
          </a:xfrm>
          <a:prstGeom prst="rect">
            <a:avLst/>
          </a:prstGeom>
          <a:noFill/>
          <a:extLst>
            <a:ext uri="{909E8E84-426E-40DD-AFC4-6F175D3DCCD1}">
              <a14:hiddenFill xmlns:a14="http://schemas.microsoft.com/office/drawing/2010/main" xmlns="">
                <a:solidFill>
                  <a:srgbClr val="FFFFFF"/>
                </a:solidFill>
              </a14:hiddenFill>
            </a:ext>
          </a:extLst>
        </p:spPr>
      </p:pic>
      <p:pic>
        <p:nvPicPr>
          <p:cNvPr id="6758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0825" y="4076700"/>
            <a:ext cx="4033838" cy="27765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9665791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a:xfrm>
            <a:off x="323850" y="0"/>
            <a:ext cx="8540750" cy="692150"/>
          </a:xfrm>
        </p:spPr>
        <p:txBody>
          <a:bodyPr/>
          <a:lstStyle/>
          <a:p>
            <a:r>
              <a:rPr lang="en-US" altLang="zh-CN" sz="3200">
                <a:latin typeface="黑体" pitchFamily="49" charset="-122"/>
                <a:ea typeface="黑体" pitchFamily="49" charset="-122"/>
              </a:rPr>
              <a:t>1.2 spss</a:t>
            </a:r>
            <a:r>
              <a:rPr lang="zh-CN" altLang="en-US" sz="3200">
                <a:latin typeface="黑体" pitchFamily="49" charset="-122"/>
                <a:ea typeface="黑体" pitchFamily="49" charset="-122"/>
              </a:rPr>
              <a:t>操作入门</a:t>
            </a:r>
          </a:p>
        </p:txBody>
      </p:sp>
      <p:sp>
        <p:nvSpPr>
          <p:cNvPr id="22531" name="Rectangle 3"/>
          <p:cNvSpPr>
            <a:spLocks noGrp="1" noRot="1" noChangeArrowheads="1"/>
          </p:cNvSpPr>
          <p:nvPr>
            <p:ph type="body" idx="1"/>
          </p:nvPr>
        </p:nvSpPr>
        <p:spPr>
          <a:xfrm>
            <a:off x="250825" y="765175"/>
            <a:ext cx="8540750" cy="4498975"/>
          </a:xfrm>
        </p:spPr>
        <p:txBody>
          <a:bodyPr/>
          <a:lstStyle/>
          <a:p>
            <a:pPr>
              <a:buFont typeface="Wingdings 2" pitchFamily="18" charset="2"/>
              <a:buNone/>
            </a:pPr>
            <a:r>
              <a:rPr lang="en-US" altLang="zh-CN" sz="2800"/>
              <a:t>1.2.1 spss</a:t>
            </a:r>
            <a:r>
              <a:rPr lang="zh-CN" altLang="en-US" sz="2800"/>
              <a:t>软件的启动与退出</a:t>
            </a:r>
          </a:p>
          <a:p>
            <a:r>
              <a:rPr lang="zh-CN" altLang="en-US" sz="2400"/>
              <a:t>单击</a:t>
            </a:r>
            <a:r>
              <a:rPr lang="en-US" altLang="zh-CN" sz="2400"/>
              <a:t>Windows </a:t>
            </a:r>
            <a:r>
              <a:rPr lang="zh-CN" altLang="en-US" sz="2400"/>
              <a:t>的</a:t>
            </a:r>
            <a:r>
              <a:rPr lang="en-US" altLang="zh-CN" sz="2400"/>
              <a:t>[</a:t>
            </a:r>
            <a:r>
              <a:rPr lang="zh-CN" altLang="en-US" sz="2400"/>
              <a:t>开始</a:t>
            </a:r>
            <a:r>
              <a:rPr lang="en-US" altLang="zh-CN" sz="2400"/>
              <a:t>]</a:t>
            </a:r>
            <a:r>
              <a:rPr lang="zh-CN" altLang="en-US" sz="2400"/>
              <a:t>按钮，在</a:t>
            </a:r>
            <a:r>
              <a:rPr lang="en-US" altLang="zh-CN" sz="2400"/>
              <a:t>[</a:t>
            </a:r>
            <a:r>
              <a:rPr lang="zh-CN" altLang="en-US" sz="2400"/>
              <a:t>程序</a:t>
            </a:r>
            <a:r>
              <a:rPr lang="en-US" altLang="zh-CN" sz="2400"/>
              <a:t>]</a:t>
            </a:r>
            <a:r>
              <a:rPr lang="zh-CN" altLang="en-US" sz="2400"/>
              <a:t>菜单项</a:t>
            </a:r>
            <a:r>
              <a:rPr lang="en-US" altLang="zh-CN" sz="2400"/>
              <a:t>[SPSS for Windows]</a:t>
            </a:r>
            <a:r>
              <a:rPr lang="zh-CN" altLang="en-US" sz="2400"/>
              <a:t>中找到</a:t>
            </a:r>
            <a:r>
              <a:rPr lang="en-US" altLang="zh-CN" sz="2400"/>
              <a:t>[SPSS 20.0 for Windows]</a:t>
            </a:r>
            <a:r>
              <a:rPr lang="zh-CN" altLang="en-US" sz="2400"/>
              <a:t>并单击。</a:t>
            </a:r>
          </a:p>
        </p:txBody>
      </p:sp>
      <p:pic>
        <p:nvPicPr>
          <p:cNvPr id="2253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0113" y="2349500"/>
            <a:ext cx="6697662" cy="33797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773834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rrowheads="1"/>
          </p:cNvSpPr>
          <p:nvPr>
            <p:ph type="title"/>
          </p:nvPr>
        </p:nvSpPr>
        <p:spPr/>
        <p:txBody>
          <a:bodyPr/>
          <a:lstStyle/>
          <a:p>
            <a:r>
              <a:rPr lang="zh-CN" altLang="en-US"/>
              <a:t>三、数据转置</a:t>
            </a:r>
          </a:p>
        </p:txBody>
      </p:sp>
      <p:sp>
        <p:nvSpPr>
          <p:cNvPr id="68611" name="Rectangle 3"/>
          <p:cNvSpPr>
            <a:spLocks noGrp="1" noRot="1" noChangeArrowheads="1"/>
          </p:cNvSpPr>
          <p:nvPr>
            <p:ph type="body" idx="1"/>
          </p:nvPr>
        </p:nvSpPr>
        <p:spPr/>
        <p:txBody>
          <a:bodyPr/>
          <a:lstStyle/>
          <a:p>
            <a:r>
              <a:rPr lang="en-US" altLang="zh-CN" sz="2400"/>
              <a:t>Transpose</a:t>
            </a:r>
            <a:r>
              <a:rPr lang="zh-CN" altLang="en-US" sz="2400"/>
              <a:t>：用于对数进行行列转置，数据文件的转置就是将数据编辑窗口中数据的行列互换，即将记录转为变量，将变量转为记录后，重新显示在数据编辑窗口中。</a:t>
            </a:r>
          </a:p>
        </p:txBody>
      </p:sp>
      <p:pic>
        <p:nvPicPr>
          <p:cNvPr id="68614"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3141663"/>
            <a:ext cx="5113337" cy="1306512"/>
          </a:xfrm>
          <a:prstGeom prst="rect">
            <a:avLst/>
          </a:prstGeom>
          <a:noFill/>
          <a:extLst>
            <a:ext uri="{909E8E84-426E-40DD-AFC4-6F175D3DCCD1}">
              <a14:hiddenFill xmlns:a14="http://schemas.microsoft.com/office/drawing/2010/main" xmlns="">
                <a:solidFill>
                  <a:srgbClr val="FFFFFF"/>
                </a:solidFill>
              </a14:hiddenFill>
            </a:ext>
          </a:extLst>
        </p:spPr>
      </p:pic>
      <p:pic>
        <p:nvPicPr>
          <p:cNvPr id="68615"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48038" y="4941888"/>
            <a:ext cx="5184775" cy="1403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7242807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69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404813"/>
            <a:ext cx="7058025" cy="3459162"/>
          </a:xfrm>
          <a:prstGeom prst="rect">
            <a:avLst/>
          </a:prstGeom>
          <a:noFill/>
          <a:extLst>
            <a:ext uri="{909E8E84-426E-40DD-AFC4-6F175D3DCCD1}">
              <a14:hiddenFill xmlns:a14="http://schemas.microsoft.com/office/drawing/2010/main" xmlns="">
                <a:solidFill>
                  <a:srgbClr val="FFFFFF"/>
                </a:solidFill>
              </a14:hiddenFill>
            </a:ext>
          </a:extLst>
        </p:spPr>
      </p:pic>
      <p:sp>
        <p:nvSpPr>
          <p:cNvPr id="336901" name="Text Box 5"/>
          <p:cNvSpPr txBox="1">
            <a:spLocks noChangeArrowheads="1"/>
          </p:cNvSpPr>
          <p:nvPr/>
        </p:nvSpPr>
        <p:spPr bwMode="auto">
          <a:xfrm>
            <a:off x="755650" y="4365625"/>
            <a:ext cx="7993063"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solidFill>
                  <a:srgbClr val="FF3300"/>
                </a:solidFill>
              </a:rPr>
              <a:t>Variable(s)</a:t>
            </a:r>
            <a:r>
              <a:rPr lang="zh-CN" altLang="en-US" sz="2000">
                <a:solidFill>
                  <a:srgbClr val="FF3300"/>
                </a:solidFill>
              </a:rPr>
              <a:t>：</a:t>
            </a:r>
            <a:r>
              <a:rPr lang="zh-CN" altLang="en-US" sz="2000"/>
              <a:t>放入将要行列转置的变量名。在数据文件中，未放入栏中的变量会遗失。字符串变量不能转换，如强迫转换，变量值转变为系统缺失值。</a:t>
            </a:r>
          </a:p>
        </p:txBody>
      </p:sp>
      <p:sp>
        <p:nvSpPr>
          <p:cNvPr id="336902" name="Text Box 6"/>
          <p:cNvSpPr txBox="1">
            <a:spLocks noChangeArrowheads="1"/>
          </p:cNvSpPr>
          <p:nvPr/>
        </p:nvSpPr>
        <p:spPr bwMode="auto">
          <a:xfrm>
            <a:off x="755650" y="5516563"/>
            <a:ext cx="7704138"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solidFill>
                  <a:srgbClr val="FF3300"/>
                </a:solidFill>
              </a:rPr>
              <a:t>Name variable</a:t>
            </a:r>
            <a:r>
              <a:rPr lang="zh-CN" altLang="en-US" sz="2000"/>
              <a:t>：变量命名栏，在左侧源变量栏中选择一个变量，放入</a:t>
            </a:r>
            <a:r>
              <a:rPr lang="en-US" altLang="zh-CN" sz="2000"/>
              <a:t>name variable</a:t>
            </a:r>
            <a:r>
              <a:rPr lang="zh-CN" altLang="en-US" sz="2000"/>
              <a:t>栏，技改变量的数据作为转置后的变量名。</a:t>
            </a:r>
          </a:p>
        </p:txBody>
      </p:sp>
    </p:spTree>
    <p:extLst>
      <p:ext uri="{BB962C8B-B14F-4D97-AF65-F5344CB8AC3E}">
        <p14:creationId xmlns:p14="http://schemas.microsoft.com/office/powerpoint/2010/main" xmlns="" val="177564331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rrowheads="1"/>
          </p:cNvSpPr>
          <p:nvPr>
            <p:ph type="title"/>
          </p:nvPr>
        </p:nvSpPr>
        <p:spPr/>
        <p:txBody>
          <a:bodyPr/>
          <a:lstStyle/>
          <a:p>
            <a:r>
              <a:rPr lang="en-US" altLang="zh-CN" sz="4000" b="1"/>
              <a:t>3.3.4 </a:t>
            </a:r>
            <a:r>
              <a:rPr lang="zh-CN" altLang="en-US" sz="4000" b="1"/>
              <a:t>多个数据文件的合并</a:t>
            </a:r>
          </a:p>
        </p:txBody>
      </p:sp>
      <p:sp>
        <p:nvSpPr>
          <p:cNvPr id="69635" name="Rectangle 3"/>
          <p:cNvSpPr>
            <a:spLocks noGrp="1" noRot="1" noChangeArrowheads="1"/>
          </p:cNvSpPr>
          <p:nvPr>
            <p:ph type="body" idx="1"/>
          </p:nvPr>
        </p:nvSpPr>
        <p:spPr>
          <a:xfrm>
            <a:off x="0" y="1341438"/>
            <a:ext cx="9144000" cy="5256212"/>
          </a:xfrm>
        </p:spPr>
        <p:txBody>
          <a:bodyPr/>
          <a:lstStyle/>
          <a:p>
            <a:pPr>
              <a:lnSpc>
                <a:spcPct val="115000"/>
              </a:lnSpc>
            </a:pPr>
            <a:r>
              <a:rPr lang="zh-CN" altLang="en-US" sz="2000"/>
              <a:t>纵向连接：几个数据集中的数据相加，组成一个新的数据集，新数据集中的记录是原来几个数据集中记录数的总和。</a:t>
            </a:r>
          </a:p>
          <a:p>
            <a:pPr>
              <a:lnSpc>
                <a:spcPct val="115000"/>
              </a:lnSpc>
            </a:pPr>
            <a:r>
              <a:rPr lang="zh-CN" altLang="en-US" sz="2000"/>
              <a:t>横向连接：指的是按照记录的次序，或者某个关键变量的数值，将不同数据集中的不同变量合并为一个数据集，新数据集中的变量数是所有原数据集中不重名变量的总和。</a:t>
            </a:r>
          </a:p>
          <a:p>
            <a:pPr>
              <a:lnSpc>
                <a:spcPct val="90000"/>
              </a:lnSpc>
            </a:pPr>
            <a:endParaRPr lang="zh-CN" altLang="en-US" sz="2000" b="1"/>
          </a:p>
          <a:p>
            <a:pPr>
              <a:lnSpc>
                <a:spcPct val="90000"/>
              </a:lnSpc>
            </a:pPr>
            <a:r>
              <a:rPr lang="zh-CN" altLang="en-US" sz="2400" b="1"/>
              <a:t>一、数据文件的纵向连接</a:t>
            </a:r>
          </a:p>
          <a:p>
            <a:pPr>
              <a:lnSpc>
                <a:spcPct val="120000"/>
              </a:lnSpc>
            </a:pPr>
            <a:r>
              <a:rPr lang="zh-CN" altLang="en-US" sz="2000"/>
              <a:t>纵向合并实质就是将两个数据文件的变量列，按照各个变量名的含义，一一对应的进行首尾相接。</a:t>
            </a:r>
          </a:p>
          <a:p>
            <a:pPr>
              <a:lnSpc>
                <a:spcPct val="120000"/>
              </a:lnSpc>
            </a:pPr>
            <a:r>
              <a:rPr lang="zh-CN" altLang="en-US" sz="2000"/>
              <a:t>纵向合并必须遵循两个条件：</a:t>
            </a:r>
          </a:p>
          <a:p>
            <a:pPr>
              <a:lnSpc>
                <a:spcPct val="120000"/>
              </a:lnSpc>
            </a:pPr>
            <a:r>
              <a:rPr lang="zh-CN" altLang="en-US" sz="2000"/>
              <a:t>第一，两个合并的</a:t>
            </a:r>
            <a:r>
              <a:rPr lang="en-US" altLang="zh-CN" sz="2000"/>
              <a:t>spss</a:t>
            </a:r>
            <a:r>
              <a:rPr lang="zh-CN" altLang="en-US" sz="2000"/>
              <a:t>数据文件，其内容合并是有实际意义的。</a:t>
            </a:r>
          </a:p>
          <a:p>
            <a:pPr>
              <a:lnSpc>
                <a:spcPct val="120000"/>
              </a:lnSpc>
            </a:pPr>
            <a:r>
              <a:rPr lang="zh-CN" altLang="en-US" sz="2000"/>
              <a:t>第二，为方便</a:t>
            </a:r>
            <a:r>
              <a:rPr lang="en-US" altLang="zh-CN" sz="2000"/>
              <a:t>spss</a:t>
            </a:r>
            <a:r>
              <a:rPr lang="zh-CN" altLang="en-US" sz="2000"/>
              <a:t>数据文件的合并，在不同的数据文件中，最好起相同的名字，变量类型和变量长度也要尽量相同。</a:t>
            </a:r>
          </a:p>
        </p:txBody>
      </p:sp>
    </p:spTree>
    <p:extLst>
      <p:ext uri="{BB962C8B-B14F-4D97-AF65-F5344CB8AC3E}">
        <p14:creationId xmlns:p14="http://schemas.microsoft.com/office/powerpoint/2010/main" xmlns="" val="15799373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8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635176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90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574787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81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9314966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63"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8888" y="476250"/>
            <a:ext cx="5651500" cy="3217863"/>
          </a:xfrm>
          <a:prstGeom prst="rect">
            <a:avLst/>
          </a:prstGeom>
          <a:noFill/>
          <a:extLst>
            <a:ext uri="{909E8E84-426E-40DD-AFC4-6F175D3DCCD1}">
              <a14:hiddenFill xmlns:a14="http://schemas.microsoft.com/office/drawing/2010/main" xmlns="">
                <a:solidFill>
                  <a:srgbClr val="FFFFFF"/>
                </a:solidFill>
              </a14:hiddenFill>
            </a:ext>
          </a:extLst>
        </p:spPr>
      </p:pic>
      <p:sp>
        <p:nvSpPr>
          <p:cNvPr id="70664" name="Text Box 8"/>
          <p:cNvSpPr txBox="1">
            <a:spLocks noChangeArrowheads="1"/>
          </p:cNvSpPr>
          <p:nvPr/>
        </p:nvSpPr>
        <p:spPr bwMode="auto">
          <a:xfrm>
            <a:off x="1116013" y="4365625"/>
            <a:ext cx="7632700"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Unpaired variable</a:t>
            </a:r>
            <a:r>
              <a:rPr lang="zh-CN" altLang="en-US" sz="2000"/>
              <a:t>：不匹配变量栏。指变量名相同而变量定义不同的变量，或变量名不同的变量。</a:t>
            </a:r>
          </a:p>
          <a:p>
            <a:pPr>
              <a:spcBef>
                <a:spcPct val="50000"/>
              </a:spcBef>
            </a:pPr>
            <a:r>
              <a:rPr lang="en-US" altLang="zh-CN" sz="2000"/>
              <a:t>Variable in new working data</a:t>
            </a:r>
            <a:r>
              <a:rPr lang="zh-CN" altLang="en-US" sz="2000"/>
              <a:t>：新工作数据变量栏。</a:t>
            </a:r>
          </a:p>
          <a:p>
            <a:pPr>
              <a:spcBef>
                <a:spcPct val="50000"/>
              </a:spcBef>
            </a:pPr>
            <a:r>
              <a:rPr lang="en-US" altLang="zh-CN" sz="2000"/>
              <a:t>Indicate case source as variable</a:t>
            </a:r>
            <a:r>
              <a:rPr lang="zh-CN" altLang="en-US" sz="2000"/>
              <a:t>：指示记录来源的变量选项</a:t>
            </a:r>
            <a:r>
              <a:rPr lang="en-US" altLang="zh-CN" sz="2000"/>
              <a:t>/</a:t>
            </a:r>
          </a:p>
        </p:txBody>
      </p:sp>
    </p:spTree>
    <p:extLst>
      <p:ext uri="{BB962C8B-B14F-4D97-AF65-F5344CB8AC3E}">
        <p14:creationId xmlns:p14="http://schemas.microsoft.com/office/powerpoint/2010/main" xmlns="" val="2348535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683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0281667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rrowheads="1"/>
          </p:cNvSpPr>
          <p:nvPr>
            <p:ph type="title"/>
          </p:nvPr>
        </p:nvSpPr>
        <p:spPr/>
        <p:txBody>
          <a:bodyPr/>
          <a:lstStyle/>
          <a:p>
            <a:pPr algn="l"/>
            <a:r>
              <a:rPr lang="zh-CN" altLang="en-US" sz="3200" b="1"/>
              <a:t>二、数据文件的横向合并</a:t>
            </a:r>
          </a:p>
        </p:txBody>
      </p:sp>
      <p:sp>
        <p:nvSpPr>
          <p:cNvPr id="71683" name="Rectangle 3"/>
          <p:cNvSpPr>
            <a:spLocks noGrp="1" noRot="1" noChangeArrowheads="1"/>
          </p:cNvSpPr>
          <p:nvPr>
            <p:ph type="body" idx="1"/>
          </p:nvPr>
        </p:nvSpPr>
        <p:spPr>
          <a:xfrm>
            <a:off x="323850" y="1268413"/>
            <a:ext cx="8540750" cy="4498975"/>
          </a:xfrm>
        </p:spPr>
        <p:txBody>
          <a:bodyPr/>
          <a:lstStyle/>
          <a:p>
            <a:r>
              <a:rPr lang="zh-CN" altLang="en-US" sz="2400"/>
              <a:t>横向合并的实质是将两个数据文件的记录，按照记录对应，一一进行左右对接。</a:t>
            </a:r>
          </a:p>
          <a:p>
            <a:r>
              <a:rPr lang="zh-CN" altLang="en-US" sz="2400"/>
              <a:t>横向合并遵循三个条件：</a:t>
            </a:r>
          </a:p>
          <a:p>
            <a:r>
              <a:rPr lang="zh-CN" altLang="en-US" sz="2400"/>
              <a:t>第一，如果不是按照记录号对应的规律进行合并，则两个数据文件必须至少有一个变量名相同的公共变量，这个变量是两个数据文件横向合并的依据，成为关键变量。</a:t>
            </a:r>
          </a:p>
          <a:p>
            <a:r>
              <a:rPr lang="zh-CN" altLang="en-US" sz="2400"/>
              <a:t>第二，如果是使用关键变量进行合并的对应，则两个数据文件都必须事先按关键变量进行升序排列。</a:t>
            </a:r>
          </a:p>
          <a:p>
            <a:r>
              <a:rPr lang="zh-CN" altLang="en-US" sz="2400"/>
              <a:t>第三，为方便</a:t>
            </a:r>
            <a:r>
              <a:rPr lang="en-US" altLang="zh-CN" sz="2400"/>
              <a:t>SPSS</a:t>
            </a:r>
            <a:r>
              <a:rPr lang="zh-CN" altLang="en-US" sz="2400"/>
              <a:t>文件的合并，在不同的数据文件中，数据含义不相同的列，变量名不应取相同的名称。</a:t>
            </a:r>
          </a:p>
        </p:txBody>
      </p:sp>
    </p:spTree>
    <p:extLst>
      <p:ext uri="{BB962C8B-B14F-4D97-AF65-F5344CB8AC3E}">
        <p14:creationId xmlns:p14="http://schemas.microsoft.com/office/powerpoint/2010/main" xmlns="" val="422659682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786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88" y="-1588"/>
            <a:ext cx="9145588" cy="68595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227913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a:xfrm>
            <a:off x="323850" y="0"/>
            <a:ext cx="8540750" cy="1143000"/>
          </a:xfrm>
        </p:spPr>
        <p:txBody>
          <a:bodyPr/>
          <a:lstStyle/>
          <a:p>
            <a:r>
              <a:rPr lang="en-US" altLang="zh-CN" sz="3200"/>
              <a:t>1.2.2 SPSS</a:t>
            </a:r>
            <a:r>
              <a:rPr lang="zh-CN" altLang="en-US" sz="3200"/>
              <a:t>的</a:t>
            </a:r>
            <a:r>
              <a:rPr lang="en-US" altLang="zh-CN" sz="3200"/>
              <a:t>5</a:t>
            </a:r>
            <a:r>
              <a:rPr lang="zh-CN" altLang="en-US" sz="3200"/>
              <a:t>个窗口</a:t>
            </a:r>
          </a:p>
        </p:txBody>
      </p:sp>
      <p:sp>
        <p:nvSpPr>
          <p:cNvPr id="23555" name="Rectangle 3"/>
          <p:cNvSpPr>
            <a:spLocks noGrp="1" noRot="1" noChangeArrowheads="1"/>
          </p:cNvSpPr>
          <p:nvPr>
            <p:ph type="body" idx="1"/>
          </p:nvPr>
        </p:nvSpPr>
        <p:spPr>
          <a:xfrm>
            <a:off x="323850" y="1052513"/>
            <a:ext cx="8540750" cy="503237"/>
          </a:xfrm>
        </p:spPr>
        <p:txBody>
          <a:bodyPr/>
          <a:lstStyle/>
          <a:p>
            <a:pPr>
              <a:buFont typeface="Wingdings 2" pitchFamily="18" charset="2"/>
              <a:buNone/>
            </a:pPr>
            <a:r>
              <a:rPr lang="zh-CN" altLang="en-US" sz="2400"/>
              <a:t>（</a:t>
            </a:r>
            <a:r>
              <a:rPr lang="en-US" altLang="zh-CN" sz="2400"/>
              <a:t>1</a:t>
            </a:r>
            <a:r>
              <a:rPr lang="zh-CN" altLang="en-US" sz="2400"/>
              <a:t>）数据编辑窗口（</a:t>
            </a:r>
            <a:r>
              <a:rPr lang="en-US" altLang="zh-CN" sz="2400"/>
              <a:t>SPSS Data Editor</a:t>
            </a:r>
            <a:r>
              <a:rPr lang="zh-CN" altLang="en-US" sz="2400"/>
              <a:t>）</a:t>
            </a:r>
            <a:endParaRPr lang="zh-CN" altLang="en-US"/>
          </a:p>
        </p:txBody>
      </p:sp>
      <p:sp>
        <p:nvSpPr>
          <p:cNvPr id="23558" name="Text Box 6"/>
          <p:cNvSpPr txBox="1">
            <a:spLocks noChangeArrowheads="1"/>
          </p:cNvSpPr>
          <p:nvPr/>
        </p:nvSpPr>
        <p:spPr bwMode="auto">
          <a:xfrm>
            <a:off x="468313" y="1989138"/>
            <a:ext cx="23749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a:t>Spss</a:t>
            </a:r>
            <a:r>
              <a:rPr lang="zh-CN" altLang="en-US"/>
              <a:t>处理数据的工作全在此窗口进行。</a:t>
            </a:r>
          </a:p>
        </p:txBody>
      </p:sp>
      <p:pic>
        <p:nvPicPr>
          <p:cNvPr id="23559" name="Picture 7" descr="捕获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59113" y="1989138"/>
            <a:ext cx="5267325" cy="34480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093865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9"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19600" y="0"/>
            <a:ext cx="4724400" cy="2943225"/>
          </a:xfrm>
          <a:prstGeom prst="rect">
            <a:avLst/>
          </a:prstGeom>
          <a:noFill/>
          <a:extLst>
            <a:ext uri="{909E8E84-426E-40DD-AFC4-6F175D3DCCD1}">
              <a14:hiddenFill xmlns:a14="http://schemas.microsoft.com/office/drawing/2010/main" xmlns="">
                <a:solidFill>
                  <a:srgbClr val="FFFFFF"/>
                </a:solidFill>
              </a14:hiddenFill>
            </a:ext>
          </a:extLst>
        </p:spPr>
      </p:pic>
      <p:sp>
        <p:nvSpPr>
          <p:cNvPr id="72710" name="Text Box 6"/>
          <p:cNvSpPr txBox="1">
            <a:spLocks noChangeArrowheads="1"/>
          </p:cNvSpPr>
          <p:nvPr/>
        </p:nvSpPr>
        <p:spPr bwMode="auto">
          <a:xfrm>
            <a:off x="0" y="0"/>
            <a:ext cx="4500563" cy="1163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0000"/>
              </a:lnSpc>
              <a:spcBef>
                <a:spcPct val="50000"/>
              </a:spcBef>
            </a:pPr>
            <a:r>
              <a:rPr lang="en-US" altLang="zh-CN">
                <a:solidFill>
                  <a:srgbClr val="FF3300"/>
                </a:solidFill>
              </a:rPr>
              <a:t>Excluded Variables</a:t>
            </a:r>
            <a:r>
              <a:rPr lang="zh-CN" altLang="en-US"/>
              <a:t>：拒绝变量名。外部文件与当前数据的同变量，拒绝加到新工作区中。</a:t>
            </a:r>
          </a:p>
        </p:txBody>
      </p:sp>
      <p:sp>
        <p:nvSpPr>
          <p:cNvPr id="72712" name="Rectangle 8"/>
          <p:cNvSpPr>
            <a:spLocks noChangeArrowheads="1"/>
          </p:cNvSpPr>
          <p:nvPr/>
        </p:nvSpPr>
        <p:spPr bwMode="auto">
          <a:xfrm>
            <a:off x="0" y="1268413"/>
            <a:ext cx="4427538" cy="463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5000"/>
              </a:lnSpc>
            </a:pPr>
            <a:r>
              <a:rPr lang="en-US" altLang="zh-CN">
                <a:solidFill>
                  <a:srgbClr val="FF3300"/>
                </a:solidFill>
              </a:rPr>
              <a:t>New Working Data</a:t>
            </a:r>
            <a:r>
              <a:rPr lang="zh-CN" altLang="en-US"/>
              <a:t>：新工作数据变量栏。</a:t>
            </a:r>
          </a:p>
        </p:txBody>
      </p:sp>
      <p:sp>
        <p:nvSpPr>
          <p:cNvPr id="72714" name="Rectangle 10"/>
          <p:cNvSpPr>
            <a:spLocks noChangeArrowheads="1"/>
          </p:cNvSpPr>
          <p:nvPr/>
        </p:nvSpPr>
        <p:spPr bwMode="auto">
          <a:xfrm>
            <a:off x="0" y="1989138"/>
            <a:ext cx="4211638" cy="83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5000"/>
              </a:lnSpc>
            </a:pPr>
            <a:r>
              <a:rPr lang="en-US" altLang="zh-CN">
                <a:solidFill>
                  <a:srgbClr val="FF3300"/>
                </a:solidFill>
              </a:rPr>
              <a:t>Match Case on Key Variable in sort</a:t>
            </a:r>
            <a:r>
              <a:rPr lang="zh-CN" altLang="en-US">
                <a:solidFill>
                  <a:srgbClr val="FF3300"/>
                </a:solidFill>
              </a:rPr>
              <a:t>：</a:t>
            </a:r>
            <a:r>
              <a:rPr lang="zh-CN" altLang="en-US"/>
              <a:t>排序文件中按关键变量匹配记录选项。</a:t>
            </a:r>
          </a:p>
        </p:txBody>
      </p:sp>
      <p:sp>
        <p:nvSpPr>
          <p:cNvPr id="72715" name="Text Box 11"/>
          <p:cNvSpPr txBox="1">
            <a:spLocks noChangeArrowheads="1"/>
          </p:cNvSpPr>
          <p:nvPr/>
        </p:nvSpPr>
        <p:spPr bwMode="auto">
          <a:xfrm>
            <a:off x="0" y="3284538"/>
            <a:ext cx="9144000" cy="2566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a:t>Both files provide case</a:t>
            </a:r>
            <a:r>
              <a:rPr lang="zh-CN" altLang="en-US"/>
              <a:t>：由外部文件和当前数据量两者提供记录。</a:t>
            </a:r>
          </a:p>
          <a:p>
            <a:pPr>
              <a:spcBef>
                <a:spcPct val="50000"/>
              </a:spcBef>
            </a:pPr>
            <a:r>
              <a:rPr lang="en-US" altLang="zh-CN"/>
              <a:t>External file is keyed table</a:t>
            </a:r>
            <a:r>
              <a:rPr lang="zh-CN" altLang="en-US"/>
              <a:t>：外部文件为关键表，以当前数据为基准，外部文件匹配当前数据的关键变量值，如匹配成功，外部文件的新变量值加入到当前数据的新变量中，匹配不成功则不加入。</a:t>
            </a:r>
          </a:p>
          <a:p>
            <a:pPr>
              <a:spcBef>
                <a:spcPct val="50000"/>
              </a:spcBef>
            </a:pPr>
            <a:r>
              <a:rPr lang="en-US" altLang="zh-CN"/>
              <a:t>Working Data File is keyed table</a:t>
            </a:r>
            <a:r>
              <a:rPr lang="zh-CN" altLang="en-US"/>
              <a:t>：当前数据为关键表。</a:t>
            </a:r>
          </a:p>
          <a:p>
            <a:pPr>
              <a:spcBef>
                <a:spcPct val="50000"/>
              </a:spcBef>
            </a:pPr>
            <a:r>
              <a:rPr lang="en-US" altLang="zh-CN">
                <a:solidFill>
                  <a:srgbClr val="FF3300"/>
                </a:solidFill>
              </a:rPr>
              <a:t>Key Variables</a:t>
            </a:r>
            <a:r>
              <a:rPr lang="zh-CN" altLang="en-US">
                <a:solidFill>
                  <a:srgbClr val="FF3300"/>
                </a:solidFill>
              </a:rPr>
              <a:t>：</a:t>
            </a:r>
            <a:r>
              <a:rPr lang="zh-CN" altLang="en-US"/>
              <a:t>关键变量栏，在拒绝变量选择某变量作为关键变量。</a:t>
            </a:r>
          </a:p>
          <a:p>
            <a:pPr>
              <a:spcBef>
                <a:spcPct val="50000"/>
              </a:spcBef>
            </a:pPr>
            <a:r>
              <a:rPr lang="en-US" altLang="zh-CN">
                <a:solidFill>
                  <a:srgbClr val="FF3300"/>
                </a:solidFill>
              </a:rPr>
              <a:t>Indicate case source as variable</a:t>
            </a:r>
            <a:r>
              <a:rPr lang="zh-CN" altLang="en-US">
                <a:solidFill>
                  <a:srgbClr val="FF3300"/>
                </a:solidFill>
              </a:rPr>
              <a:t>：</a:t>
            </a:r>
            <a:r>
              <a:rPr lang="zh-CN" altLang="en-US"/>
              <a:t>指示记录来源的变量选项。</a:t>
            </a:r>
          </a:p>
        </p:txBody>
      </p:sp>
    </p:spTree>
    <p:extLst>
      <p:ext uri="{BB962C8B-B14F-4D97-AF65-F5344CB8AC3E}">
        <p14:creationId xmlns:p14="http://schemas.microsoft.com/office/powerpoint/2010/main" xmlns="" val="327632756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093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433195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r>
              <a:rPr lang="zh-CN" altLang="en-US" dirty="0"/>
              <a:t>第五</a:t>
            </a:r>
            <a:r>
              <a:rPr lang="zh-CN" altLang="en-US" dirty="0" smtClean="0"/>
              <a:t>章  </a:t>
            </a:r>
            <a:r>
              <a:rPr lang="en-US" altLang="zh-CN" dirty="0" err="1" smtClean="0"/>
              <a:t>spss</a:t>
            </a:r>
            <a:r>
              <a:rPr lang="en-US" altLang="zh-CN" dirty="0" smtClean="0"/>
              <a:t> </a:t>
            </a:r>
            <a:r>
              <a:rPr lang="zh-CN" altLang="en-US" dirty="0" smtClean="0"/>
              <a:t>编程操作入门</a:t>
            </a:r>
            <a:endParaRPr lang="zh-CN" altLang="en-US" dirty="0"/>
          </a:p>
        </p:txBody>
      </p:sp>
      <p:sp>
        <p:nvSpPr>
          <p:cNvPr id="4099" name="Rectangle 3"/>
          <p:cNvSpPr>
            <a:spLocks noGrp="1" noChangeArrowheads="1"/>
          </p:cNvSpPr>
          <p:nvPr>
            <p:ph type="subTitle" idx="1"/>
          </p:nvPr>
        </p:nvSpPr>
        <p:spPr/>
        <p:txBody>
          <a:bodyPr/>
          <a:lstStyle/>
          <a:p>
            <a:r>
              <a:rPr lang="en-US" altLang="zh-CN" dirty="0" smtClean="0"/>
              <a:t>                     </a:t>
            </a:r>
          </a:p>
          <a:p>
            <a:endParaRPr lang="en-US" altLang="zh-CN" dirty="0" smtClean="0"/>
          </a:p>
        </p:txBody>
      </p:sp>
    </p:spTree>
    <p:extLst>
      <p:ext uri="{BB962C8B-B14F-4D97-AF65-F5344CB8AC3E}">
        <p14:creationId xmlns:p14="http://schemas.microsoft.com/office/powerpoint/2010/main" xmlns="" val="15073143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zh-CN" sz="3200"/>
              <a:t/>
            </a:r>
            <a:br>
              <a:rPr lang="en-US" altLang="zh-CN" sz="3200"/>
            </a:br>
            <a:r>
              <a:rPr lang="en-US" altLang="zh-CN" sz="3200"/>
              <a:t/>
            </a:r>
            <a:br>
              <a:rPr lang="en-US" altLang="zh-CN" sz="3200"/>
            </a:br>
            <a:r>
              <a:rPr lang="zh-CN" altLang="en-US" sz="3200"/>
              <a:t>内容：</a:t>
            </a:r>
            <a:br>
              <a:rPr lang="zh-CN" altLang="en-US" sz="3200"/>
            </a:br>
            <a:endParaRPr lang="zh-CN" altLang="en-US" sz="3200"/>
          </a:p>
        </p:txBody>
      </p:sp>
      <p:sp>
        <p:nvSpPr>
          <p:cNvPr id="8195" name="Rectangle 3"/>
          <p:cNvSpPr>
            <a:spLocks noGrp="1" noChangeArrowheads="1"/>
          </p:cNvSpPr>
          <p:nvPr>
            <p:ph type="body" idx="1"/>
          </p:nvPr>
        </p:nvSpPr>
        <p:spPr/>
        <p:txBody>
          <a:bodyPr/>
          <a:lstStyle/>
          <a:p>
            <a:pPr marL="736600" indent="-736600">
              <a:buFont typeface="Wingdings" pitchFamily="2" charset="2"/>
              <a:buNone/>
            </a:pPr>
            <a:r>
              <a:rPr lang="en-US" altLang="zh-CN" b="1"/>
              <a:t>1.</a:t>
            </a:r>
            <a:r>
              <a:rPr lang="zh-CN" altLang="en-US" b="1"/>
              <a:t>进入程序编辑窗口界面</a:t>
            </a:r>
          </a:p>
          <a:p>
            <a:pPr marL="736600" indent="-736600">
              <a:buFont typeface="Wingdings" pitchFamily="2" charset="2"/>
              <a:buNone/>
            </a:pPr>
            <a:r>
              <a:rPr lang="en-US" altLang="zh-CN" b="1"/>
              <a:t>2.</a:t>
            </a:r>
            <a:r>
              <a:rPr lang="zh-CN" altLang="en-US" b="1"/>
              <a:t>熟用</a:t>
            </a:r>
            <a:r>
              <a:rPr lang="en-US" altLang="zh-CN" b="1"/>
              <a:t>Paste </a:t>
            </a:r>
            <a:r>
              <a:rPr lang="zh-CN" altLang="en-US" b="1"/>
              <a:t>按钮</a:t>
            </a:r>
          </a:p>
          <a:p>
            <a:pPr marL="736600" indent="-736600">
              <a:buFont typeface="Wingdings" pitchFamily="2" charset="2"/>
              <a:buNone/>
            </a:pPr>
            <a:r>
              <a:rPr lang="en-US" altLang="zh-CN" b="1"/>
              <a:t>3.</a:t>
            </a:r>
            <a:r>
              <a:rPr lang="zh-CN" altLang="en-US" b="1"/>
              <a:t>编程进行对话框无法完成的工作</a:t>
            </a:r>
          </a:p>
          <a:p>
            <a:pPr marL="736600" indent="-736600">
              <a:buFont typeface="Wingdings" pitchFamily="2" charset="2"/>
              <a:buNone/>
            </a:pPr>
            <a:r>
              <a:rPr lang="en-US" altLang="zh-CN" b="1"/>
              <a:t>4.</a:t>
            </a:r>
            <a:r>
              <a:rPr lang="zh-CN" altLang="en-US" b="1"/>
              <a:t>简单编程命令介绍（变量标签定义 、</a:t>
            </a:r>
            <a:r>
              <a:rPr lang="en-US" altLang="zh-CN" b="1"/>
              <a:t>Compute</a:t>
            </a:r>
            <a:r>
              <a:rPr lang="zh-CN" altLang="en-US" b="1"/>
              <a:t>、</a:t>
            </a:r>
            <a:r>
              <a:rPr lang="en-US" altLang="zh-CN" b="1"/>
              <a:t>Count </a:t>
            </a:r>
            <a:r>
              <a:rPr lang="zh-CN" altLang="en-US" b="1"/>
              <a:t>、</a:t>
            </a:r>
            <a:r>
              <a:rPr lang="en-US" altLang="zh-CN" b="1"/>
              <a:t>Recode</a:t>
            </a:r>
            <a:r>
              <a:rPr lang="zh-CN" altLang="en-US" b="1"/>
              <a:t>）</a:t>
            </a:r>
          </a:p>
          <a:p>
            <a:pPr marL="736600" indent="-736600">
              <a:buFont typeface="Wingdings" pitchFamily="2" charset="2"/>
              <a:buNone/>
            </a:pPr>
            <a:r>
              <a:rPr lang="en-US" altLang="zh-CN" b="1"/>
              <a:t>5.</a:t>
            </a:r>
            <a:r>
              <a:rPr lang="zh-CN" altLang="en-US" b="1"/>
              <a:t>结构化语句 （条件语句 、循环语句 ）</a:t>
            </a:r>
          </a:p>
          <a:p>
            <a:pPr marL="736600" indent="-736600">
              <a:buFont typeface="Wingdings" pitchFamily="2" charset="2"/>
              <a:buNone/>
            </a:pPr>
            <a:r>
              <a:rPr lang="en-US" altLang="zh-CN" b="1"/>
              <a:t>6.</a:t>
            </a:r>
            <a:r>
              <a:rPr lang="zh-CN" altLang="en-US" b="1"/>
              <a:t>综合练习</a:t>
            </a:r>
          </a:p>
        </p:txBody>
      </p:sp>
    </p:spTree>
    <p:extLst>
      <p:ext uri="{BB962C8B-B14F-4D97-AF65-F5344CB8AC3E}">
        <p14:creationId xmlns:p14="http://schemas.microsoft.com/office/powerpoint/2010/main" xmlns="" val="38178008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zh-CN" altLang="en-US" sz="3200" b="1"/>
              <a:t>进入程序编辑窗口界面</a:t>
            </a:r>
            <a:br>
              <a:rPr lang="zh-CN" altLang="en-US" sz="3200" b="1"/>
            </a:br>
            <a:endParaRPr lang="zh-CN" altLang="en-US" sz="3200" b="1"/>
          </a:p>
        </p:txBody>
      </p:sp>
      <p:sp>
        <p:nvSpPr>
          <p:cNvPr id="9219" name="Rectangle 3"/>
          <p:cNvSpPr>
            <a:spLocks noGrp="1" noChangeArrowheads="1"/>
          </p:cNvSpPr>
          <p:nvPr>
            <p:ph type="body" idx="1"/>
          </p:nvPr>
        </p:nvSpPr>
        <p:spPr/>
        <p:txBody>
          <a:bodyPr/>
          <a:lstStyle/>
          <a:p>
            <a:pPr marL="736600" indent="-736600">
              <a:buFont typeface="Wingdings" pitchFamily="2" charset="2"/>
              <a:buNone/>
            </a:pPr>
            <a:r>
              <a:rPr lang="en-US" altLang="zh-CN" sz="2500" b="1"/>
              <a:t>①</a:t>
            </a:r>
            <a:r>
              <a:rPr lang="zh-CN" altLang="en-US" sz="2500" b="1"/>
              <a:t>创建一个新程序</a:t>
            </a:r>
            <a:r>
              <a:rPr lang="en-US" altLang="zh-CN" sz="2500" b="1"/>
              <a:t>File</a:t>
            </a:r>
            <a:r>
              <a:rPr lang="en-US" altLang="zh-CN" sz="2500" b="1">
                <a:latin typeface="Arial"/>
              </a:rPr>
              <a:t>——</a:t>
            </a:r>
            <a:r>
              <a:rPr lang="en-US" altLang="zh-CN" sz="2500" b="1"/>
              <a:t>new</a:t>
            </a:r>
            <a:r>
              <a:rPr lang="en-US" altLang="zh-CN" sz="2500" b="1">
                <a:latin typeface="Arial"/>
              </a:rPr>
              <a:t>——</a:t>
            </a:r>
            <a:r>
              <a:rPr lang="en-US" altLang="zh-CN" sz="2500" b="1"/>
              <a:t>syntax</a:t>
            </a:r>
          </a:p>
          <a:p>
            <a:pPr marL="736600" indent="-736600">
              <a:buFont typeface="Wingdings" pitchFamily="2" charset="2"/>
              <a:buNone/>
            </a:pPr>
            <a:r>
              <a:rPr lang="en-US" altLang="zh-CN" sz="2500" b="1"/>
              <a:t>②</a:t>
            </a:r>
            <a:r>
              <a:rPr lang="zh-CN" altLang="en-US" sz="2500" b="1"/>
              <a:t>打开一个旧程序</a:t>
            </a:r>
          </a:p>
          <a:p>
            <a:pPr marL="736600" indent="-736600">
              <a:buFont typeface="Wingdings" pitchFamily="2" charset="2"/>
              <a:buNone/>
            </a:pPr>
            <a:r>
              <a:rPr lang="zh-CN" altLang="en-US" sz="2500" b="1"/>
              <a:t> </a:t>
            </a:r>
            <a:r>
              <a:rPr lang="en-US" altLang="zh-CN" sz="2500" b="1"/>
              <a:t>File</a:t>
            </a:r>
            <a:r>
              <a:rPr lang="en-US" altLang="zh-CN" sz="2500" b="1">
                <a:latin typeface="Arial"/>
              </a:rPr>
              <a:t>——</a:t>
            </a:r>
            <a:r>
              <a:rPr lang="en-US" altLang="zh-CN" sz="2500" b="1"/>
              <a:t>open</a:t>
            </a:r>
            <a:r>
              <a:rPr lang="en-US" altLang="zh-CN" sz="2500" b="1">
                <a:latin typeface="Arial"/>
              </a:rPr>
              <a:t>——</a:t>
            </a:r>
            <a:r>
              <a:rPr lang="en-US" altLang="zh-CN" sz="2500" b="1"/>
              <a:t>syntax</a:t>
            </a:r>
          </a:p>
          <a:p>
            <a:pPr marL="736600" indent="-736600">
              <a:buFont typeface="Wingdings" pitchFamily="2" charset="2"/>
              <a:buNone/>
            </a:pPr>
            <a:r>
              <a:rPr lang="zh-CN" altLang="en-US" sz="2500" b="1"/>
              <a:t>程序文件的扩展名为*</a:t>
            </a:r>
            <a:r>
              <a:rPr lang="en-US" altLang="zh-CN" sz="2500" b="1"/>
              <a:t>.sps</a:t>
            </a:r>
          </a:p>
          <a:p>
            <a:pPr marL="736600" indent="-736600">
              <a:buFont typeface="Wingdings" pitchFamily="2" charset="2"/>
              <a:buNone/>
            </a:pPr>
            <a:r>
              <a:rPr lang="zh-CN" altLang="en-US" sz="2500" b="1"/>
              <a:t>注：</a:t>
            </a:r>
            <a:r>
              <a:rPr lang="en-US" altLang="zh-CN" sz="2500" b="1"/>
              <a:t>syntax</a:t>
            </a:r>
            <a:r>
              <a:rPr lang="zh-CN" altLang="en-US" sz="2500" b="1"/>
              <a:t>窗口的菜单和</a:t>
            </a:r>
            <a:r>
              <a:rPr lang="en-US" altLang="zh-CN" sz="2500" b="1"/>
              <a:t>SPSS</a:t>
            </a:r>
            <a:r>
              <a:rPr lang="zh-CN" altLang="en-US" sz="2500" b="1"/>
              <a:t>窗口的菜单功能基本一致，区别在于</a:t>
            </a:r>
            <a:r>
              <a:rPr lang="en-US" altLang="zh-CN" sz="2500" b="1"/>
              <a:t>RUN</a:t>
            </a:r>
            <a:r>
              <a:rPr lang="zh-CN" altLang="en-US" sz="2500" b="1"/>
              <a:t>菜单。</a:t>
            </a:r>
          </a:p>
          <a:p>
            <a:pPr marL="736600" indent="-736600">
              <a:buFont typeface="Wingdings" pitchFamily="2" charset="2"/>
              <a:buNone/>
            </a:pPr>
            <a:r>
              <a:rPr lang="en-US" altLang="zh-CN" sz="2500" b="1"/>
              <a:t>RUN ALL</a:t>
            </a:r>
            <a:r>
              <a:rPr lang="en-US" altLang="zh-CN" sz="2500" b="1">
                <a:latin typeface="Arial"/>
              </a:rPr>
              <a:t>——</a:t>
            </a:r>
            <a:r>
              <a:rPr lang="zh-CN" altLang="en-US" sz="2500" b="1"/>
              <a:t>运行全部程序 </a:t>
            </a:r>
          </a:p>
          <a:p>
            <a:pPr marL="736600" indent="-736600">
              <a:buFont typeface="Wingdings" pitchFamily="2" charset="2"/>
              <a:buNone/>
            </a:pPr>
            <a:r>
              <a:rPr lang="en-US" altLang="zh-CN" sz="2500" b="1"/>
              <a:t>RUN SELECTION</a:t>
            </a:r>
            <a:r>
              <a:rPr lang="en-US" altLang="zh-CN" sz="2500" b="1">
                <a:latin typeface="Arial"/>
              </a:rPr>
              <a:t>——</a:t>
            </a:r>
            <a:r>
              <a:rPr lang="zh-CN" altLang="en-US" sz="2500" b="1"/>
              <a:t>运行所选择的部分程序</a:t>
            </a:r>
          </a:p>
        </p:txBody>
      </p:sp>
    </p:spTree>
    <p:extLst>
      <p:ext uri="{BB962C8B-B14F-4D97-AF65-F5344CB8AC3E}">
        <p14:creationId xmlns:p14="http://schemas.microsoft.com/office/powerpoint/2010/main" xmlns="" val="4275981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marL="914400" indent="-914400"/>
            <a:r>
              <a:rPr lang="zh-CN" altLang="en-US" b="1"/>
              <a:t>熟用</a:t>
            </a:r>
            <a:r>
              <a:rPr lang="en-US" altLang="zh-CN" b="1"/>
              <a:t>Paste </a:t>
            </a:r>
            <a:r>
              <a:rPr lang="zh-CN" altLang="en-US" b="1"/>
              <a:t>按钮</a:t>
            </a:r>
          </a:p>
        </p:txBody>
      </p:sp>
      <p:sp>
        <p:nvSpPr>
          <p:cNvPr id="10243" name="Rectangle 3"/>
          <p:cNvSpPr>
            <a:spLocks noGrp="1" noChangeArrowheads="1"/>
          </p:cNvSpPr>
          <p:nvPr>
            <p:ph type="body" idx="1"/>
          </p:nvPr>
        </p:nvSpPr>
        <p:spPr/>
        <p:txBody>
          <a:bodyPr/>
          <a:lstStyle/>
          <a:p>
            <a:pPr>
              <a:buFont typeface="Wingdings" pitchFamily="2" charset="2"/>
              <a:buNone/>
            </a:pPr>
            <a:r>
              <a:rPr lang="zh-CN" altLang="en-US" b="1"/>
              <a:t>在所有对话框选择完毕后，不选择 </a:t>
            </a:r>
            <a:r>
              <a:rPr lang="en-US" altLang="zh-CN" b="1"/>
              <a:t>OK</a:t>
            </a:r>
            <a:r>
              <a:rPr lang="zh-CN" altLang="en-US" b="1"/>
              <a:t>，而使用</a:t>
            </a:r>
            <a:r>
              <a:rPr lang="en-US" altLang="zh-CN" b="1"/>
              <a:t>Paste</a:t>
            </a:r>
            <a:r>
              <a:rPr lang="en-US" altLang="zh-CN"/>
              <a:t> </a:t>
            </a:r>
          </a:p>
          <a:p>
            <a:pPr>
              <a:buFont typeface="Wingdings" pitchFamily="2" charset="2"/>
              <a:buNone/>
            </a:pPr>
            <a:r>
              <a:rPr lang="zh-CN" altLang="en-US"/>
              <a:t>例如：打开</a:t>
            </a:r>
            <a:r>
              <a:rPr lang="en-US" altLang="zh-CN"/>
              <a:t>xuelin</a:t>
            </a:r>
          </a:p>
        </p:txBody>
      </p:sp>
    </p:spTree>
    <p:extLst>
      <p:ext uri="{BB962C8B-B14F-4D97-AF65-F5344CB8AC3E}">
        <p14:creationId xmlns:p14="http://schemas.microsoft.com/office/powerpoint/2010/main" xmlns="" val="40531812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marL="914400" indent="-914400"/>
            <a:r>
              <a:rPr lang="zh-CN" altLang="en-US" b="1"/>
              <a:t>编程进行对话框无法完成的工作</a:t>
            </a:r>
          </a:p>
        </p:txBody>
      </p:sp>
      <p:sp>
        <p:nvSpPr>
          <p:cNvPr id="11267" name="Rectangle 3"/>
          <p:cNvSpPr>
            <a:spLocks noGrp="1" noChangeArrowheads="1"/>
          </p:cNvSpPr>
          <p:nvPr>
            <p:ph type="body" idx="1"/>
          </p:nvPr>
        </p:nvSpPr>
        <p:spPr>
          <a:xfrm>
            <a:off x="1370013" y="1600200"/>
            <a:ext cx="7313612" cy="4341813"/>
          </a:xfrm>
        </p:spPr>
        <p:txBody>
          <a:bodyPr/>
          <a:lstStyle/>
          <a:p>
            <a:pPr>
              <a:lnSpc>
                <a:spcPct val="80000"/>
              </a:lnSpc>
              <a:buFont typeface="Wingdings" pitchFamily="2" charset="2"/>
              <a:buNone/>
            </a:pPr>
            <a:r>
              <a:rPr lang="zh-CN" altLang="en-US" sz="2100"/>
              <a:t>例</a:t>
            </a:r>
            <a:r>
              <a:rPr lang="en-US" altLang="zh-CN" sz="2100"/>
              <a:t>4.1  </a:t>
            </a:r>
            <a:r>
              <a:rPr lang="zh-CN" altLang="en-US" sz="2100"/>
              <a:t>打开</a:t>
            </a:r>
            <a:r>
              <a:rPr lang="en-US" altLang="zh-CN" sz="2100"/>
              <a:t>cars.sav P50</a:t>
            </a:r>
          </a:p>
          <a:p>
            <a:pPr>
              <a:lnSpc>
                <a:spcPct val="80000"/>
              </a:lnSpc>
              <a:buFont typeface="Wingdings" pitchFamily="2" charset="2"/>
              <a:buNone/>
            </a:pPr>
            <a:r>
              <a:rPr lang="en-US" altLang="zh-CN" sz="2100"/>
              <a:t>     </a:t>
            </a:r>
            <a:r>
              <a:rPr lang="zh-CN" altLang="en-US" sz="2100"/>
              <a:t>操作后的语句：</a:t>
            </a:r>
          </a:p>
          <a:p>
            <a:pPr>
              <a:lnSpc>
                <a:spcPct val="80000"/>
              </a:lnSpc>
              <a:buFont typeface="Wingdings" pitchFamily="2" charset="2"/>
              <a:buNone/>
            </a:pPr>
            <a:r>
              <a:rPr lang="en-US" altLang="zh-CN" sz="2100"/>
              <a:t>COUNT</a:t>
            </a:r>
          </a:p>
          <a:p>
            <a:pPr>
              <a:lnSpc>
                <a:spcPct val="80000"/>
              </a:lnSpc>
              <a:buFont typeface="Wingdings" pitchFamily="2" charset="2"/>
              <a:buNone/>
            </a:pPr>
            <a:r>
              <a:rPr lang="en-US" altLang="zh-CN" sz="2100"/>
              <a:t>  G1 = year cylinder weight  (Lowest thru 76)  year cylinder weight  (Lowest thru 4)  year cylinder weight  (3000 thru Highest)  .</a:t>
            </a:r>
          </a:p>
          <a:p>
            <a:pPr>
              <a:lnSpc>
                <a:spcPct val="80000"/>
              </a:lnSpc>
              <a:buFont typeface="Wingdings" pitchFamily="2" charset="2"/>
              <a:buNone/>
            </a:pPr>
            <a:r>
              <a:rPr lang="en-US" altLang="zh-CN" sz="2100"/>
              <a:t>EXECUTE .</a:t>
            </a:r>
          </a:p>
          <a:p>
            <a:pPr>
              <a:lnSpc>
                <a:spcPct val="80000"/>
              </a:lnSpc>
            </a:pPr>
            <a:endParaRPr lang="en-US" altLang="zh-CN" sz="2100"/>
          </a:p>
          <a:p>
            <a:pPr>
              <a:lnSpc>
                <a:spcPct val="80000"/>
              </a:lnSpc>
              <a:buFont typeface="Wingdings" pitchFamily="2" charset="2"/>
              <a:buNone/>
            </a:pPr>
            <a:r>
              <a:rPr lang="zh-CN" altLang="en-US" sz="2100"/>
              <a:t>修改为正确的格式：</a:t>
            </a:r>
          </a:p>
          <a:p>
            <a:pPr>
              <a:lnSpc>
                <a:spcPct val="80000"/>
              </a:lnSpc>
              <a:buFont typeface="Wingdings" pitchFamily="2" charset="2"/>
              <a:buNone/>
            </a:pPr>
            <a:r>
              <a:rPr lang="en-US" altLang="zh-CN" sz="2100"/>
              <a:t>COUNT</a:t>
            </a:r>
          </a:p>
          <a:p>
            <a:pPr>
              <a:lnSpc>
                <a:spcPct val="80000"/>
              </a:lnSpc>
              <a:buFont typeface="Wingdings" pitchFamily="2" charset="2"/>
              <a:buNone/>
            </a:pPr>
            <a:r>
              <a:rPr lang="en-US" altLang="zh-CN" sz="2100"/>
              <a:t>  G1 = year (Lowest thru 76)  cylinder   (Lowest thru 4)    weight  (3000 thru Highest)  .</a:t>
            </a:r>
          </a:p>
          <a:p>
            <a:pPr>
              <a:lnSpc>
                <a:spcPct val="80000"/>
              </a:lnSpc>
              <a:buFont typeface="Wingdings" pitchFamily="2" charset="2"/>
              <a:buNone/>
            </a:pPr>
            <a:r>
              <a:rPr lang="en-US" altLang="zh-CN" sz="2100"/>
              <a:t>EXECUTE .</a:t>
            </a:r>
          </a:p>
        </p:txBody>
      </p:sp>
    </p:spTree>
    <p:extLst>
      <p:ext uri="{BB962C8B-B14F-4D97-AF65-F5344CB8AC3E}">
        <p14:creationId xmlns:p14="http://schemas.microsoft.com/office/powerpoint/2010/main" xmlns="" val="29103757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xEl>
                                              <p:pRg st="6" end="6"/>
                                            </p:txEl>
                                          </p:spTgt>
                                        </p:tgtEl>
                                        <p:attrNameLst>
                                          <p:attrName>style.visibility</p:attrName>
                                        </p:attrNameLst>
                                      </p:cBhvr>
                                      <p:to>
                                        <p:strVal val="visible"/>
                                      </p:to>
                                    </p:set>
                                    <p:anim calcmode="lin" valueType="num">
                                      <p:cBhvr additive="base">
                                        <p:cTn id="7" dur="500" fill="hold"/>
                                        <p:tgtEl>
                                          <p:spTgt spid="11267">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267">
                                            <p:txEl>
                                              <p:pRg st="7" end="7"/>
                                            </p:txEl>
                                          </p:spTgt>
                                        </p:tgtEl>
                                        <p:attrNameLst>
                                          <p:attrName>style.visibility</p:attrName>
                                        </p:attrNameLst>
                                      </p:cBhvr>
                                      <p:to>
                                        <p:strVal val="visible"/>
                                      </p:to>
                                    </p:set>
                                    <p:anim calcmode="lin" valueType="num">
                                      <p:cBhvr additive="base">
                                        <p:cTn id="11" dur="500" fill="hold"/>
                                        <p:tgtEl>
                                          <p:spTgt spid="11267">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267">
                                            <p:txEl>
                                              <p:pRg st="7" end="7"/>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1267">
                                            <p:txEl>
                                              <p:pRg st="8" end="8"/>
                                            </p:txEl>
                                          </p:spTgt>
                                        </p:tgtEl>
                                        <p:attrNameLst>
                                          <p:attrName>style.visibility</p:attrName>
                                        </p:attrNameLst>
                                      </p:cBhvr>
                                      <p:to>
                                        <p:strVal val="visible"/>
                                      </p:to>
                                    </p:set>
                                    <p:anim calcmode="lin" valueType="num">
                                      <p:cBhvr additive="base">
                                        <p:cTn id="15" dur="500" fill="hold"/>
                                        <p:tgtEl>
                                          <p:spTgt spid="11267">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1267">
                                            <p:txEl>
                                              <p:pRg st="8" end="8"/>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267">
                                            <p:txEl>
                                              <p:pRg st="9" end="9"/>
                                            </p:txEl>
                                          </p:spTgt>
                                        </p:tgtEl>
                                        <p:attrNameLst>
                                          <p:attrName>style.visibility</p:attrName>
                                        </p:attrNameLst>
                                      </p:cBhvr>
                                      <p:to>
                                        <p:strVal val="visible"/>
                                      </p:to>
                                    </p:set>
                                    <p:anim calcmode="lin" valueType="num">
                                      <p:cBhvr additive="base">
                                        <p:cTn id="19" dur="500" fill="hold"/>
                                        <p:tgtEl>
                                          <p:spTgt spid="11267">
                                            <p:txEl>
                                              <p:pRg st="9" end="9"/>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126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endParaRPr lang="zh-CN" altLang="zh-CN"/>
          </a:p>
        </p:txBody>
      </p:sp>
      <p:sp>
        <p:nvSpPr>
          <p:cNvPr id="20483" name="Rectangle 3"/>
          <p:cNvSpPr>
            <a:spLocks noGrp="1" noChangeArrowheads="1"/>
          </p:cNvSpPr>
          <p:nvPr>
            <p:ph type="body" idx="1"/>
          </p:nvPr>
        </p:nvSpPr>
        <p:spPr/>
        <p:txBody>
          <a:bodyPr/>
          <a:lstStyle/>
          <a:p>
            <a:pPr>
              <a:buFont typeface="Wingdings" pitchFamily="2" charset="2"/>
              <a:buNone/>
            </a:pPr>
            <a:r>
              <a:rPr lang="zh-CN" altLang="en-US" b="1"/>
              <a:t>注：编程基本小知识：</a:t>
            </a:r>
          </a:p>
          <a:p>
            <a:pPr>
              <a:buFont typeface="Wingdings" pitchFamily="2" charset="2"/>
              <a:buNone/>
            </a:pPr>
            <a:r>
              <a:rPr lang="zh-CN" altLang="en-US" b="1"/>
              <a:t>①每句命令完成后，以点号结束，否则程序不被执行。</a:t>
            </a:r>
          </a:p>
          <a:p>
            <a:pPr>
              <a:buFont typeface="Wingdings" pitchFamily="2" charset="2"/>
              <a:buNone/>
            </a:pPr>
            <a:r>
              <a:rPr lang="zh-CN" altLang="en-US" b="1"/>
              <a:t>②全部命令编辑完成后，以</a:t>
            </a:r>
            <a:r>
              <a:rPr lang="en-US" altLang="zh-CN" b="1">
                <a:solidFill>
                  <a:srgbClr val="FF3300"/>
                </a:solidFill>
              </a:rPr>
              <a:t>Execute.</a:t>
            </a:r>
            <a:r>
              <a:rPr lang="zh-CN" altLang="en-US" b="1"/>
              <a:t>结束，否则程序不被执行</a:t>
            </a:r>
            <a:r>
              <a:rPr lang="en-US" altLang="zh-CN" b="1"/>
              <a:t>.</a:t>
            </a:r>
          </a:p>
          <a:p>
            <a:pPr>
              <a:buFont typeface="Wingdings" pitchFamily="2" charset="2"/>
              <a:buNone/>
            </a:pPr>
            <a:r>
              <a:rPr lang="en-US" altLang="zh-CN" b="1"/>
              <a:t>③</a:t>
            </a:r>
            <a:r>
              <a:rPr lang="zh-CN" altLang="en-US" b="1"/>
              <a:t>学会使用</a:t>
            </a:r>
            <a:r>
              <a:rPr lang="en-US" altLang="zh-CN" b="1"/>
              <a:t>help</a:t>
            </a:r>
            <a:r>
              <a:rPr lang="en-US" altLang="zh-CN" b="1">
                <a:latin typeface="Arial"/>
              </a:rPr>
              <a:t>——</a:t>
            </a:r>
            <a:r>
              <a:rPr lang="en-US" altLang="zh-CN" b="1"/>
              <a:t>command syntax reference</a:t>
            </a:r>
            <a:r>
              <a:rPr lang="zh-CN" altLang="en-US" b="1"/>
              <a:t>自学编程。</a:t>
            </a:r>
          </a:p>
        </p:txBody>
      </p:sp>
    </p:spTree>
    <p:extLst>
      <p:ext uri="{BB962C8B-B14F-4D97-AF65-F5344CB8AC3E}">
        <p14:creationId xmlns:p14="http://schemas.microsoft.com/office/powerpoint/2010/main" xmlns="" val="41765735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zh-CN" altLang="en-US"/>
              <a:t>简单编程命令介绍 </a:t>
            </a:r>
          </a:p>
        </p:txBody>
      </p:sp>
      <p:sp>
        <p:nvSpPr>
          <p:cNvPr id="12291" name="Rectangle 3"/>
          <p:cNvSpPr>
            <a:spLocks noGrp="1" noChangeArrowheads="1"/>
          </p:cNvSpPr>
          <p:nvPr>
            <p:ph type="body" idx="1"/>
          </p:nvPr>
        </p:nvSpPr>
        <p:spPr/>
        <p:txBody>
          <a:bodyPr/>
          <a:lstStyle/>
          <a:p>
            <a:pPr>
              <a:buFont typeface="Wingdings" pitchFamily="2" charset="2"/>
              <a:buNone/>
            </a:pPr>
            <a:r>
              <a:rPr lang="en-US" altLang="zh-CN"/>
              <a:t>1</a:t>
            </a:r>
            <a:r>
              <a:rPr lang="zh-CN" altLang="en-US"/>
              <a:t>、变量标签定义</a:t>
            </a:r>
          </a:p>
          <a:p>
            <a:pPr>
              <a:buFont typeface="Wingdings" pitchFamily="2" charset="2"/>
              <a:buNone/>
            </a:pPr>
            <a:r>
              <a:rPr lang="en-US" altLang="zh-CN"/>
              <a:t>Variable labels varname </a:t>
            </a:r>
            <a:r>
              <a:rPr lang="en-US" altLang="zh-CN">
                <a:latin typeface="Arial"/>
              </a:rPr>
              <a:t>‘</a:t>
            </a:r>
            <a:r>
              <a:rPr lang="en-US" altLang="zh-CN"/>
              <a:t>label</a:t>
            </a:r>
            <a:r>
              <a:rPr lang="en-US" altLang="zh-CN">
                <a:latin typeface="Arial"/>
              </a:rPr>
              <a:t>’</a:t>
            </a:r>
            <a:r>
              <a:rPr lang="en-US" altLang="zh-CN"/>
              <a:t>.</a:t>
            </a:r>
          </a:p>
          <a:p>
            <a:pPr>
              <a:buFont typeface="Wingdings" pitchFamily="2" charset="2"/>
              <a:buNone/>
            </a:pPr>
            <a:r>
              <a:rPr lang="en-US" altLang="zh-CN"/>
              <a:t>Eg: variable labels x1 </a:t>
            </a:r>
            <a:r>
              <a:rPr lang="en-US" altLang="zh-CN">
                <a:latin typeface="Arial"/>
              </a:rPr>
              <a:t>‘</a:t>
            </a:r>
            <a:r>
              <a:rPr lang="zh-CN" altLang="en-US"/>
              <a:t>语文</a:t>
            </a:r>
            <a:r>
              <a:rPr lang="zh-CN" altLang="en-US">
                <a:latin typeface="Arial"/>
              </a:rPr>
              <a:t>’</a:t>
            </a:r>
            <a:r>
              <a:rPr lang="zh-CN" altLang="en-US"/>
              <a:t> </a:t>
            </a:r>
            <a:r>
              <a:rPr lang="en-US" altLang="zh-CN"/>
              <a:t>x2 </a:t>
            </a:r>
            <a:r>
              <a:rPr lang="en-US" altLang="zh-CN">
                <a:latin typeface="Arial"/>
              </a:rPr>
              <a:t>‘</a:t>
            </a:r>
            <a:r>
              <a:rPr lang="zh-CN" altLang="en-US"/>
              <a:t>数学</a:t>
            </a:r>
            <a:r>
              <a:rPr lang="zh-CN" altLang="en-US">
                <a:latin typeface="Arial"/>
              </a:rPr>
              <a:t>’</a:t>
            </a:r>
            <a:r>
              <a:rPr lang="zh-CN" altLang="en-US"/>
              <a:t> </a:t>
            </a:r>
            <a:r>
              <a:rPr lang="en-US" altLang="zh-CN"/>
              <a:t>x3 </a:t>
            </a:r>
            <a:r>
              <a:rPr lang="en-US" altLang="zh-CN">
                <a:latin typeface="Arial"/>
              </a:rPr>
              <a:t>‘</a:t>
            </a:r>
            <a:r>
              <a:rPr lang="zh-CN" altLang="en-US"/>
              <a:t>英语</a:t>
            </a:r>
            <a:r>
              <a:rPr lang="zh-CN" altLang="en-US">
                <a:latin typeface="Arial"/>
              </a:rPr>
              <a:t>’</a:t>
            </a:r>
            <a:r>
              <a:rPr lang="en-US" altLang="zh-CN"/>
              <a:t>.</a:t>
            </a:r>
          </a:p>
          <a:p>
            <a:pPr>
              <a:buFont typeface="Wingdings" pitchFamily="2" charset="2"/>
              <a:buNone/>
            </a:pPr>
            <a:r>
              <a:rPr lang="en-US" altLang="zh-CN"/>
              <a:t>2</a:t>
            </a:r>
            <a:r>
              <a:rPr lang="zh-CN" altLang="en-US"/>
              <a:t>、</a:t>
            </a:r>
            <a:r>
              <a:rPr lang="en-US" altLang="zh-CN"/>
              <a:t>Compute</a:t>
            </a:r>
            <a:r>
              <a:rPr lang="zh-CN" altLang="en-US"/>
              <a:t>（用于给变量赋值）</a:t>
            </a:r>
          </a:p>
          <a:p>
            <a:pPr>
              <a:buFont typeface="Wingdings" pitchFamily="2" charset="2"/>
              <a:buNone/>
            </a:pPr>
            <a:r>
              <a:rPr lang="en-US" altLang="zh-CN"/>
              <a:t>Compute target variable=expression</a:t>
            </a:r>
          </a:p>
        </p:txBody>
      </p:sp>
    </p:spTree>
    <p:extLst>
      <p:ext uri="{BB962C8B-B14F-4D97-AF65-F5344CB8AC3E}">
        <p14:creationId xmlns:p14="http://schemas.microsoft.com/office/powerpoint/2010/main" xmlns="" val="24820915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762000" y="1524000"/>
            <a:ext cx="7997825" cy="6096000"/>
          </a:xfrm>
        </p:spPr>
        <p:txBody>
          <a:bodyPr/>
          <a:lstStyle/>
          <a:p>
            <a:pPr>
              <a:buFont typeface="Wingdings" pitchFamily="2" charset="2"/>
              <a:buNone/>
            </a:pPr>
            <a:endParaRPr lang="en-US" altLang="zh-CN"/>
          </a:p>
          <a:p>
            <a:pPr>
              <a:buFont typeface="Wingdings" pitchFamily="2" charset="2"/>
              <a:buNone/>
            </a:pPr>
            <a:r>
              <a:rPr lang="en-US" altLang="zh-CN"/>
              <a:t>Ex: </a:t>
            </a:r>
            <a:r>
              <a:rPr lang="zh-CN" altLang="en-US"/>
              <a:t>请建立成绩文件，要求包含变量</a:t>
            </a:r>
            <a:r>
              <a:rPr lang="en-US" altLang="zh-CN"/>
              <a:t>X1</a:t>
            </a:r>
            <a:r>
              <a:rPr lang="zh-CN" altLang="en-US"/>
              <a:t>语文</a:t>
            </a:r>
            <a:r>
              <a:rPr lang="en-US" altLang="zh-CN"/>
              <a:t>/X2</a:t>
            </a:r>
            <a:r>
              <a:rPr lang="zh-CN" altLang="en-US"/>
              <a:t>数学</a:t>
            </a:r>
            <a:r>
              <a:rPr lang="en-US" altLang="zh-CN"/>
              <a:t>/X3</a:t>
            </a:r>
            <a:r>
              <a:rPr lang="zh-CN" altLang="en-US"/>
              <a:t>英语</a:t>
            </a:r>
            <a:r>
              <a:rPr lang="en-US" altLang="zh-CN"/>
              <a:t>/X4</a:t>
            </a:r>
            <a:r>
              <a:rPr lang="zh-CN" altLang="en-US"/>
              <a:t>总分</a:t>
            </a:r>
            <a:r>
              <a:rPr lang="en-US" altLang="zh-CN"/>
              <a:t>/ X5</a:t>
            </a:r>
            <a:r>
              <a:rPr lang="zh-CN" altLang="en-US"/>
              <a:t>均值</a:t>
            </a:r>
          </a:p>
          <a:p>
            <a:pPr>
              <a:buFont typeface="Wingdings" pitchFamily="2" charset="2"/>
              <a:buNone/>
            </a:pPr>
            <a:r>
              <a:rPr lang="zh-CN" altLang="en-US"/>
              <a:t>其中</a:t>
            </a:r>
            <a:r>
              <a:rPr lang="en-US" altLang="zh-CN"/>
              <a:t>x1</a:t>
            </a:r>
            <a:r>
              <a:rPr lang="zh-CN" altLang="en-US"/>
              <a:t>服从均值为</a:t>
            </a:r>
            <a:r>
              <a:rPr lang="en-US" altLang="zh-CN"/>
              <a:t>75</a:t>
            </a:r>
            <a:r>
              <a:rPr lang="zh-CN" altLang="en-US"/>
              <a:t>标准差为</a:t>
            </a:r>
            <a:r>
              <a:rPr lang="en-US" altLang="zh-CN"/>
              <a:t>5</a:t>
            </a:r>
            <a:r>
              <a:rPr lang="zh-CN" altLang="en-US"/>
              <a:t>的正态分布，</a:t>
            </a:r>
            <a:r>
              <a:rPr lang="en-US" altLang="zh-CN"/>
              <a:t>x2</a:t>
            </a:r>
            <a:r>
              <a:rPr lang="zh-CN" altLang="en-US"/>
              <a:t>服从</a:t>
            </a:r>
            <a:r>
              <a:rPr lang="en-US" altLang="zh-CN"/>
              <a:t>50</a:t>
            </a:r>
            <a:r>
              <a:rPr lang="zh-CN" altLang="en-US"/>
              <a:t>～</a:t>
            </a:r>
            <a:r>
              <a:rPr lang="en-US" altLang="zh-CN"/>
              <a:t>100</a:t>
            </a:r>
            <a:r>
              <a:rPr lang="zh-CN" altLang="en-US"/>
              <a:t>的均匀分布，</a:t>
            </a:r>
            <a:r>
              <a:rPr lang="en-US" altLang="zh-CN"/>
              <a:t>x3</a:t>
            </a:r>
            <a:r>
              <a:rPr lang="zh-CN" altLang="en-US"/>
              <a:t>服从均值为</a:t>
            </a:r>
            <a:r>
              <a:rPr lang="en-US" altLang="zh-CN"/>
              <a:t>70</a:t>
            </a:r>
            <a:r>
              <a:rPr lang="zh-CN" altLang="en-US"/>
              <a:t>标准差为</a:t>
            </a:r>
            <a:r>
              <a:rPr lang="en-US" altLang="zh-CN"/>
              <a:t>5</a:t>
            </a:r>
            <a:r>
              <a:rPr lang="zh-CN" altLang="en-US"/>
              <a:t>的正态分布 </a:t>
            </a:r>
          </a:p>
          <a:p>
            <a:pPr>
              <a:buFont typeface="Wingdings" pitchFamily="2" charset="2"/>
              <a:buNone/>
            </a:pPr>
            <a:r>
              <a:rPr lang="zh-CN" altLang="en-US"/>
              <a:t>程序：</a:t>
            </a:r>
          </a:p>
        </p:txBody>
      </p:sp>
    </p:spTree>
    <p:extLst>
      <p:ext uri="{BB962C8B-B14F-4D97-AF65-F5344CB8AC3E}">
        <p14:creationId xmlns:p14="http://schemas.microsoft.com/office/powerpoint/2010/main" xmlns="" val="39451414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5" name="Picture 5" descr="捕获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150" y="1557338"/>
            <a:ext cx="5505450" cy="31718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9994701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endParaRPr lang="zh-CN" altLang="zh-CN"/>
          </a:p>
        </p:txBody>
      </p:sp>
      <p:sp>
        <p:nvSpPr>
          <p:cNvPr id="14339" name="Rectangle 3"/>
          <p:cNvSpPr>
            <a:spLocks noGrp="1" noChangeArrowheads="1"/>
          </p:cNvSpPr>
          <p:nvPr>
            <p:ph type="body" idx="1"/>
          </p:nvPr>
        </p:nvSpPr>
        <p:spPr>
          <a:xfrm>
            <a:off x="1143000" y="1524000"/>
            <a:ext cx="7540625" cy="4648200"/>
          </a:xfrm>
        </p:spPr>
        <p:txBody>
          <a:bodyPr/>
          <a:lstStyle/>
          <a:p>
            <a:pPr>
              <a:lnSpc>
                <a:spcPct val="80000"/>
              </a:lnSpc>
              <a:buFont typeface="Wingdings" pitchFamily="2" charset="2"/>
              <a:buNone/>
            </a:pPr>
            <a:r>
              <a:rPr lang="en-US" altLang="zh-CN" sz="1900">
                <a:solidFill>
                  <a:srgbClr val="FF3300"/>
                </a:solidFill>
              </a:rPr>
              <a:t>Set seed 5502090</a:t>
            </a:r>
            <a:r>
              <a:rPr lang="zh-CN" altLang="en-US" sz="1900">
                <a:solidFill>
                  <a:srgbClr val="FF3300"/>
                </a:solidFill>
              </a:rPr>
              <a:t>（可写，也可不写）</a:t>
            </a:r>
          </a:p>
          <a:p>
            <a:pPr>
              <a:lnSpc>
                <a:spcPct val="80000"/>
              </a:lnSpc>
              <a:buFont typeface="Wingdings" pitchFamily="2" charset="2"/>
              <a:buNone/>
            </a:pPr>
            <a:r>
              <a:rPr lang="en-US" altLang="zh-CN" sz="1900"/>
              <a:t>input program.</a:t>
            </a:r>
          </a:p>
          <a:p>
            <a:pPr>
              <a:lnSpc>
                <a:spcPct val="80000"/>
              </a:lnSpc>
              <a:buFont typeface="Wingdings" pitchFamily="2" charset="2"/>
              <a:buNone/>
            </a:pPr>
            <a:r>
              <a:rPr lang="en-US" altLang="zh-CN" sz="1900">
                <a:solidFill>
                  <a:srgbClr val="FF3300"/>
                </a:solidFill>
              </a:rPr>
              <a:t>loop #i=1 to 200.</a:t>
            </a:r>
          </a:p>
          <a:p>
            <a:pPr>
              <a:lnSpc>
                <a:spcPct val="80000"/>
              </a:lnSpc>
              <a:buFont typeface="Wingdings" pitchFamily="2" charset="2"/>
              <a:buNone/>
            </a:pPr>
            <a:r>
              <a:rPr lang="en-US" altLang="zh-CN" sz="1900"/>
              <a:t>compute x1=rv.normal (75, 5).</a:t>
            </a:r>
          </a:p>
          <a:p>
            <a:pPr>
              <a:lnSpc>
                <a:spcPct val="80000"/>
              </a:lnSpc>
              <a:buFont typeface="Wingdings" pitchFamily="2" charset="2"/>
              <a:buNone/>
            </a:pPr>
            <a:r>
              <a:rPr lang="en-US" altLang="zh-CN" sz="1900"/>
              <a:t>Compute x2= rv.uniform (50,100).</a:t>
            </a:r>
          </a:p>
          <a:p>
            <a:pPr>
              <a:lnSpc>
                <a:spcPct val="80000"/>
              </a:lnSpc>
              <a:buFont typeface="Wingdings" pitchFamily="2" charset="2"/>
              <a:buNone/>
            </a:pPr>
            <a:r>
              <a:rPr lang="en-US" altLang="zh-CN" sz="1900"/>
              <a:t>Compute x3=rv.normal(70, 5).</a:t>
            </a:r>
          </a:p>
          <a:p>
            <a:pPr>
              <a:lnSpc>
                <a:spcPct val="80000"/>
              </a:lnSpc>
              <a:buFont typeface="Wingdings" pitchFamily="2" charset="2"/>
              <a:buNone/>
            </a:pPr>
            <a:r>
              <a:rPr lang="en-US" altLang="zh-CN" sz="1900"/>
              <a:t>Compute x4=sum(x1, x2,x3).</a:t>
            </a:r>
          </a:p>
          <a:p>
            <a:pPr>
              <a:lnSpc>
                <a:spcPct val="80000"/>
              </a:lnSpc>
              <a:buFont typeface="Wingdings" pitchFamily="2" charset="2"/>
              <a:buNone/>
            </a:pPr>
            <a:r>
              <a:rPr lang="en-US" altLang="zh-CN" sz="1900"/>
              <a:t>Compute x5=mean(x1, x2,x3).</a:t>
            </a:r>
          </a:p>
          <a:p>
            <a:pPr>
              <a:lnSpc>
                <a:spcPct val="80000"/>
              </a:lnSpc>
              <a:buFont typeface="Wingdings" pitchFamily="2" charset="2"/>
              <a:buNone/>
            </a:pPr>
            <a:r>
              <a:rPr lang="en-US" altLang="zh-CN" sz="1900"/>
              <a:t>variable labels x1 '</a:t>
            </a:r>
            <a:r>
              <a:rPr lang="zh-CN" altLang="en-US" sz="1900"/>
              <a:t>语文</a:t>
            </a:r>
            <a:r>
              <a:rPr lang="en-US" altLang="zh-CN" sz="1900"/>
              <a:t>' x2 '</a:t>
            </a:r>
            <a:r>
              <a:rPr lang="zh-CN" altLang="en-US" sz="1900"/>
              <a:t>数学</a:t>
            </a:r>
            <a:r>
              <a:rPr lang="en-US" altLang="zh-CN" sz="1900"/>
              <a:t>' x3 '</a:t>
            </a:r>
            <a:r>
              <a:rPr lang="zh-CN" altLang="en-US" sz="1900"/>
              <a:t>英语</a:t>
            </a:r>
            <a:r>
              <a:rPr lang="en-US" altLang="zh-CN" sz="1900"/>
              <a:t>' x4 '</a:t>
            </a:r>
            <a:r>
              <a:rPr lang="zh-CN" altLang="en-US" sz="1900"/>
              <a:t>总分</a:t>
            </a:r>
            <a:r>
              <a:rPr lang="en-US" altLang="zh-CN" sz="1900"/>
              <a:t>'x5'</a:t>
            </a:r>
            <a:r>
              <a:rPr lang="zh-CN" altLang="en-US" sz="1900"/>
              <a:t>均值</a:t>
            </a:r>
            <a:r>
              <a:rPr lang="en-US" altLang="zh-CN" sz="1900"/>
              <a:t>'.</a:t>
            </a:r>
          </a:p>
          <a:p>
            <a:pPr>
              <a:lnSpc>
                <a:spcPct val="80000"/>
              </a:lnSpc>
              <a:buFont typeface="Wingdings" pitchFamily="2" charset="2"/>
              <a:buNone/>
            </a:pPr>
            <a:r>
              <a:rPr lang="en-US" altLang="zh-CN" sz="1900"/>
              <a:t>end case.</a:t>
            </a:r>
          </a:p>
          <a:p>
            <a:pPr>
              <a:lnSpc>
                <a:spcPct val="80000"/>
              </a:lnSpc>
              <a:buFont typeface="Wingdings" pitchFamily="2" charset="2"/>
              <a:buNone/>
            </a:pPr>
            <a:r>
              <a:rPr lang="en-US" altLang="zh-CN" sz="1900"/>
              <a:t>end loop.</a:t>
            </a:r>
          </a:p>
          <a:p>
            <a:pPr>
              <a:lnSpc>
                <a:spcPct val="80000"/>
              </a:lnSpc>
              <a:buFont typeface="Wingdings" pitchFamily="2" charset="2"/>
              <a:buNone/>
            </a:pPr>
            <a:r>
              <a:rPr lang="en-US" altLang="zh-CN" sz="1900"/>
              <a:t>end file.</a:t>
            </a:r>
          </a:p>
          <a:p>
            <a:pPr>
              <a:lnSpc>
                <a:spcPct val="80000"/>
              </a:lnSpc>
              <a:buFont typeface="Wingdings" pitchFamily="2" charset="2"/>
              <a:buNone/>
            </a:pPr>
            <a:r>
              <a:rPr lang="en-US" altLang="zh-CN" sz="1900"/>
              <a:t>end input program.</a:t>
            </a:r>
          </a:p>
          <a:p>
            <a:pPr>
              <a:lnSpc>
                <a:spcPct val="80000"/>
              </a:lnSpc>
              <a:buFont typeface="Wingdings" pitchFamily="2" charset="2"/>
              <a:buNone/>
            </a:pPr>
            <a:r>
              <a:rPr lang="en-US" altLang="zh-CN" sz="1900"/>
              <a:t>execute.</a:t>
            </a:r>
          </a:p>
          <a:p>
            <a:pPr>
              <a:lnSpc>
                <a:spcPct val="80000"/>
              </a:lnSpc>
              <a:buFont typeface="Wingdings" pitchFamily="2" charset="2"/>
              <a:buNone/>
            </a:pPr>
            <a:endParaRPr lang="en-US" altLang="zh-CN" sz="1900"/>
          </a:p>
        </p:txBody>
      </p:sp>
    </p:spTree>
    <p:extLst>
      <p:ext uri="{BB962C8B-B14F-4D97-AF65-F5344CB8AC3E}">
        <p14:creationId xmlns:p14="http://schemas.microsoft.com/office/powerpoint/2010/main" xmlns="" val="24098666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ltLang="zh-CN" sz="3200"/>
              <a:t>3</a:t>
            </a:r>
            <a:r>
              <a:rPr lang="zh-CN" altLang="en-US" sz="3200"/>
              <a:t>、</a:t>
            </a:r>
            <a:r>
              <a:rPr lang="en-US" altLang="zh-CN" sz="3200"/>
              <a:t>Count</a:t>
            </a:r>
            <a:r>
              <a:rPr lang="zh-CN" altLang="en-US" sz="3200"/>
              <a:t>（用于标示某个值或某些值在某个变量的取值中是否出现）</a:t>
            </a:r>
          </a:p>
        </p:txBody>
      </p:sp>
      <p:sp>
        <p:nvSpPr>
          <p:cNvPr id="15363" name="Rectangle 3"/>
          <p:cNvSpPr>
            <a:spLocks noGrp="1" noChangeArrowheads="1"/>
          </p:cNvSpPr>
          <p:nvPr>
            <p:ph type="body" idx="1"/>
          </p:nvPr>
        </p:nvSpPr>
        <p:spPr>
          <a:xfrm>
            <a:off x="1370013" y="1827213"/>
            <a:ext cx="7313612" cy="5030787"/>
          </a:xfrm>
        </p:spPr>
        <p:txBody>
          <a:bodyPr/>
          <a:lstStyle/>
          <a:p>
            <a:pPr>
              <a:buFont typeface="Wingdings" pitchFamily="2" charset="2"/>
              <a:buNone/>
            </a:pPr>
            <a:r>
              <a:rPr lang="en-US" altLang="zh-CN"/>
              <a:t>Count Varname=varlist (value list)</a:t>
            </a:r>
          </a:p>
          <a:p>
            <a:pPr>
              <a:buFont typeface="Wingdings" pitchFamily="2" charset="2"/>
              <a:buNone/>
            </a:pPr>
            <a:r>
              <a:rPr lang="en-US" altLang="zh-CN">
                <a:solidFill>
                  <a:srgbClr val="FF3300"/>
                </a:solidFill>
              </a:rPr>
              <a:t>Key words for value list </a:t>
            </a:r>
          </a:p>
          <a:p>
            <a:pPr>
              <a:buFont typeface="Wingdings" pitchFamily="2" charset="2"/>
              <a:buNone/>
            </a:pPr>
            <a:r>
              <a:rPr lang="en-US" altLang="zh-CN">
                <a:solidFill>
                  <a:srgbClr val="FF3300"/>
                </a:solidFill>
              </a:rPr>
              <a:t>Lo /Hi/Thru</a:t>
            </a:r>
            <a:r>
              <a:rPr lang="en-US" altLang="zh-CN"/>
              <a:t> </a:t>
            </a:r>
          </a:p>
          <a:p>
            <a:pPr>
              <a:buFont typeface="Wingdings" pitchFamily="2" charset="2"/>
              <a:buNone/>
            </a:pPr>
            <a:r>
              <a:rPr lang="en-US" altLang="zh-CN"/>
              <a:t> Ex: </a:t>
            </a:r>
            <a:r>
              <a:rPr lang="zh-CN" altLang="en-US"/>
              <a:t>要求，在成绩文件中，统计各位同学不及格门数，以及每位同学有几门功课处于</a:t>
            </a:r>
            <a:r>
              <a:rPr lang="en-US" altLang="zh-CN"/>
              <a:t>70</a:t>
            </a:r>
            <a:r>
              <a:rPr lang="zh-CN" altLang="en-US"/>
              <a:t>到</a:t>
            </a:r>
            <a:r>
              <a:rPr lang="en-US" altLang="zh-CN"/>
              <a:t>80</a:t>
            </a:r>
            <a:r>
              <a:rPr lang="zh-CN" altLang="en-US"/>
              <a:t>之间。</a:t>
            </a:r>
          </a:p>
          <a:p>
            <a:pPr>
              <a:buFont typeface="Wingdings" pitchFamily="2" charset="2"/>
              <a:buNone/>
            </a:pPr>
            <a:r>
              <a:rPr lang="en-US" altLang="zh-CN" sz="2400"/>
              <a:t>Count target1=x1 to x3 (lo thru 60).</a:t>
            </a:r>
          </a:p>
          <a:p>
            <a:pPr>
              <a:buFont typeface="Wingdings" pitchFamily="2" charset="2"/>
              <a:buNone/>
            </a:pPr>
            <a:r>
              <a:rPr lang="en-US" altLang="zh-CN" sz="2400"/>
              <a:t>Count target2=x1 to x3 (70 through 80).</a:t>
            </a:r>
          </a:p>
          <a:p>
            <a:pPr>
              <a:buFont typeface="Wingdings" pitchFamily="2" charset="2"/>
              <a:buNone/>
            </a:pPr>
            <a:r>
              <a:rPr lang="en-US" altLang="zh-CN" sz="2400"/>
              <a:t>Count target3=x1 to x3 (60 through hi).</a:t>
            </a:r>
          </a:p>
        </p:txBody>
      </p:sp>
    </p:spTree>
    <p:extLst>
      <p:ext uri="{BB962C8B-B14F-4D97-AF65-F5344CB8AC3E}">
        <p14:creationId xmlns:p14="http://schemas.microsoft.com/office/powerpoint/2010/main" xmlns="" val="179531402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5363">
                                            <p:txEl>
                                              <p:pRg st="4" end="4"/>
                                            </p:txEl>
                                          </p:spTgt>
                                        </p:tgtEl>
                                        <p:attrNameLst>
                                          <p:attrName>style.visibility</p:attrName>
                                        </p:attrNameLst>
                                      </p:cBhvr>
                                      <p:to>
                                        <p:strVal val="visible"/>
                                      </p:to>
                                    </p:set>
                                    <p:anim calcmode="lin" valueType="num">
                                      <p:cBhvr additive="base">
                                        <p:cTn id="7" dur="500" fill="hold"/>
                                        <p:tgtEl>
                                          <p:spTgt spid="1536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363">
                                            <p:txEl>
                                              <p:pRg st="5" end="5"/>
                                            </p:txEl>
                                          </p:spTgt>
                                        </p:tgtEl>
                                        <p:attrNameLst>
                                          <p:attrName>style.visibility</p:attrName>
                                        </p:attrNameLst>
                                      </p:cBhvr>
                                      <p:to>
                                        <p:strVal val="visible"/>
                                      </p:to>
                                    </p:set>
                                    <p:anim calcmode="lin" valueType="num">
                                      <p:cBhvr additive="base">
                                        <p:cTn id="11"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536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363">
                                            <p:txEl>
                                              <p:pRg st="6" end="6"/>
                                            </p:txEl>
                                          </p:spTgt>
                                        </p:tgtEl>
                                        <p:attrNameLst>
                                          <p:attrName>style.visibility</p:attrName>
                                        </p:attrNameLst>
                                      </p:cBhvr>
                                      <p:to>
                                        <p:strVal val="visible"/>
                                      </p:to>
                                    </p:set>
                                    <p:anim calcmode="lin" valueType="num">
                                      <p:cBhvr additive="base">
                                        <p:cTn id="15"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70013" y="301625"/>
            <a:ext cx="7313612" cy="1146175"/>
          </a:xfrm>
        </p:spPr>
        <p:txBody>
          <a:bodyPr/>
          <a:lstStyle/>
          <a:p>
            <a:r>
              <a:rPr lang="zh-CN" altLang="en-US"/>
              <a:t>练习答案</a:t>
            </a:r>
          </a:p>
        </p:txBody>
      </p:sp>
      <p:sp>
        <p:nvSpPr>
          <p:cNvPr id="16387" name="Rectangle 3"/>
          <p:cNvSpPr>
            <a:spLocks noGrp="1" noChangeArrowheads="1"/>
          </p:cNvSpPr>
          <p:nvPr>
            <p:ph type="body" idx="1"/>
          </p:nvPr>
        </p:nvSpPr>
        <p:spPr>
          <a:xfrm>
            <a:off x="1370013" y="1600200"/>
            <a:ext cx="7313612" cy="4341813"/>
          </a:xfrm>
        </p:spPr>
        <p:txBody>
          <a:bodyPr/>
          <a:lstStyle/>
          <a:p>
            <a:pPr>
              <a:lnSpc>
                <a:spcPct val="80000"/>
              </a:lnSpc>
              <a:buFont typeface="Wingdings" pitchFamily="2" charset="2"/>
              <a:buNone/>
            </a:pPr>
            <a:r>
              <a:rPr lang="en-US" altLang="zh-CN" sz="1700"/>
              <a:t>input program.</a:t>
            </a:r>
          </a:p>
          <a:p>
            <a:pPr>
              <a:lnSpc>
                <a:spcPct val="80000"/>
              </a:lnSpc>
              <a:buFont typeface="Wingdings" pitchFamily="2" charset="2"/>
              <a:buNone/>
            </a:pPr>
            <a:r>
              <a:rPr lang="en-US" altLang="zh-CN" sz="1700"/>
              <a:t>loop #i=1 to 200.</a:t>
            </a:r>
          </a:p>
          <a:p>
            <a:pPr>
              <a:lnSpc>
                <a:spcPct val="80000"/>
              </a:lnSpc>
              <a:buFont typeface="Wingdings" pitchFamily="2" charset="2"/>
              <a:buNone/>
            </a:pPr>
            <a:r>
              <a:rPr lang="en-US" altLang="zh-CN" sz="1700"/>
              <a:t>compute x1=rv.normal (75, 5).</a:t>
            </a:r>
          </a:p>
          <a:p>
            <a:pPr>
              <a:lnSpc>
                <a:spcPct val="80000"/>
              </a:lnSpc>
              <a:buFont typeface="Wingdings" pitchFamily="2" charset="2"/>
              <a:buNone/>
            </a:pPr>
            <a:r>
              <a:rPr lang="en-US" altLang="zh-CN" sz="1700"/>
              <a:t>Compute x2= rv.uniform (50,100).</a:t>
            </a:r>
          </a:p>
          <a:p>
            <a:pPr>
              <a:lnSpc>
                <a:spcPct val="80000"/>
              </a:lnSpc>
              <a:buFont typeface="Wingdings" pitchFamily="2" charset="2"/>
              <a:buNone/>
            </a:pPr>
            <a:r>
              <a:rPr lang="en-US" altLang="zh-CN" sz="1700"/>
              <a:t>Compute x3=rv.normal(70, 5).</a:t>
            </a:r>
          </a:p>
          <a:p>
            <a:pPr>
              <a:lnSpc>
                <a:spcPct val="80000"/>
              </a:lnSpc>
              <a:buFont typeface="Wingdings" pitchFamily="2" charset="2"/>
              <a:buNone/>
            </a:pPr>
            <a:r>
              <a:rPr lang="en-US" altLang="zh-CN" sz="1700"/>
              <a:t>Compute x4=sum(x1, x2,x3).</a:t>
            </a:r>
          </a:p>
          <a:p>
            <a:pPr>
              <a:lnSpc>
                <a:spcPct val="80000"/>
              </a:lnSpc>
              <a:buFont typeface="Wingdings" pitchFamily="2" charset="2"/>
              <a:buNone/>
            </a:pPr>
            <a:r>
              <a:rPr lang="en-US" altLang="zh-CN" sz="1700"/>
              <a:t>Compute x5=mean(x1, x2,x3).</a:t>
            </a:r>
          </a:p>
          <a:p>
            <a:pPr>
              <a:lnSpc>
                <a:spcPct val="80000"/>
              </a:lnSpc>
              <a:buFont typeface="Wingdings" pitchFamily="2" charset="2"/>
              <a:buNone/>
            </a:pPr>
            <a:r>
              <a:rPr lang="en-US" altLang="zh-CN" sz="1700"/>
              <a:t>variable labels x1 '</a:t>
            </a:r>
            <a:r>
              <a:rPr lang="zh-CN" altLang="en-US" sz="1700"/>
              <a:t>语文</a:t>
            </a:r>
            <a:r>
              <a:rPr lang="en-US" altLang="zh-CN" sz="1700"/>
              <a:t>' x2 '</a:t>
            </a:r>
            <a:r>
              <a:rPr lang="zh-CN" altLang="en-US" sz="1700"/>
              <a:t>数学</a:t>
            </a:r>
            <a:r>
              <a:rPr lang="en-US" altLang="zh-CN" sz="1700"/>
              <a:t>' x3 '</a:t>
            </a:r>
            <a:r>
              <a:rPr lang="zh-CN" altLang="en-US" sz="1700"/>
              <a:t>英语</a:t>
            </a:r>
            <a:r>
              <a:rPr lang="en-US" altLang="zh-CN" sz="1700"/>
              <a:t>' x4 '</a:t>
            </a:r>
            <a:r>
              <a:rPr lang="zh-CN" altLang="en-US" sz="1700"/>
              <a:t>总分</a:t>
            </a:r>
            <a:r>
              <a:rPr lang="en-US" altLang="zh-CN" sz="1700"/>
              <a:t>'x5'</a:t>
            </a:r>
            <a:r>
              <a:rPr lang="zh-CN" altLang="en-US" sz="1700"/>
              <a:t>均值</a:t>
            </a:r>
            <a:r>
              <a:rPr lang="en-US" altLang="zh-CN" sz="1700"/>
              <a:t>'.</a:t>
            </a:r>
          </a:p>
          <a:p>
            <a:pPr>
              <a:lnSpc>
                <a:spcPct val="80000"/>
              </a:lnSpc>
              <a:buFont typeface="Wingdings" pitchFamily="2" charset="2"/>
              <a:buNone/>
            </a:pPr>
            <a:r>
              <a:rPr lang="en-US" altLang="zh-CN" sz="1700">
                <a:solidFill>
                  <a:srgbClr val="FF3300"/>
                </a:solidFill>
              </a:rPr>
              <a:t>Count target1=x1 to x3 (lo thru 60).</a:t>
            </a:r>
          </a:p>
          <a:p>
            <a:pPr>
              <a:lnSpc>
                <a:spcPct val="80000"/>
              </a:lnSpc>
              <a:buFont typeface="Wingdings" pitchFamily="2" charset="2"/>
              <a:buNone/>
            </a:pPr>
            <a:r>
              <a:rPr lang="en-US" altLang="zh-CN" sz="1700">
                <a:solidFill>
                  <a:srgbClr val="FF3300"/>
                </a:solidFill>
              </a:rPr>
              <a:t>Count target2=x1 to x3 (70 through 80).</a:t>
            </a:r>
          </a:p>
          <a:p>
            <a:pPr>
              <a:lnSpc>
                <a:spcPct val="80000"/>
              </a:lnSpc>
              <a:buFont typeface="Wingdings" pitchFamily="2" charset="2"/>
              <a:buNone/>
            </a:pPr>
            <a:r>
              <a:rPr lang="en-US" altLang="zh-CN" sz="1700">
                <a:solidFill>
                  <a:srgbClr val="FF3300"/>
                </a:solidFill>
              </a:rPr>
              <a:t>Count target3=x1 to x3 (60 through hi).</a:t>
            </a:r>
          </a:p>
          <a:p>
            <a:pPr>
              <a:lnSpc>
                <a:spcPct val="80000"/>
              </a:lnSpc>
              <a:buFont typeface="Wingdings" pitchFamily="2" charset="2"/>
              <a:buNone/>
            </a:pPr>
            <a:r>
              <a:rPr lang="en-US" altLang="zh-CN" sz="1700"/>
              <a:t>end case.</a:t>
            </a:r>
          </a:p>
          <a:p>
            <a:pPr>
              <a:lnSpc>
                <a:spcPct val="80000"/>
              </a:lnSpc>
              <a:buFont typeface="Wingdings" pitchFamily="2" charset="2"/>
              <a:buNone/>
            </a:pPr>
            <a:r>
              <a:rPr lang="en-US" altLang="zh-CN" sz="1700"/>
              <a:t>end loop.</a:t>
            </a:r>
          </a:p>
          <a:p>
            <a:pPr>
              <a:lnSpc>
                <a:spcPct val="80000"/>
              </a:lnSpc>
              <a:buFont typeface="Wingdings" pitchFamily="2" charset="2"/>
              <a:buNone/>
            </a:pPr>
            <a:r>
              <a:rPr lang="en-US" altLang="zh-CN" sz="1700"/>
              <a:t>end file.</a:t>
            </a:r>
          </a:p>
          <a:p>
            <a:pPr>
              <a:lnSpc>
                <a:spcPct val="80000"/>
              </a:lnSpc>
              <a:buFont typeface="Wingdings" pitchFamily="2" charset="2"/>
              <a:buNone/>
            </a:pPr>
            <a:r>
              <a:rPr lang="en-US" altLang="zh-CN" sz="1700"/>
              <a:t>end input program.</a:t>
            </a:r>
          </a:p>
          <a:p>
            <a:pPr>
              <a:lnSpc>
                <a:spcPct val="80000"/>
              </a:lnSpc>
              <a:buFont typeface="Wingdings" pitchFamily="2" charset="2"/>
              <a:buNone/>
            </a:pPr>
            <a:r>
              <a:rPr lang="en-US" altLang="zh-CN" sz="1700"/>
              <a:t>execute.</a:t>
            </a:r>
          </a:p>
          <a:p>
            <a:pPr>
              <a:lnSpc>
                <a:spcPct val="80000"/>
              </a:lnSpc>
              <a:buFont typeface="Wingdings" pitchFamily="2" charset="2"/>
              <a:buNone/>
            </a:pPr>
            <a:endParaRPr lang="en-US" altLang="zh-CN" sz="1700"/>
          </a:p>
        </p:txBody>
      </p:sp>
    </p:spTree>
    <p:extLst>
      <p:ext uri="{BB962C8B-B14F-4D97-AF65-F5344CB8AC3E}">
        <p14:creationId xmlns:p14="http://schemas.microsoft.com/office/powerpoint/2010/main" xmlns="" val="287112385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6387">
                                            <p:txEl>
                                              <p:pRg st="8" end="8"/>
                                            </p:txEl>
                                          </p:spTgt>
                                        </p:tgtEl>
                                        <p:attrNameLst>
                                          <p:attrName>style.visibility</p:attrName>
                                        </p:attrNameLst>
                                      </p:cBhvr>
                                      <p:to>
                                        <p:strVal val="visible"/>
                                      </p:to>
                                    </p:set>
                                    <p:anim calcmode="lin" valueType="num">
                                      <p:cBhvr additive="base">
                                        <p:cTn id="7" dur="500" fill="hold"/>
                                        <p:tgtEl>
                                          <p:spTgt spid="16387">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8" end="8"/>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387">
                                            <p:txEl>
                                              <p:pRg st="9" end="9"/>
                                            </p:txEl>
                                          </p:spTgt>
                                        </p:tgtEl>
                                        <p:attrNameLst>
                                          <p:attrName>style.visibility</p:attrName>
                                        </p:attrNameLst>
                                      </p:cBhvr>
                                      <p:to>
                                        <p:strVal val="visible"/>
                                      </p:to>
                                    </p:set>
                                    <p:anim calcmode="lin" valueType="num">
                                      <p:cBhvr additive="base">
                                        <p:cTn id="11" dur="500" fill="hold"/>
                                        <p:tgtEl>
                                          <p:spTgt spid="16387">
                                            <p:txEl>
                                              <p:pRg st="9" end="9"/>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6387">
                                            <p:txEl>
                                              <p:pRg st="9" end="9"/>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387">
                                            <p:txEl>
                                              <p:pRg st="10" end="10"/>
                                            </p:txEl>
                                          </p:spTgt>
                                        </p:tgtEl>
                                        <p:attrNameLst>
                                          <p:attrName>style.visibility</p:attrName>
                                        </p:attrNameLst>
                                      </p:cBhvr>
                                      <p:to>
                                        <p:strVal val="visible"/>
                                      </p:to>
                                    </p:set>
                                    <p:anim calcmode="lin" valueType="num">
                                      <p:cBhvr additive="base">
                                        <p:cTn id="15" dur="500" fill="hold"/>
                                        <p:tgtEl>
                                          <p:spTgt spid="16387">
                                            <p:txEl>
                                              <p:pRg st="10" end="1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638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ltLang="zh-CN" sz="3200"/>
              <a:t>4</a:t>
            </a:r>
            <a:r>
              <a:rPr lang="zh-CN" altLang="en-US" sz="3200"/>
              <a:t>、</a:t>
            </a:r>
            <a:r>
              <a:rPr lang="en-US" altLang="zh-CN" sz="3200"/>
              <a:t>Recode</a:t>
            </a:r>
            <a:r>
              <a:rPr lang="zh-CN" altLang="en-US" sz="3200"/>
              <a:t>（用于从原变量值按照某种一一对应的关系生成新变量值）</a:t>
            </a:r>
          </a:p>
        </p:txBody>
      </p:sp>
      <p:sp>
        <p:nvSpPr>
          <p:cNvPr id="17411" name="Rectangle 3"/>
          <p:cNvSpPr>
            <a:spLocks noGrp="1" noChangeArrowheads="1"/>
          </p:cNvSpPr>
          <p:nvPr>
            <p:ph type="body" idx="1"/>
          </p:nvPr>
        </p:nvSpPr>
        <p:spPr>
          <a:xfrm>
            <a:off x="838200" y="1827213"/>
            <a:ext cx="8305800" cy="4114800"/>
          </a:xfrm>
        </p:spPr>
        <p:txBody>
          <a:bodyPr/>
          <a:lstStyle/>
          <a:p>
            <a:pPr>
              <a:buFont typeface="Wingdings" pitchFamily="2" charset="2"/>
              <a:buNone/>
            </a:pPr>
            <a:r>
              <a:rPr lang="en-US" altLang="zh-CN"/>
              <a:t>Recode variable (value list) into target variable</a:t>
            </a:r>
          </a:p>
          <a:p>
            <a:pPr>
              <a:buFont typeface="Wingdings" pitchFamily="2" charset="2"/>
              <a:buNone/>
            </a:pPr>
            <a:r>
              <a:rPr lang="en-US" altLang="zh-CN"/>
              <a:t>Ex: </a:t>
            </a:r>
            <a:r>
              <a:rPr lang="en-US" altLang="zh-CN">
                <a:solidFill>
                  <a:srgbClr val="FF3300"/>
                </a:solidFill>
              </a:rPr>
              <a:t>recode x</a:t>
            </a:r>
            <a:r>
              <a:rPr lang="en-US" altLang="zh-CN"/>
              <a:t> (1 through 2=10) (else=20) </a:t>
            </a:r>
            <a:r>
              <a:rPr lang="en-US" altLang="zh-CN">
                <a:solidFill>
                  <a:srgbClr val="FF3300"/>
                </a:solidFill>
              </a:rPr>
              <a:t>into x1.  </a:t>
            </a:r>
            <a:r>
              <a:rPr lang="zh-CN" altLang="en-US">
                <a:solidFill>
                  <a:srgbClr val="FF3300"/>
                </a:solidFill>
              </a:rPr>
              <a:t>（相当于条件）</a:t>
            </a:r>
          </a:p>
          <a:p>
            <a:pPr>
              <a:buFont typeface="Wingdings" pitchFamily="2" charset="2"/>
              <a:buNone/>
            </a:pPr>
            <a:r>
              <a:rPr lang="en-US" altLang="zh-CN"/>
              <a:t>Ex </a:t>
            </a:r>
            <a:r>
              <a:rPr lang="zh-CN" altLang="en-US"/>
              <a:t>：</a:t>
            </a:r>
            <a:r>
              <a:rPr lang="en-US" altLang="zh-CN"/>
              <a:t>string x7(a1</a:t>
            </a:r>
            <a:r>
              <a:rPr lang="zh-CN" altLang="en-US"/>
              <a:t>）（</a:t>
            </a:r>
            <a:r>
              <a:rPr lang="zh-CN" altLang="en-US">
                <a:solidFill>
                  <a:srgbClr val="FF3300"/>
                </a:solidFill>
              </a:rPr>
              <a:t>字符型</a:t>
            </a:r>
            <a:r>
              <a:rPr lang="zh-CN" altLang="en-US"/>
              <a:t>）（</a:t>
            </a:r>
            <a:r>
              <a:rPr lang="en-US" altLang="zh-CN">
                <a:solidFill>
                  <a:srgbClr val="FF3300"/>
                </a:solidFill>
              </a:rPr>
              <a:t>a1</a:t>
            </a:r>
            <a:r>
              <a:rPr lang="zh-CN" altLang="en-US">
                <a:solidFill>
                  <a:srgbClr val="FF3300"/>
                </a:solidFill>
              </a:rPr>
              <a:t>表示宽度</a:t>
            </a:r>
            <a:r>
              <a:rPr lang="zh-CN" altLang="en-US"/>
              <a:t>）</a:t>
            </a:r>
          </a:p>
          <a:p>
            <a:pPr>
              <a:buFont typeface="Wingdings" pitchFamily="2" charset="2"/>
              <a:buNone/>
            </a:pPr>
            <a:r>
              <a:rPr lang="zh-CN" altLang="en-US"/>
              <a:t>     </a:t>
            </a:r>
            <a:r>
              <a:rPr lang="en-US" altLang="zh-CN"/>
              <a:t>Compute x7="</a:t>
            </a:r>
            <a:r>
              <a:rPr lang="zh-CN" altLang="en-US"/>
              <a:t>女</a:t>
            </a:r>
            <a:r>
              <a:rPr lang="en-US" altLang="zh-CN"/>
              <a:t>".</a:t>
            </a:r>
          </a:p>
          <a:p>
            <a:pPr>
              <a:buFont typeface="Wingdings" pitchFamily="2" charset="2"/>
              <a:buNone/>
            </a:pPr>
            <a:r>
              <a:rPr lang="en-US" altLang="zh-CN"/>
              <a:t>     recode x7 ("</a:t>
            </a:r>
            <a:r>
              <a:rPr lang="zh-CN" altLang="en-US"/>
              <a:t>女</a:t>
            </a:r>
            <a:r>
              <a:rPr lang="en-US" altLang="zh-CN"/>
              <a:t>"=1) into xx.</a:t>
            </a:r>
            <a:endParaRPr lang="en-US" altLang="zh-CN">
              <a:solidFill>
                <a:srgbClr val="FF3300"/>
              </a:solidFill>
            </a:endParaRPr>
          </a:p>
          <a:p>
            <a:pPr>
              <a:buFont typeface="Wingdings" pitchFamily="2" charset="2"/>
              <a:buNone/>
            </a:pPr>
            <a:endParaRPr lang="en-US" altLang="zh-CN">
              <a:solidFill>
                <a:srgbClr val="FF3300"/>
              </a:solidFill>
            </a:endParaRPr>
          </a:p>
          <a:p>
            <a:pPr>
              <a:buFont typeface="Wingdings" pitchFamily="2" charset="2"/>
              <a:buNone/>
            </a:pPr>
            <a:endParaRPr lang="en-US" altLang="zh-CN">
              <a:solidFill>
                <a:srgbClr val="FF3300"/>
              </a:solidFill>
            </a:endParaRPr>
          </a:p>
        </p:txBody>
      </p:sp>
    </p:spTree>
    <p:extLst>
      <p:ext uri="{BB962C8B-B14F-4D97-AF65-F5344CB8AC3E}">
        <p14:creationId xmlns:p14="http://schemas.microsoft.com/office/powerpoint/2010/main" xmlns="" val="2204588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zh-CN" altLang="en-US"/>
              <a:t>练习</a:t>
            </a:r>
          </a:p>
        </p:txBody>
      </p:sp>
      <p:sp>
        <p:nvSpPr>
          <p:cNvPr id="18435" name="Rectangle 3"/>
          <p:cNvSpPr>
            <a:spLocks noGrp="1" noChangeArrowheads="1"/>
          </p:cNvSpPr>
          <p:nvPr>
            <p:ph type="body" idx="1"/>
          </p:nvPr>
        </p:nvSpPr>
        <p:spPr>
          <a:xfrm>
            <a:off x="1219200" y="1524000"/>
            <a:ext cx="7313613" cy="4648200"/>
          </a:xfrm>
        </p:spPr>
        <p:txBody>
          <a:bodyPr/>
          <a:lstStyle/>
          <a:p>
            <a:pPr>
              <a:lnSpc>
                <a:spcPct val="90000"/>
              </a:lnSpc>
              <a:buFont typeface="Wingdings" pitchFamily="2" charset="2"/>
              <a:buNone/>
            </a:pPr>
            <a:r>
              <a:rPr lang="en-US" altLang="zh-CN"/>
              <a:t>Ex : </a:t>
            </a:r>
            <a:r>
              <a:rPr lang="zh-CN" altLang="en-US"/>
              <a:t>打开</a:t>
            </a:r>
            <a:r>
              <a:rPr lang="en-US" altLang="zh-CN"/>
              <a:t>pkc.sav</a:t>
            </a:r>
            <a:r>
              <a:rPr lang="zh-CN" altLang="en-US"/>
              <a:t>文件，将</a:t>
            </a:r>
            <a:r>
              <a:rPr lang="en-US" altLang="zh-CN"/>
              <a:t>sex</a:t>
            </a:r>
            <a:r>
              <a:rPr lang="zh-CN" altLang="en-US"/>
              <a:t>变量进行重新编码，定义为新变量</a:t>
            </a:r>
            <a:r>
              <a:rPr lang="en-US" altLang="zh-CN"/>
              <a:t>sex1</a:t>
            </a:r>
            <a:r>
              <a:rPr lang="zh-CN" altLang="en-US"/>
              <a:t>，其中</a:t>
            </a:r>
            <a:r>
              <a:rPr lang="en-US" altLang="zh-CN"/>
              <a:t>sex</a:t>
            </a:r>
            <a:r>
              <a:rPr lang="zh-CN" altLang="en-US"/>
              <a:t>为</a:t>
            </a:r>
            <a:r>
              <a:rPr lang="en-US" altLang="zh-CN"/>
              <a:t>1</a:t>
            </a:r>
            <a:r>
              <a:rPr lang="zh-CN" altLang="en-US"/>
              <a:t>，</a:t>
            </a:r>
            <a:r>
              <a:rPr lang="en-US" altLang="zh-CN"/>
              <a:t>sex1</a:t>
            </a:r>
            <a:r>
              <a:rPr lang="zh-CN" altLang="en-US"/>
              <a:t>为女， </a:t>
            </a:r>
            <a:r>
              <a:rPr lang="en-US" altLang="zh-CN"/>
              <a:t>sex</a:t>
            </a:r>
            <a:r>
              <a:rPr lang="zh-CN" altLang="en-US"/>
              <a:t>为</a:t>
            </a:r>
            <a:r>
              <a:rPr lang="en-US" altLang="zh-CN"/>
              <a:t>2</a:t>
            </a:r>
            <a:r>
              <a:rPr lang="zh-CN" altLang="en-US"/>
              <a:t>，</a:t>
            </a:r>
            <a:r>
              <a:rPr lang="en-US" altLang="zh-CN"/>
              <a:t>sex1</a:t>
            </a:r>
            <a:r>
              <a:rPr lang="zh-CN" altLang="en-US"/>
              <a:t>为男。</a:t>
            </a:r>
          </a:p>
          <a:p>
            <a:pPr>
              <a:lnSpc>
                <a:spcPct val="90000"/>
              </a:lnSpc>
              <a:buFont typeface="Wingdings" pitchFamily="2" charset="2"/>
              <a:buNone/>
            </a:pPr>
            <a:r>
              <a:rPr lang="en-US" altLang="zh-CN"/>
              <a:t>GET</a:t>
            </a:r>
          </a:p>
          <a:p>
            <a:pPr>
              <a:lnSpc>
                <a:spcPct val="90000"/>
              </a:lnSpc>
              <a:buFont typeface="Wingdings" pitchFamily="2" charset="2"/>
              <a:buNone/>
            </a:pPr>
            <a:r>
              <a:rPr lang="en-US" altLang="zh-CN"/>
              <a:t>  FILE='E:\study\</a:t>
            </a:r>
            <a:r>
              <a:rPr lang="zh-CN" altLang="en-US"/>
              <a:t>大三上个学期</a:t>
            </a:r>
            <a:r>
              <a:rPr lang="en-US" altLang="zh-CN"/>
              <a:t>\spss\</a:t>
            </a:r>
            <a:r>
              <a:rPr lang="zh-CN" altLang="en-US"/>
              <a:t>案例数据</a:t>
            </a:r>
            <a:r>
              <a:rPr lang="en-US" altLang="zh-CN"/>
              <a:t>\pkc.sav'.</a:t>
            </a:r>
          </a:p>
          <a:p>
            <a:pPr>
              <a:lnSpc>
                <a:spcPct val="90000"/>
              </a:lnSpc>
              <a:buFont typeface="Wingdings" pitchFamily="2" charset="2"/>
              <a:buNone/>
            </a:pPr>
            <a:r>
              <a:rPr lang="en-US" altLang="zh-CN"/>
              <a:t>string sex1(a3).</a:t>
            </a:r>
          </a:p>
          <a:p>
            <a:pPr>
              <a:lnSpc>
                <a:spcPct val="90000"/>
              </a:lnSpc>
              <a:buFont typeface="Wingdings" pitchFamily="2" charset="2"/>
              <a:buNone/>
            </a:pPr>
            <a:r>
              <a:rPr lang="en-US" altLang="zh-CN"/>
              <a:t>recode sex(1='</a:t>
            </a:r>
            <a:r>
              <a:rPr lang="zh-CN" altLang="en-US"/>
              <a:t>女</a:t>
            </a:r>
            <a:r>
              <a:rPr lang="en-US" altLang="zh-CN"/>
              <a:t>')(else='</a:t>
            </a:r>
            <a:r>
              <a:rPr lang="zh-CN" altLang="en-US"/>
              <a:t>男</a:t>
            </a:r>
            <a:r>
              <a:rPr lang="en-US" altLang="zh-CN"/>
              <a:t>') into sex1.</a:t>
            </a:r>
            <a:endParaRPr lang="en-US" altLang="zh-CN" b="1"/>
          </a:p>
          <a:p>
            <a:pPr>
              <a:lnSpc>
                <a:spcPct val="90000"/>
              </a:lnSpc>
              <a:buFont typeface="Wingdings" pitchFamily="2" charset="2"/>
              <a:buNone/>
            </a:pPr>
            <a:r>
              <a:rPr lang="en-US" altLang="zh-CN" b="1"/>
              <a:t>Execute.</a:t>
            </a:r>
          </a:p>
          <a:p>
            <a:pPr>
              <a:lnSpc>
                <a:spcPct val="90000"/>
              </a:lnSpc>
              <a:buFont typeface="Wingdings" pitchFamily="2" charset="2"/>
              <a:buNone/>
            </a:pPr>
            <a:endParaRPr lang="en-US" altLang="zh-CN"/>
          </a:p>
        </p:txBody>
      </p:sp>
    </p:spTree>
    <p:extLst>
      <p:ext uri="{BB962C8B-B14F-4D97-AF65-F5344CB8AC3E}">
        <p14:creationId xmlns:p14="http://schemas.microsoft.com/office/powerpoint/2010/main" xmlns="" val="28060483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anim calcmode="lin" valueType="num">
                                      <p:cBhvr additive="base">
                                        <p:cTn id="7" dur="500" fill="hold"/>
                                        <p:tgtEl>
                                          <p:spTgt spid="1843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anim calcmode="lin" valueType="num">
                                      <p:cBhvr additive="base">
                                        <p:cTn id="11" dur="500" fill="hold"/>
                                        <p:tgtEl>
                                          <p:spTgt spid="1843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843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anim calcmode="lin" valueType="num">
                                      <p:cBhvr additive="base">
                                        <p:cTn id="15" dur="500" fill="hold"/>
                                        <p:tgtEl>
                                          <p:spTgt spid="1843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843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anim calcmode="lin" valueType="num">
                                      <p:cBhvr additive="base">
                                        <p:cTn id="19" dur="500" fill="hold"/>
                                        <p:tgtEl>
                                          <p:spTgt spid="1843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435">
                                            <p:txEl>
                                              <p:pRg st="5" end="5"/>
                                            </p:txEl>
                                          </p:spTgt>
                                        </p:tgtEl>
                                        <p:attrNameLst>
                                          <p:attrName>style.visibility</p:attrName>
                                        </p:attrNameLst>
                                      </p:cBhvr>
                                      <p:to>
                                        <p:strVal val="visible"/>
                                      </p:to>
                                    </p:set>
                                    <p:anim calcmode="lin" valueType="num">
                                      <p:cBhvr additive="base">
                                        <p:cTn id="23" dur="500" fill="hold"/>
                                        <p:tgtEl>
                                          <p:spTgt spid="1843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1843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zh-CN" altLang="en-US" b="1"/>
              <a:t>分支语句（条件语句）</a:t>
            </a:r>
            <a:r>
              <a:rPr lang="zh-CN" altLang="en-US"/>
              <a:t> </a:t>
            </a:r>
          </a:p>
        </p:txBody>
      </p:sp>
      <p:sp>
        <p:nvSpPr>
          <p:cNvPr id="19459" name="Rectangle 3"/>
          <p:cNvSpPr>
            <a:spLocks noGrp="1" noChangeArrowheads="1"/>
          </p:cNvSpPr>
          <p:nvPr>
            <p:ph type="body" idx="1"/>
          </p:nvPr>
        </p:nvSpPr>
        <p:spPr/>
        <p:txBody>
          <a:bodyPr/>
          <a:lstStyle/>
          <a:p>
            <a:pPr>
              <a:buFont typeface="Wingdings" pitchFamily="2" charset="2"/>
              <a:buNone/>
            </a:pPr>
            <a:r>
              <a:rPr lang="en-US" altLang="zh-CN" b="1"/>
              <a:t>①</a:t>
            </a:r>
            <a:r>
              <a:rPr lang="zh-CN" altLang="en-US" b="1"/>
              <a:t>ＩＦ语句</a:t>
            </a:r>
          </a:p>
          <a:p>
            <a:pPr>
              <a:buFont typeface="Wingdings" pitchFamily="2" charset="2"/>
              <a:buNone/>
            </a:pPr>
            <a:r>
              <a:rPr lang="zh-CN" altLang="en-US" b="1"/>
              <a:t>ＳＰＳＳ程序格式：</a:t>
            </a:r>
          </a:p>
          <a:p>
            <a:pPr>
              <a:buFont typeface="Wingdings" pitchFamily="2" charset="2"/>
              <a:buNone/>
            </a:pPr>
            <a:r>
              <a:rPr lang="zh-CN" altLang="en-US" b="1"/>
              <a:t>  ＩＦ　逻辑表达式　目标表达式</a:t>
            </a:r>
          </a:p>
          <a:p>
            <a:pPr>
              <a:buFont typeface="Wingdings" pitchFamily="2" charset="2"/>
              <a:buNone/>
            </a:pPr>
            <a:r>
              <a:rPr lang="zh-CN" altLang="en-US" b="1"/>
              <a:t>逻辑表达式用于给出判断条件</a:t>
            </a:r>
          </a:p>
          <a:p>
            <a:pPr>
              <a:buFont typeface="Wingdings" pitchFamily="2" charset="2"/>
              <a:buNone/>
            </a:pPr>
            <a:r>
              <a:rPr lang="zh-CN" altLang="en-US" b="1"/>
              <a:t>目标比达式表示如果满足逻辑表达式后该如何操作。</a:t>
            </a:r>
          </a:p>
        </p:txBody>
      </p:sp>
    </p:spTree>
    <p:extLst>
      <p:ext uri="{BB962C8B-B14F-4D97-AF65-F5344CB8AC3E}">
        <p14:creationId xmlns:p14="http://schemas.microsoft.com/office/powerpoint/2010/main" xmlns="" val="29577160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CN" altLang="en-US"/>
              <a:t>练习</a:t>
            </a:r>
          </a:p>
        </p:txBody>
      </p:sp>
      <p:sp>
        <p:nvSpPr>
          <p:cNvPr id="21507" name="Rectangle 3"/>
          <p:cNvSpPr>
            <a:spLocks noGrp="1" noChangeArrowheads="1"/>
          </p:cNvSpPr>
          <p:nvPr>
            <p:ph type="body" idx="1"/>
          </p:nvPr>
        </p:nvSpPr>
        <p:spPr/>
        <p:txBody>
          <a:bodyPr/>
          <a:lstStyle/>
          <a:p>
            <a:pPr>
              <a:buFont typeface="Wingdings" pitchFamily="2" charset="2"/>
              <a:buNone/>
            </a:pPr>
            <a:r>
              <a:rPr lang="zh-CN" altLang="en-US" b="1"/>
              <a:t>示例１：打开案例数据</a:t>
            </a:r>
            <a:r>
              <a:rPr lang="en-US" altLang="zh-CN" b="1"/>
              <a:t>brain1.sav,</a:t>
            </a:r>
            <a:r>
              <a:rPr lang="zh-CN" altLang="en-US" b="1"/>
              <a:t>要求将年龄小于</a:t>
            </a:r>
            <a:r>
              <a:rPr lang="en-US" altLang="zh-CN" b="1"/>
              <a:t>20</a:t>
            </a:r>
            <a:r>
              <a:rPr lang="zh-CN" altLang="en-US" b="1"/>
              <a:t>，性别为</a:t>
            </a:r>
            <a:r>
              <a:rPr lang="en-US" altLang="zh-CN" b="1"/>
              <a:t>1</a:t>
            </a:r>
            <a:r>
              <a:rPr lang="zh-CN" altLang="en-US" b="1"/>
              <a:t>（男）的病人归为第一组（</a:t>
            </a:r>
            <a:r>
              <a:rPr lang="en-US" altLang="zh-CN" b="1"/>
              <a:t>group=1</a:t>
            </a:r>
            <a:r>
              <a:rPr lang="zh-CN" altLang="en-US" b="1"/>
              <a:t>）</a:t>
            </a:r>
            <a:r>
              <a:rPr lang="en-US" altLang="zh-CN" b="1"/>
              <a:t>.</a:t>
            </a:r>
          </a:p>
          <a:p>
            <a:pPr>
              <a:buFont typeface="Wingdings" pitchFamily="2" charset="2"/>
              <a:buNone/>
            </a:pPr>
            <a:r>
              <a:rPr lang="en-US" altLang="zh-CN" b="1"/>
              <a:t>GET</a:t>
            </a:r>
          </a:p>
          <a:p>
            <a:pPr>
              <a:buFont typeface="Wingdings" pitchFamily="2" charset="2"/>
              <a:buNone/>
            </a:pPr>
            <a:r>
              <a:rPr lang="en-US" altLang="zh-CN" b="1"/>
              <a:t> FILE='F:\Jane\</a:t>
            </a:r>
            <a:r>
              <a:rPr lang="zh-CN" altLang="en-US" b="1"/>
              <a:t>案例数据</a:t>
            </a:r>
            <a:r>
              <a:rPr lang="en-US" altLang="zh-CN" b="1"/>
              <a:t>\brain1.sav'.</a:t>
            </a:r>
          </a:p>
          <a:p>
            <a:pPr>
              <a:buFont typeface="Wingdings" pitchFamily="2" charset="2"/>
              <a:buNone/>
            </a:pPr>
            <a:r>
              <a:rPr lang="en-US" altLang="zh-CN" b="1"/>
              <a:t>if age&lt;20 &amp; sex=1 group=1.</a:t>
            </a:r>
          </a:p>
          <a:p>
            <a:pPr>
              <a:buFont typeface="Wingdings" pitchFamily="2" charset="2"/>
              <a:buNone/>
            </a:pPr>
            <a:r>
              <a:rPr lang="en-US" altLang="zh-CN" b="1"/>
              <a:t>Execute.</a:t>
            </a:r>
          </a:p>
        </p:txBody>
      </p:sp>
    </p:spTree>
    <p:extLst>
      <p:ext uri="{BB962C8B-B14F-4D97-AF65-F5344CB8AC3E}">
        <p14:creationId xmlns:p14="http://schemas.microsoft.com/office/powerpoint/2010/main" xmlns="" val="11254356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1507">
                                            <p:txEl>
                                              <p:pRg st="1" end="1"/>
                                            </p:txEl>
                                          </p:spTgt>
                                        </p:tgtEl>
                                        <p:attrNameLst>
                                          <p:attrName>style.visibility</p:attrName>
                                        </p:attrNameLst>
                                      </p:cBhvr>
                                      <p:to>
                                        <p:strVal val="visible"/>
                                      </p:to>
                                    </p:set>
                                    <p:anim calcmode="lin" valueType="num">
                                      <p:cBhvr additive="base">
                                        <p:cTn id="7" dur="500" fill="hold"/>
                                        <p:tgtEl>
                                          <p:spTgt spid="2150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7">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1507">
                                            <p:txEl>
                                              <p:pRg st="2" end="2"/>
                                            </p:txEl>
                                          </p:spTgt>
                                        </p:tgtEl>
                                        <p:attrNameLst>
                                          <p:attrName>style.visibility</p:attrName>
                                        </p:attrNameLst>
                                      </p:cBhvr>
                                      <p:to>
                                        <p:strVal val="visible"/>
                                      </p:to>
                                    </p:set>
                                    <p:anim calcmode="lin" valueType="num">
                                      <p:cBhvr additive="base">
                                        <p:cTn id="11" dur="500" fill="hold"/>
                                        <p:tgtEl>
                                          <p:spTgt spid="21507">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1507">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507">
                                            <p:txEl>
                                              <p:pRg st="3" end="3"/>
                                            </p:txEl>
                                          </p:spTgt>
                                        </p:tgtEl>
                                        <p:attrNameLst>
                                          <p:attrName>style.visibility</p:attrName>
                                        </p:attrNameLst>
                                      </p:cBhvr>
                                      <p:to>
                                        <p:strVal val="visible"/>
                                      </p:to>
                                    </p:set>
                                    <p:anim calcmode="lin" valueType="num">
                                      <p:cBhvr additive="base">
                                        <p:cTn id="15" dur="500" fill="hold"/>
                                        <p:tgtEl>
                                          <p:spTgt spid="2150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1507">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anim calcmode="lin" valueType="num">
                                      <p:cBhvr additive="base">
                                        <p:cTn id="19" dur="500" fill="hold"/>
                                        <p:tgtEl>
                                          <p:spTgt spid="2150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150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endParaRPr lang="zh-CN" altLang="zh-CN"/>
          </a:p>
        </p:txBody>
      </p:sp>
      <p:sp>
        <p:nvSpPr>
          <p:cNvPr id="22531" name="Rectangle 3"/>
          <p:cNvSpPr>
            <a:spLocks noGrp="1" noChangeArrowheads="1"/>
          </p:cNvSpPr>
          <p:nvPr>
            <p:ph type="body" idx="1"/>
          </p:nvPr>
        </p:nvSpPr>
        <p:spPr>
          <a:xfrm>
            <a:off x="1370013" y="1524000"/>
            <a:ext cx="7313612" cy="4418013"/>
          </a:xfrm>
        </p:spPr>
        <p:txBody>
          <a:bodyPr/>
          <a:lstStyle/>
          <a:p>
            <a:pPr>
              <a:lnSpc>
                <a:spcPct val="90000"/>
              </a:lnSpc>
              <a:buFont typeface="Wingdings" pitchFamily="2" charset="2"/>
              <a:buNone/>
            </a:pPr>
            <a:r>
              <a:rPr lang="zh-CN" altLang="en-US" b="1"/>
              <a:t>示例</a:t>
            </a:r>
            <a:r>
              <a:rPr lang="en-US" altLang="zh-CN" b="1"/>
              <a:t>2</a:t>
            </a:r>
            <a:r>
              <a:rPr lang="zh-CN" altLang="en-US" b="1"/>
              <a:t>：打开案例数据</a:t>
            </a:r>
            <a:r>
              <a:rPr lang="en-US" altLang="zh-CN" b="1"/>
              <a:t>brain1.sav</a:t>
            </a:r>
            <a:r>
              <a:rPr lang="zh-CN" altLang="en-US" b="1"/>
              <a:t>，要求将年龄小于等于</a:t>
            </a:r>
            <a:r>
              <a:rPr lang="en-US" altLang="zh-CN" b="1"/>
              <a:t>40</a:t>
            </a:r>
            <a:r>
              <a:rPr lang="zh-CN" altLang="en-US" b="1"/>
              <a:t>岁的女性病人归为组</a:t>
            </a:r>
            <a:r>
              <a:rPr lang="en-US" altLang="zh-CN" b="1"/>
              <a:t>2.</a:t>
            </a:r>
          </a:p>
          <a:p>
            <a:pPr>
              <a:lnSpc>
                <a:spcPct val="90000"/>
              </a:lnSpc>
              <a:buFont typeface="Wingdings" pitchFamily="2" charset="2"/>
              <a:buNone/>
            </a:pPr>
            <a:r>
              <a:rPr lang="en-US" altLang="zh-CN" b="1"/>
              <a:t>GET</a:t>
            </a:r>
          </a:p>
          <a:p>
            <a:pPr>
              <a:lnSpc>
                <a:spcPct val="90000"/>
              </a:lnSpc>
              <a:buFont typeface="Wingdings" pitchFamily="2" charset="2"/>
              <a:buNone/>
            </a:pPr>
            <a:r>
              <a:rPr lang="en-US" altLang="zh-CN" b="1"/>
              <a:t> FILE='H:\</a:t>
            </a:r>
            <a:r>
              <a:rPr lang="zh-CN" altLang="en-US" b="1"/>
              <a:t>案例数据</a:t>
            </a:r>
            <a:r>
              <a:rPr lang="en-US" altLang="zh-CN" b="1"/>
              <a:t>\brain1.sav'.</a:t>
            </a:r>
          </a:p>
          <a:p>
            <a:pPr>
              <a:lnSpc>
                <a:spcPct val="90000"/>
              </a:lnSpc>
              <a:buFont typeface="Wingdings" pitchFamily="2" charset="2"/>
              <a:buNone/>
            </a:pPr>
            <a:r>
              <a:rPr lang="en-US" altLang="zh-CN" b="1"/>
              <a:t>if age le 40 group=2.</a:t>
            </a:r>
          </a:p>
          <a:p>
            <a:pPr>
              <a:lnSpc>
                <a:spcPct val="90000"/>
              </a:lnSpc>
              <a:buFont typeface="Wingdings" pitchFamily="2" charset="2"/>
              <a:buNone/>
            </a:pPr>
            <a:r>
              <a:rPr lang="en-US" altLang="zh-CN" b="1"/>
              <a:t>execute.</a:t>
            </a:r>
          </a:p>
          <a:p>
            <a:pPr>
              <a:lnSpc>
                <a:spcPct val="90000"/>
              </a:lnSpc>
              <a:buFont typeface="Wingdings" pitchFamily="2" charset="2"/>
              <a:buNone/>
            </a:pPr>
            <a:r>
              <a:rPr lang="zh-CN" altLang="en-US" b="1"/>
              <a:t>或者用</a:t>
            </a:r>
            <a:r>
              <a:rPr lang="en-US" altLang="zh-CN" b="1"/>
              <a:t>recode </a:t>
            </a:r>
            <a:r>
              <a:rPr lang="zh-CN" altLang="en-US" b="1"/>
              <a:t>语句来做试试！</a:t>
            </a:r>
          </a:p>
          <a:p>
            <a:pPr>
              <a:lnSpc>
                <a:spcPct val="90000"/>
              </a:lnSpc>
              <a:buFont typeface="Wingdings" pitchFamily="2" charset="2"/>
              <a:buNone/>
            </a:pPr>
            <a:r>
              <a:rPr lang="en-US" altLang="zh-CN" b="1"/>
              <a:t>recode age (lo thru 40=2) into group.</a:t>
            </a:r>
          </a:p>
        </p:txBody>
      </p:sp>
    </p:spTree>
    <p:extLst>
      <p:ext uri="{BB962C8B-B14F-4D97-AF65-F5344CB8AC3E}">
        <p14:creationId xmlns:p14="http://schemas.microsoft.com/office/powerpoint/2010/main" xmlns="" val="23595544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anim calcmode="lin" valueType="num">
                                      <p:cBhvr additive="base">
                                        <p:cTn id="11" dur="5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531">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anim calcmode="lin" valueType="num">
                                      <p:cBhvr additive="base">
                                        <p:cTn id="15"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2531">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anim calcmode="lin" valueType="num">
                                      <p:cBhvr additive="base">
                                        <p:cTn id="19"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253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2531">
                                            <p:txEl>
                                              <p:pRg st="5" end="5"/>
                                            </p:txEl>
                                          </p:spTgt>
                                        </p:tgtEl>
                                        <p:attrNameLst>
                                          <p:attrName>style.visibility</p:attrName>
                                        </p:attrNameLst>
                                      </p:cBhvr>
                                      <p:to>
                                        <p:strVal val="visible"/>
                                      </p:to>
                                    </p:set>
                                    <p:anim calcmode="lin" valueType="num">
                                      <p:cBhvr additive="base">
                                        <p:cTn id="25" dur="5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2531">
                                            <p:txEl>
                                              <p:pRg st="6" end="6"/>
                                            </p:txEl>
                                          </p:spTgt>
                                        </p:tgtEl>
                                        <p:attrNameLst>
                                          <p:attrName>style.visibility</p:attrName>
                                        </p:attrNameLst>
                                      </p:cBhvr>
                                      <p:to>
                                        <p:strVal val="visible"/>
                                      </p:to>
                                    </p:set>
                                    <p:anim calcmode="lin" valueType="num">
                                      <p:cBhvr additive="base">
                                        <p:cTn id="31"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2531">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zh-CN" altLang="zh-CN"/>
          </a:p>
        </p:txBody>
      </p:sp>
      <p:sp>
        <p:nvSpPr>
          <p:cNvPr id="23555" name="Rectangle 3"/>
          <p:cNvSpPr>
            <a:spLocks noGrp="1" noChangeArrowheads="1"/>
          </p:cNvSpPr>
          <p:nvPr>
            <p:ph type="body" idx="1"/>
          </p:nvPr>
        </p:nvSpPr>
        <p:spPr/>
        <p:txBody>
          <a:bodyPr/>
          <a:lstStyle/>
          <a:p>
            <a:pPr>
              <a:lnSpc>
                <a:spcPct val="90000"/>
              </a:lnSpc>
              <a:buFont typeface="Wingdings" pitchFamily="2" charset="2"/>
              <a:buNone/>
            </a:pPr>
            <a:r>
              <a:rPr lang="zh-CN" altLang="en-US" b="1"/>
              <a:t>练习</a:t>
            </a:r>
            <a:r>
              <a:rPr lang="en-US" altLang="zh-CN" b="1"/>
              <a:t>1</a:t>
            </a:r>
            <a:r>
              <a:rPr lang="zh-CN" altLang="en-US" b="1"/>
              <a:t>：将血小板大于等于</a:t>
            </a:r>
            <a:r>
              <a:rPr lang="en-US" altLang="zh-CN" b="1"/>
              <a:t>100</a:t>
            </a:r>
            <a:r>
              <a:rPr lang="zh-CN" altLang="en-US" b="1"/>
              <a:t>的取值为</a:t>
            </a:r>
            <a:r>
              <a:rPr lang="en-US" altLang="zh-CN" b="1"/>
              <a:t>1</a:t>
            </a:r>
            <a:r>
              <a:rPr lang="zh-CN" altLang="en-US" b="1"/>
              <a:t>。</a:t>
            </a:r>
          </a:p>
          <a:p>
            <a:pPr>
              <a:lnSpc>
                <a:spcPct val="90000"/>
              </a:lnSpc>
              <a:buFont typeface="Wingdings" pitchFamily="2" charset="2"/>
              <a:buNone/>
            </a:pPr>
            <a:r>
              <a:rPr lang="en-US" altLang="zh-CN" b="1"/>
              <a:t>GET</a:t>
            </a:r>
          </a:p>
          <a:p>
            <a:pPr>
              <a:lnSpc>
                <a:spcPct val="90000"/>
              </a:lnSpc>
              <a:buFont typeface="Wingdings" pitchFamily="2" charset="2"/>
              <a:buNone/>
            </a:pPr>
            <a:r>
              <a:rPr lang="en-US" altLang="zh-CN" b="1"/>
              <a:t>  FILE='H:\</a:t>
            </a:r>
            <a:r>
              <a:rPr lang="zh-CN" altLang="en-US" b="1"/>
              <a:t>案例数据</a:t>
            </a:r>
            <a:r>
              <a:rPr lang="en-US" altLang="zh-CN" b="1"/>
              <a:t>\brain1.sav'.</a:t>
            </a:r>
          </a:p>
          <a:p>
            <a:pPr>
              <a:lnSpc>
                <a:spcPct val="90000"/>
              </a:lnSpc>
              <a:buFont typeface="Wingdings" pitchFamily="2" charset="2"/>
              <a:buNone/>
            </a:pPr>
            <a:r>
              <a:rPr lang="en-US" altLang="zh-CN" b="1"/>
              <a:t>if plt ge 100 group=1.</a:t>
            </a:r>
          </a:p>
          <a:p>
            <a:pPr>
              <a:lnSpc>
                <a:spcPct val="90000"/>
              </a:lnSpc>
              <a:buFont typeface="Wingdings" pitchFamily="2" charset="2"/>
              <a:buNone/>
            </a:pPr>
            <a:r>
              <a:rPr lang="en-US" altLang="zh-CN" b="1"/>
              <a:t>execute.</a:t>
            </a:r>
          </a:p>
          <a:p>
            <a:pPr>
              <a:lnSpc>
                <a:spcPct val="90000"/>
              </a:lnSpc>
              <a:buFont typeface="Wingdings" pitchFamily="2" charset="2"/>
              <a:buNone/>
            </a:pPr>
            <a:r>
              <a:rPr lang="zh-CN" altLang="en-US" b="1"/>
              <a:t>用</a:t>
            </a:r>
            <a:r>
              <a:rPr lang="en-US" altLang="zh-CN" b="1"/>
              <a:t>recode</a:t>
            </a:r>
            <a:r>
              <a:rPr lang="zh-CN" altLang="en-US" b="1"/>
              <a:t>来试试看，也可以的！</a:t>
            </a:r>
          </a:p>
          <a:p>
            <a:pPr>
              <a:lnSpc>
                <a:spcPct val="90000"/>
              </a:lnSpc>
              <a:buFont typeface="Wingdings" pitchFamily="2" charset="2"/>
              <a:buNone/>
            </a:pPr>
            <a:r>
              <a:rPr lang="en-US" altLang="zh-CN" b="1"/>
              <a:t>recode plt (100 thru hi=1) into group.</a:t>
            </a:r>
          </a:p>
        </p:txBody>
      </p:sp>
    </p:spTree>
    <p:extLst>
      <p:ext uri="{BB962C8B-B14F-4D97-AF65-F5344CB8AC3E}">
        <p14:creationId xmlns:p14="http://schemas.microsoft.com/office/powerpoint/2010/main" xmlns="" val="30041070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xEl>
                                              <p:pRg st="1" end="1"/>
                                            </p:txEl>
                                          </p:spTgt>
                                        </p:tgtEl>
                                        <p:attrNameLst>
                                          <p:attrName>style.visibility</p:attrName>
                                        </p:attrNameLst>
                                      </p:cBhvr>
                                      <p:to>
                                        <p:strVal val="visible"/>
                                      </p:to>
                                    </p:set>
                                    <p:anim calcmode="lin" valueType="num">
                                      <p:cBhvr additive="base">
                                        <p:cTn id="7" dur="500" fill="hold"/>
                                        <p:tgtEl>
                                          <p:spTgt spid="2355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555">
                                            <p:txEl>
                                              <p:pRg st="2" end="2"/>
                                            </p:txEl>
                                          </p:spTgt>
                                        </p:tgtEl>
                                        <p:attrNameLst>
                                          <p:attrName>style.visibility</p:attrName>
                                        </p:attrNameLst>
                                      </p:cBhvr>
                                      <p:to>
                                        <p:strVal val="visible"/>
                                      </p:to>
                                    </p:set>
                                    <p:anim calcmode="lin" valueType="num">
                                      <p:cBhvr additive="base">
                                        <p:cTn id="11" dur="500" fill="hold"/>
                                        <p:tgtEl>
                                          <p:spTgt spid="23555">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3555">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555">
                                            <p:txEl>
                                              <p:pRg st="3" end="3"/>
                                            </p:txEl>
                                          </p:spTgt>
                                        </p:tgtEl>
                                        <p:attrNameLst>
                                          <p:attrName>style.visibility</p:attrName>
                                        </p:attrNameLst>
                                      </p:cBhvr>
                                      <p:to>
                                        <p:strVal val="visible"/>
                                      </p:to>
                                    </p:set>
                                    <p:anim calcmode="lin" valueType="num">
                                      <p:cBhvr additive="base">
                                        <p:cTn id="15" dur="500" fill="hold"/>
                                        <p:tgtEl>
                                          <p:spTgt spid="23555">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3555">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3555">
                                            <p:txEl>
                                              <p:pRg st="4" end="4"/>
                                            </p:txEl>
                                          </p:spTgt>
                                        </p:tgtEl>
                                        <p:attrNameLst>
                                          <p:attrName>style.visibility</p:attrName>
                                        </p:attrNameLst>
                                      </p:cBhvr>
                                      <p:to>
                                        <p:strVal val="visible"/>
                                      </p:to>
                                    </p:set>
                                    <p:anim calcmode="lin" valueType="num">
                                      <p:cBhvr additive="base">
                                        <p:cTn id="19" dur="500" fill="hold"/>
                                        <p:tgtEl>
                                          <p:spTgt spid="2355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5">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3555">
                                            <p:txEl>
                                              <p:pRg st="5" end="5"/>
                                            </p:txEl>
                                          </p:spTgt>
                                        </p:tgtEl>
                                        <p:attrNameLst>
                                          <p:attrName>style.visibility</p:attrName>
                                        </p:attrNameLst>
                                      </p:cBhvr>
                                      <p:to>
                                        <p:strVal val="visible"/>
                                      </p:to>
                                    </p:set>
                                    <p:anim calcmode="lin" valueType="num">
                                      <p:cBhvr additive="base">
                                        <p:cTn id="23" dur="500" fill="hold"/>
                                        <p:tgtEl>
                                          <p:spTgt spid="23555">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3555">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3555">
                                            <p:txEl>
                                              <p:pRg st="6" end="6"/>
                                            </p:txEl>
                                          </p:spTgt>
                                        </p:tgtEl>
                                        <p:attrNameLst>
                                          <p:attrName>style.visibility</p:attrName>
                                        </p:attrNameLst>
                                      </p:cBhvr>
                                      <p:to>
                                        <p:strVal val="visible"/>
                                      </p:to>
                                    </p:set>
                                    <p:anim calcmode="lin" valueType="num">
                                      <p:cBhvr additive="base">
                                        <p:cTn id="27" dur="500" fill="hold"/>
                                        <p:tgtEl>
                                          <p:spTgt spid="23555">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355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zh-CN" altLang="zh-CN"/>
          </a:p>
        </p:txBody>
      </p:sp>
      <p:sp>
        <p:nvSpPr>
          <p:cNvPr id="24579" name="Rectangle 3"/>
          <p:cNvSpPr>
            <a:spLocks noGrp="1" noChangeArrowheads="1"/>
          </p:cNvSpPr>
          <p:nvPr>
            <p:ph type="body" idx="1"/>
          </p:nvPr>
        </p:nvSpPr>
        <p:spPr>
          <a:xfrm>
            <a:off x="1370013" y="1600200"/>
            <a:ext cx="7313612" cy="4648200"/>
          </a:xfrm>
        </p:spPr>
        <p:txBody>
          <a:bodyPr/>
          <a:lstStyle/>
          <a:p>
            <a:pPr>
              <a:lnSpc>
                <a:spcPct val="90000"/>
              </a:lnSpc>
              <a:buFont typeface="Wingdings" pitchFamily="2" charset="2"/>
              <a:buNone/>
            </a:pPr>
            <a:r>
              <a:rPr lang="zh-CN" altLang="en-US" b="1"/>
              <a:t>练习</a:t>
            </a:r>
            <a:r>
              <a:rPr lang="en-US" altLang="zh-CN" b="1"/>
              <a:t>2</a:t>
            </a:r>
            <a:r>
              <a:rPr lang="zh-CN" altLang="en-US" b="1"/>
              <a:t>：打开</a:t>
            </a:r>
            <a:r>
              <a:rPr lang="en-US" altLang="zh-CN" b="1"/>
              <a:t>brain1.sav</a:t>
            </a:r>
            <a:r>
              <a:rPr lang="zh-CN" altLang="en-US" b="1"/>
              <a:t>，创造一个新的字符型变量</a:t>
            </a:r>
            <a:r>
              <a:rPr lang="en-US" altLang="zh-CN" b="1"/>
              <a:t>sex1</a:t>
            </a:r>
            <a:r>
              <a:rPr lang="zh-CN" altLang="en-US" b="1"/>
              <a:t>，当</a:t>
            </a:r>
            <a:r>
              <a:rPr lang="en-US" altLang="zh-CN" b="1"/>
              <a:t>sex</a:t>
            </a:r>
            <a:r>
              <a:rPr lang="zh-CN" altLang="en-US" b="1"/>
              <a:t>取值为</a:t>
            </a:r>
            <a:r>
              <a:rPr lang="en-US" altLang="zh-CN" b="1"/>
              <a:t>1</a:t>
            </a:r>
            <a:r>
              <a:rPr lang="zh-CN" altLang="en-US" b="1"/>
              <a:t>时，</a:t>
            </a:r>
            <a:r>
              <a:rPr lang="en-US" altLang="zh-CN" b="1"/>
              <a:t>sex1</a:t>
            </a:r>
            <a:r>
              <a:rPr lang="zh-CN" altLang="en-US" b="1"/>
              <a:t>取值为</a:t>
            </a:r>
            <a:r>
              <a:rPr lang="en-US" altLang="zh-CN" b="1"/>
              <a:t>f, </a:t>
            </a:r>
            <a:r>
              <a:rPr lang="zh-CN" altLang="en-US" b="1"/>
              <a:t>当</a:t>
            </a:r>
            <a:r>
              <a:rPr lang="en-US" altLang="zh-CN" b="1"/>
              <a:t>sex</a:t>
            </a:r>
            <a:r>
              <a:rPr lang="zh-CN" altLang="en-US" b="1"/>
              <a:t>取值为</a:t>
            </a:r>
            <a:r>
              <a:rPr lang="en-US" altLang="zh-CN" b="1"/>
              <a:t>2</a:t>
            </a:r>
            <a:r>
              <a:rPr lang="zh-CN" altLang="en-US" b="1"/>
              <a:t>时，</a:t>
            </a:r>
            <a:r>
              <a:rPr lang="en-US" altLang="zh-CN" b="1"/>
              <a:t>sex1</a:t>
            </a:r>
            <a:r>
              <a:rPr lang="zh-CN" altLang="en-US" b="1"/>
              <a:t>取值为</a:t>
            </a:r>
            <a:r>
              <a:rPr lang="en-US" altLang="zh-CN" b="1"/>
              <a:t>m.</a:t>
            </a:r>
          </a:p>
          <a:p>
            <a:pPr>
              <a:lnSpc>
                <a:spcPct val="90000"/>
              </a:lnSpc>
              <a:buFont typeface="Wingdings" pitchFamily="2" charset="2"/>
              <a:buNone/>
            </a:pPr>
            <a:r>
              <a:rPr lang="en-US" altLang="zh-CN" b="1"/>
              <a:t>GET</a:t>
            </a:r>
          </a:p>
          <a:p>
            <a:pPr>
              <a:lnSpc>
                <a:spcPct val="90000"/>
              </a:lnSpc>
              <a:buFont typeface="Wingdings" pitchFamily="2" charset="2"/>
              <a:buNone/>
            </a:pPr>
            <a:r>
              <a:rPr lang="en-US" altLang="zh-CN" b="1"/>
              <a:t>  FILE='H:\</a:t>
            </a:r>
            <a:r>
              <a:rPr lang="zh-CN" altLang="en-US" b="1"/>
              <a:t>案例数据</a:t>
            </a:r>
            <a:r>
              <a:rPr lang="en-US" altLang="zh-CN" b="1"/>
              <a:t>\brain1.sav'.</a:t>
            </a:r>
          </a:p>
          <a:p>
            <a:pPr>
              <a:lnSpc>
                <a:spcPct val="90000"/>
              </a:lnSpc>
              <a:buFont typeface="Wingdings" pitchFamily="2" charset="2"/>
              <a:buNone/>
            </a:pPr>
            <a:r>
              <a:rPr lang="en-US" altLang="zh-CN" b="1"/>
              <a:t>string sex1 (a1).</a:t>
            </a:r>
            <a:r>
              <a:rPr lang="zh-CN" altLang="en-US" b="1"/>
              <a:t>（</a:t>
            </a:r>
            <a:r>
              <a:rPr lang="en-US" altLang="zh-CN" b="1"/>
              <a:t>a1</a:t>
            </a:r>
            <a:r>
              <a:rPr lang="zh-CN" altLang="en-US" b="1"/>
              <a:t>宽度）</a:t>
            </a:r>
          </a:p>
          <a:p>
            <a:pPr>
              <a:lnSpc>
                <a:spcPct val="90000"/>
              </a:lnSpc>
              <a:buFont typeface="Wingdings" pitchFamily="2" charset="2"/>
              <a:buNone/>
            </a:pPr>
            <a:r>
              <a:rPr lang="en-US" altLang="zh-CN" b="1"/>
              <a:t>compute sex1='f'.</a:t>
            </a:r>
          </a:p>
          <a:p>
            <a:pPr>
              <a:lnSpc>
                <a:spcPct val="90000"/>
              </a:lnSpc>
              <a:buFont typeface="Wingdings" pitchFamily="2" charset="2"/>
              <a:buNone/>
            </a:pPr>
            <a:r>
              <a:rPr lang="en-US" altLang="zh-CN" b="1"/>
              <a:t>if sex=2 sex1='m'.</a:t>
            </a:r>
          </a:p>
          <a:p>
            <a:pPr>
              <a:lnSpc>
                <a:spcPct val="90000"/>
              </a:lnSpc>
              <a:buFont typeface="Wingdings" pitchFamily="2" charset="2"/>
              <a:buNone/>
            </a:pPr>
            <a:r>
              <a:rPr lang="en-US" altLang="zh-CN" b="1"/>
              <a:t>execute.</a:t>
            </a:r>
          </a:p>
        </p:txBody>
      </p:sp>
    </p:spTree>
    <p:extLst>
      <p:ext uri="{BB962C8B-B14F-4D97-AF65-F5344CB8AC3E}">
        <p14:creationId xmlns:p14="http://schemas.microsoft.com/office/powerpoint/2010/main" xmlns="" val="24115676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4579">
                                            <p:txEl>
                                              <p:pRg st="1" end="1"/>
                                            </p:txEl>
                                          </p:spTgt>
                                        </p:tgtEl>
                                        <p:attrNameLst>
                                          <p:attrName>style.visibility</p:attrName>
                                        </p:attrNameLst>
                                      </p:cBhvr>
                                      <p:to>
                                        <p:strVal val="visible"/>
                                      </p:to>
                                    </p:set>
                                    <p:anim calcmode="lin" valueType="num">
                                      <p:cBhvr additive="base">
                                        <p:cTn id="7" dur="500" fill="hold"/>
                                        <p:tgtEl>
                                          <p:spTgt spid="2457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9">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579">
                                            <p:txEl>
                                              <p:pRg st="2" end="2"/>
                                            </p:txEl>
                                          </p:spTgt>
                                        </p:tgtEl>
                                        <p:attrNameLst>
                                          <p:attrName>style.visibility</p:attrName>
                                        </p:attrNameLst>
                                      </p:cBhvr>
                                      <p:to>
                                        <p:strVal val="visible"/>
                                      </p:to>
                                    </p:set>
                                    <p:anim calcmode="lin" valueType="num">
                                      <p:cBhvr additive="base">
                                        <p:cTn id="11" dur="500" fill="hold"/>
                                        <p:tgtEl>
                                          <p:spTgt spid="24579">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579">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4579">
                                            <p:txEl>
                                              <p:pRg st="3" end="3"/>
                                            </p:txEl>
                                          </p:spTgt>
                                        </p:tgtEl>
                                        <p:attrNameLst>
                                          <p:attrName>style.visibility</p:attrName>
                                        </p:attrNameLst>
                                      </p:cBhvr>
                                      <p:to>
                                        <p:strVal val="visible"/>
                                      </p:to>
                                    </p:set>
                                    <p:anim calcmode="lin" valueType="num">
                                      <p:cBhvr additive="base">
                                        <p:cTn id="15" dur="500" fill="hold"/>
                                        <p:tgtEl>
                                          <p:spTgt spid="24579">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579">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4579">
                                            <p:txEl>
                                              <p:pRg st="4" end="4"/>
                                            </p:txEl>
                                          </p:spTgt>
                                        </p:tgtEl>
                                        <p:attrNameLst>
                                          <p:attrName>style.visibility</p:attrName>
                                        </p:attrNameLst>
                                      </p:cBhvr>
                                      <p:to>
                                        <p:strVal val="visible"/>
                                      </p:to>
                                    </p:set>
                                    <p:anim calcmode="lin" valueType="num">
                                      <p:cBhvr additive="base">
                                        <p:cTn id="19" dur="500" fill="hold"/>
                                        <p:tgtEl>
                                          <p:spTgt spid="2457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9">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579">
                                            <p:txEl>
                                              <p:pRg st="5" end="5"/>
                                            </p:txEl>
                                          </p:spTgt>
                                        </p:tgtEl>
                                        <p:attrNameLst>
                                          <p:attrName>style.visibility</p:attrName>
                                        </p:attrNameLst>
                                      </p:cBhvr>
                                      <p:to>
                                        <p:strVal val="visible"/>
                                      </p:to>
                                    </p:set>
                                    <p:anim calcmode="lin" valueType="num">
                                      <p:cBhvr additive="base">
                                        <p:cTn id="23" dur="500" fill="hold"/>
                                        <p:tgtEl>
                                          <p:spTgt spid="24579">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4579">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4579">
                                            <p:txEl>
                                              <p:pRg st="6" end="6"/>
                                            </p:txEl>
                                          </p:spTgt>
                                        </p:tgtEl>
                                        <p:attrNameLst>
                                          <p:attrName>style.visibility</p:attrName>
                                        </p:attrNameLst>
                                      </p:cBhvr>
                                      <p:to>
                                        <p:strVal val="visible"/>
                                      </p:to>
                                    </p:set>
                                    <p:anim calcmode="lin" valueType="num">
                                      <p:cBhvr additive="base">
                                        <p:cTn id="27" dur="500" fill="hold"/>
                                        <p:tgtEl>
                                          <p:spTgt spid="24579">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457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1" name="Rectangle 5"/>
          <p:cNvSpPr>
            <a:spLocks noChangeArrowheads="1"/>
          </p:cNvSpPr>
          <p:nvPr/>
        </p:nvSpPr>
        <p:spPr bwMode="auto">
          <a:xfrm>
            <a:off x="1116013" y="547688"/>
            <a:ext cx="61801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400"/>
              <a:t>（</a:t>
            </a:r>
            <a:r>
              <a:rPr lang="en-US" altLang="zh-CN" sz="2400"/>
              <a:t>2</a:t>
            </a:r>
            <a:r>
              <a:rPr lang="zh-CN" altLang="en-US" sz="2400"/>
              <a:t>）结果管理窗口（</a:t>
            </a:r>
            <a:r>
              <a:rPr lang="en-US" altLang="zh-CN" sz="2400"/>
              <a:t>SPSS Output viewer</a:t>
            </a:r>
            <a:r>
              <a:rPr lang="zh-CN" altLang="en-US" sz="2400"/>
              <a:t>）</a:t>
            </a:r>
          </a:p>
        </p:txBody>
      </p:sp>
      <p:sp>
        <p:nvSpPr>
          <p:cNvPr id="290822" name="Text Box 6"/>
          <p:cNvSpPr txBox="1">
            <a:spLocks noChangeArrowheads="1"/>
          </p:cNvSpPr>
          <p:nvPr/>
        </p:nvSpPr>
        <p:spPr bwMode="auto">
          <a:xfrm>
            <a:off x="900113" y="1196975"/>
            <a:ext cx="770413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此窗口用于存放分析结果。左边是目录区，右边是内容区。</a:t>
            </a:r>
          </a:p>
        </p:txBody>
      </p:sp>
      <p:pic>
        <p:nvPicPr>
          <p:cNvPr id="290823" name="Picture 7" descr="捕获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913" y="1916113"/>
            <a:ext cx="6259512" cy="46386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426617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ltLang="zh-CN"/>
              <a:t> </a:t>
            </a:r>
            <a:r>
              <a:rPr lang="en-US" altLang="zh-CN" b="1"/>
              <a:t>②</a:t>
            </a:r>
            <a:r>
              <a:rPr lang="zh-CN" altLang="en-US" b="1"/>
              <a:t>ＤＯＩＦ语句</a:t>
            </a:r>
          </a:p>
        </p:txBody>
      </p:sp>
      <p:sp>
        <p:nvSpPr>
          <p:cNvPr id="25603" name="Rectangle 3"/>
          <p:cNvSpPr>
            <a:spLocks noGrp="1" noChangeArrowheads="1"/>
          </p:cNvSpPr>
          <p:nvPr>
            <p:ph type="body" idx="1"/>
          </p:nvPr>
        </p:nvSpPr>
        <p:spPr>
          <a:xfrm>
            <a:off x="1370013" y="1600200"/>
            <a:ext cx="7313612" cy="4341813"/>
          </a:xfrm>
        </p:spPr>
        <p:txBody>
          <a:bodyPr/>
          <a:lstStyle/>
          <a:p>
            <a:pPr>
              <a:buFont typeface="Wingdings" pitchFamily="2" charset="2"/>
              <a:buNone/>
            </a:pPr>
            <a:r>
              <a:rPr lang="zh-CN" altLang="en-US" b="1"/>
              <a:t>如果需要多重分支，有多个条件限制时，需要用到</a:t>
            </a:r>
            <a:r>
              <a:rPr lang="en-US" altLang="zh-CN" b="1"/>
              <a:t>DO IF</a:t>
            </a:r>
            <a:r>
              <a:rPr lang="zh-CN" altLang="en-US" b="1"/>
              <a:t>语句</a:t>
            </a:r>
          </a:p>
          <a:p>
            <a:pPr>
              <a:buFont typeface="Wingdings" pitchFamily="2" charset="2"/>
              <a:buNone/>
            </a:pPr>
            <a:r>
              <a:rPr lang="zh-CN" altLang="en-US" b="1"/>
              <a:t>ＳＰＳＳ程序格式：</a:t>
            </a:r>
          </a:p>
          <a:p>
            <a:pPr>
              <a:buFont typeface="Wingdings" pitchFamily="2" charset="2"/>
              <a:buNone/>
            </a:pPr>
            <a:r>
              <a:rPr lang="zh-CN" altLang="en-US" b="1"/>
              <a:t>Ｄｏ　</a:t>
            </a:r>
            <a:r>
              <a:rPr lang="en-US" altLang="zh-CN" b="1"/>
              <a:t>IF</a:t>
            </a:r>
            <a:r>
              <a:rPr lang="zh-CN" altLang="en-US" b="1"/>
              <a:t>　逻辑表达式</a:t>
            </a:r>
          </a:p>
          <a:p>
            <a:pPr>
              <a:buFont typeface="Wingdings" pitchFamily="2" charset="2"/>
              <a:buNone/>
            </a:pPr>
            <a:r>
              <a:rPr lang="zh-CN" altLang="en-US" b="1"/>
              <a:t>目标表达式</a:t>
            </a:r>
          </a:p>
          <a:p>
            <a:pPr>
              <a:buFont typeface="Wingdings" pitchFamily="2" charset="2"/>
              <a:buNone/>
            </a:pPr>
            <a:r>
              <a:rPr lang="zh-CN" altLang="en-US" b="1"/>
              <a:t>Ｅｌｓｅ</a:t>
            </a:r>
            <a:r>
              <a:rPr lang="en-US" altLang="zh-CN" b="1"/>
              <a:t>.</a:t>
            </a:r>
            <a:r>
              <a:rPr lang="zh-CN" altLang="en-US" b="1"/>
              <a:t>　</a:t>
            </a:r>
          </a:p>
          <a:p>
            <a:pPr>
              <a:buFont typeface="Wingdings" pitchFamily="2" charset="2"/>
              <a:buNone/>
            </a:pPr>
            <a:r>
              <a:rPr lang="zh-CN" altLang="en-US" b="1"/>
              <a:t>目标表达式</a:t>
            </a:r>
          </a:p>
          <a:p>
            <a:pPr>
              <a:buFont typeface="Wingdings" pitchFamily="2" charset="2"/>
              <a:buNone/>
            </a:pPr>
            <a:r>
              <a:rPr lang="zh-CN" altLang="en-US" b="1"/>
              <a:t>Ｅｎｄ　ＩＦ</a:t>
            </a:r>
          </a:p>
        </p:txBody>
      </p:sp>
    </p:spTree>
    <p:extLst>
      <p:ext uri="{BB962C8B-B14F-4D97-AF65-F5344CB8AC3E}">
        <p14:creationId xmlns:p14="http://schemas.microsoft.com/office/powerpoint/2010/main" xmlns="" val="355450386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zh-CN" altLang="en-US" b="1"/>
              <a:t>示例１：见书（Ｐ５２）</a:t>
            </a:r>
          </a:p>
        </p:txBody>
      </p:sp>
      <p:sp>
        <p:nvSpPr>
          <p:cNvPr id="26627" name="Rectangle 3"/>
          <p:cNvSpPr>
            <a:spLocks noGrp="1" noChangeArrowheads="1"/>
          </p:cNvSpPr>
          <p:nvPr>
            <p:ph type="body" idx="1"/>
          </p:nvPr>
        </p:nvSpPr>
        <p:spPr>
          <a:xfrm>
            <a:off x="1295400" y="1676400"/>
            <a:ext cx="7388225" cy="4648200"/>
          </a:xfrm>
        </p:spPr>
        <p:txBody>
          <a:bodyPr/>
          <a:lstStyle/>
          <a:p>
            <a:pPr>
              <a:lnSpc>
                <a:spcPct val="90000"/>
              </a:lnSpc>
              <a:buFont typeface="Wingdings" pitchFamily="2" charset="2"/>
              <a:buNone/>
            </a:pPr>
            <a:r>
              <a:rPr lang="en-US" altLang="zh-CN" sz="2100" b="1"/>
              <a:t>GET</a:t>
            </a:r>
          </a:p>
          <a:p>
            <a:pPr>
              <a:lnSpc>
                <a:spcPct val="90000"/>
              </a:lnSpc>
              <a:buFont typeface="Wingdings" pitchFamily="2" charset="2"/>
              <a:buNone/>
            </a:pPr>
            <a:r>
              <a:rPr lang="en-US" altLang="zh-CN" sz="2100" b="1"/>
              <a:t>  FILE='F:\Jane\</a:t>
            </a:r>
            <a:r>
              <a:rPr lang="zh-CN" altLang="en-US" sz="2100" b="1"/>
              <a:t>案例数据</a:t>
            </a:r>
            <a:r>
              <a:rPr lang="en-US" altLang="zh-CN" sz="2100" b="1"/>
              <a:t>\brain1.sav'.</a:t>
            </a:r>
          </a:p>
          <a:p>
            <a:pPr>
              <a:lnSpc>
                <a:spcPct val="90000"/>
              </a:lnSpc>
              <a:buFont typeface="Wingdings" pitchFamily="2" charset="2"/>
              <a:buNone/>
            </a:pPr>
            <a:r>
              <a:rPr lang="en-US" altLang="zh-CN" sz="2100" b="1"/>
              <a:t>DO IF (age&lt;20).</a:t>
            </a:r>
          </a:p>
          <a:p>
            <a:pPr>
              <a:lnSpc>
                <a:spcPct val="90000"/>
              </a:lnSpc>
              <a:buFont typeface="Wingdings" pitchFamily="2" charset="2"/>
              <a:buNone/>
            </a:pPr>
            <a:r>
              <a:rPr lang="en-US" altLang="zh-CN" sz="2100" b="1"/>
              <a:t>COMPUTE ageclass=1.</a:t>
            </a:r>
          </a:p>
          <a:p>
            <a:pPr>
              <a:lnSpc>
                <a:spcPct val="90000"/>
              </a:lnSpc>
              <a:buFont typeface="Wingdings" pitchFamily="2" charset="2"/>
              <a:buNone/>
            </a:pPr>
            <a:r>
              <a:rPr lang="en-US" altLang="zh-CN" sz="2100" b="1"/>
              <a:t>ELSE IF (age&lt;30).</a:t>
            </a:r>
          </a:p>
          <a:p>
            <a:pPr>
              <a:lnSpc>
                <a:spcPct val="90000"/>
              </a:lnSpc>
              <a:buFont typeface="Wingdings" pitchFamily="2" charset="2"/>
              <a:buNone/>
            </a:pPr>
            <a:r>
              <a:rPr lang="en-US" altLang="zh-CN" sz="2100" b="1"/>
              <a:t>COMPUTE ageclass=2.</a:t>
            </a:r>
          </a:p>
          <a:p>
            <a:pPr>
              <a:lnSpc>
                <a:spcPct val="90000"/>
              </a:lnSpc>
              <a:buFont typeface="Wingdings" pitchFamily="2" charset="2"/>
              <a:buNone/>
            </a:pPr>
            <a:r>
              <a:rPr lang="en-US" altLang="zh-CN" sz="2100" b="1"/>
              <a:t>ELSE IF (age&lt;50).</a:t>
            </a:r>
          </a:p>
          <a:p>
            <a:pPr>
              <a:lnSpc>
                <a:spcPct val="90000"/>
              </a:lnSpc>
              <a:buFont typeface="Wingdings" pitchFamily="2" charset="2"/>
              <a:buNone/>
            </a:pPr>
            <a:r>
              <a:rPr lang="en-US" altLang="zh-CN" sz="2100" b="1"/>
              <a:t>COMPUTE ageclass=3.</a:t>
            </a:r>
          </a:p>
          <a:p>
            <a:pPr>
              <a:lnSpc>
                <a:spcPct val="90000"/>
              </a:lnSpc>
              <a:buFont typeface="Wingdings" pitchFamily="2" charset="2"/>
              <a:buNone/>
            </a:pPr>
            <a:r>
              <a:rPr lang="en-US" altLang="zh-CN" sz="2100" b="1"/>
              <a:t>ELSE .</a:t>
            </a:r>
          </a:p>
          <a:p>
            <a:pPr>
              <a:lnSpc>
                <a:spcPct val="90000"/>
              </a:lnSpc>
              <a:buFont typeface="Wingdings" pitchFamily="2" charset="2"/>
              <a:buNone/>
            </a:pPr>
            <a:r>
              <a:rPr lang="en-US" altLang="zh-CN" sz="2100" b="1"/>
              <a:t>COMPUTE ageclass=4.</a:t>
            </a:r>
          </a:p>
          <a:p>
            <a:pPr>
              <a:lnSpc>
                <a:spcPct val="90000"/>
              </a:lnSpc>
              <a:buFont typeface="Wingdings" pitchFamily="2" charset="2"/>
              <a:buNone/>
            </a:pPr>
            <a:r>
              <a:rPr lang="en-US" altLang="zh-CN" sz="2100" b="1"/>
              <a:t>END IF.</a:t>
            </a:r>
          </a:p>
          <a:p>
            <a:pPr>
              <a:lnSpc>
                <a:spcPct val="90000"/>
              </a:lnSpc>
              <a:buFont typeface="Wingdings" pitchFamily="2" charset="2"/>
              <a:buNone/>
            </a:pPr>
            <a:r>
              <a:rPr lang="en-US" altLang="zh-CN" sz="2100" b="1"/>
              <a:t>EXECUTE.</a:t>
            </a:r>
          </a:p>
          <a:p>
            <a:pPr>
              <a:lnSpc>
                <a:spcPct val="90000"/>
              </a:lnSpc>
              <a:buFont typeface="Wingdings" pitchFamily="2" charset="2"/>
              <a:buNone/>
            </a:pPr>
            <a:r>
              <a:rPr lang="zh-CN" altLang="en-US" sz="2100" b="1"/>
              <a:t>试一下用</a:t>
            </a:r>
            <a:r>
              <a:rPr lang="en-US" altLang="zh-CN" sz="2100" b="1"/>
              <a:t>recode</a:t>
            </a:r>
            <a:r>
              <a:rPr lang="zh-CN" altLang="en-US" sz="2100" b="1"/>
              <a:t>语句！！你一定行的。</a:t>
            </a:r>
          </a:p>
        </p:txBody>
      </p:sp>
    </p:spTree>
    <p:extLst>
      <p:ext uri="{BB962C8B-B14F-4D97-AF65-F5344CB8AC3E}">
        <p14:creationId xmlns:p14="http://schemas.microsoft.com/office/powerpoint/2010/main" xmlns="" val="8462946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endParaRPr lang="zh-CN" altLang="zh-CN"/>
          </a:p>
        </p:txBody>
      </p:sp>
      <p:sp>
        <p:nvSpPr>
          <p:cNvPr id="27651" name="Rectangle 3"/>
          <p:cNvSpPr>
            <a:spLocks noGrp="1" noChangeArrowheads="1"/>
          </p:cNvSpPr>
          <p:nvPr>
            <p:ph type="body" idx="1"/>
          </p:nvPr>
        </p:nvSpPr>
        <p:spPr/>
        <p:txBody>
          <a:bodyPr/>
          <a:lstStyle/>
          <a:p>
            <a:pPr>
              <a:buFont typeface="Wingdings" pitchFamily="2" charset="2"/>
              <a:buNone/>
            </a:pPr>
            <a:r>
              <a:rPr lang="en-US" altLang="zh-CN" b="1"/>
              <a:t>GET</a:t>
            </a:r>
          </a:p>
          <a:p>
            <a:pPr>
              <a:buFont typeface="Wingdings" pitchFamily="2" charset="2"/>
              <a:buNone/>
            </a:pPr>
            <a:r>
              <a:rPr lang="en-US" altLang="zh-CN" b="1"/>
              <a:t> FILE='E:\study\</a:t>
            </a:r>
            <a:r>
              <a:rPr lang="zh-CN" altLang="en-US" b="1"/>
              <a:t>大三上个学期</a:t>
            </a:r>
            <a:r>
              <a:rPr lang="en-US" altLang="zh-CN" b="1"/>
              <a:t>\spss\</a:t>
            </a:r>
            <a:r>
              <a:rPr lang="zh-CN" altLang="en-US" b="1"/>
              <a:t>案例数据</a:t>
            </a:r>
            <a:r>
              <a:rPr lang="en-US" altLang="zh-CN" b="1"/>
              <a:t>\brain1.sav'.</a:t>
            </a:r>
          </a:p>
          <a:p>
            <a:pPr>
              <a:buFont typeface="Wingdings" pitchFamily="2" charset="2"/>
              <a:buNone/>
            </a:pPr>
            <a:r>
              <a:rPr lang="en-US" altLang="zh-CN" b="1"/>
              <a:t>recode age (lowest thru 20=1) (20 thru 30=2) (30 thru 50=3) (else=4)into x.</a:t>
            </a:r>
          </a:p>
          <a:p>
            <a:pPr>
              <a:buFont typeface="Wingdings" pitchFamily="2" charset="2"/>
              <a:buNone/>
            </a:pPr>
            <a:r>
              <a:rPr lang="en-US" altLang="zh-CN" b="1"/>
              <a:t>EXECUTE .</a:t>
            </a:r>
          </a:p>
        </p:txBody>
      </p:sp>
    </p:spTree>
    <p:extLst>
      <p:ext uri="{BB962C8B-B14F-4D97-AF65-F5344CB8AC3E}">
        <p14:creationId xmlns:p14="http://schemas.microsoft.com/office/powerpoint/2010/main" xmlns="" val="22703985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endParaRPr lang="zh-CN" altLang="zh-CN"/>
          </a:p>
        </p:txBody>
      </p:sp>
      <p:sp>
        <p:nvSpPr>
          <p:cNvPr id="28675" name="Rectangle 3"/>
          <p:cNvSpPr>
            <a:spLocks noGrp="1" noChangeArrowheads="1"/>
          </p:cNvSpPr>
          <p:nvPr>
            <p:ph type="body" idx="1"/>
          </p:nvPr>
        </p:nvSpPr>
        <p:spPr/>
        <p:txBody>
          <a:bodyPr/>
          <a:lstStyle/>
          <a:p>
            <a:pPr>
              <a:buFont typeface="Wingdings" pitchFamily="2" charset="2"/>
              <a:buNone/>
            </a:pPr>
            <a:r>
              <a:rPr lang="zh-CN" altLang="en-US" b="1"/>
              <a:t>示例２：编程完成书Ｐ３１例题</a:t>
            </a:r>
          </a:p>
          <a:p>
            <a:pPr>
              <a:buFont typeface="Wingdings" pitchFamily="2" charset="2"/>
              <a:buNone/>
            </a:pPr>
            <a:r>
              <a:rPr lang="zh-CN" altLang="en-US" b="1"/>
              <a:t>练习３：自己完成Ｐ３３例题</a:t>
            </a:r>
          </a:p>
        </p:txBody>
      </p:sp>
    </p:spTree>
    <p:extLst>
      <p:ext uri="{BB962C8B-B14F-4D97-AF65-F5344CB8AC3E}">
        <p14:creationId xmlns:p14="http://schemas.microsoft.com/office/powerpoint/2010/main" xmlns="" val="15601534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zh-CN" altLang="en-US" b="1"/>
              <a:t>二、循环语句</a:t>
            </a:r>
          </a:p>
        </p:txBody>
      </p:sp>
      <p:sp>
        <p:nvSpPr>
          <p:cNvPr id="29699" name="Rectangle 3"/>
          <p:cNvSpPr>
            <a:spLocks noGrp="1" noChangeArrowheads="1"/>
          </p:cNvSpPr>
          <p:nvPr>
            <p:ph type="body" idx="1"/>
          </p:nvPr>
        </p:nvSpPr>
        <p:spPr/>
        <p:txBody>
          <a:bodyPr/>
          <a:lstStyle/>
          <a:p>
            <a:pPr>
              <a:buFont typeface="Wingdings" pitchFamily="2" charset="2"/>
              <a:buNone/>
            </a:pPr>
            <a:r>
              <a:rPr lang="zh-CN" altLang="en-US" b="1"/>
              <a:t>在介绍循环语句时，着重介绍</a:t>
            </a:r>
            <a:r>
              <a:rPr lang="en-US" altLang="zh-CN" b="1"/>
              <a:t>Loop/End Loop</a:t>
            </a:r>
            <a:r>
              <a:rPr lang="zh-CN" altLang="en-US" b="1"/>
              <a:t>语句</a:t>
            </a:r>
            <a:r>
              <a:rPr lang="en-US" altLang="zh-CN" b="1"/>
              <a:t>.</a:t>
            </a:r>
            <a:r>
              <a:rPr lang="zh-CN" altLang="en-US" b="1"/>
              <a:t>该语句主要用于建立数据集和数据变换操作。</a:t>
            </a:r>
          </a:p>
          <a:p>
            <a:pPr>
              <a:buFont typeface="Wingdings" pitchFamily="2" charset="2"/>
              <a:buNone/>
            </a:pPr>
            <a:r>
              <a:rPr lang="zh-CN" altLang="en-US" b="1"/>
              <a:t>ＳＰＳＳ程序格式：</a:t>
            </a:r>
          </a:p>
          <a:p>
            <a:pPr>
              <a:buFont typeface="Wingdings" pitchFamily="2" charset="2"/>
              <a:buNone/>
            </a:pPr>
            <a:r>
              <a:rPr lang="en-US" altLang="zh-CN" b="1"/>
              <a:t>Loop </a:t>
            </a:r>
            <a:r>
              <a:rPr lang="zh-CN" altLang="en-US" b="1"/>
              <a:t>控制变量名</a:t>
            </a:r>
            <a:r>
              <a:rPr lang="en-US" altLang="zh-CN" b="1"/>
              <a:t>=</a:t>
            </a:r>
            <a:r>
              <a:rPr lang="zh-CN" altLang="en-US" b="1"/>
              <a:t>起始值 </a:t>
            </a:r>
            <a:r>
              <a:rPr lang="en-US" altLang="zh-CN" b="1"/>
              <a:t>to </a:t>
            </a:r>
            <a:r>
              <a:rPr lang="zh-CN" altLang="en-US" b="1"/>
              <a:t>终止值  </a:t>
            </a:r>
            <a:r>
              <a:rPr lang="en-US" altLang="zh-CN" b="1"/>
              <a:t>[BY</a:t>
            </a:r>
            <a:r>
              <a:rPr lang="zh-CN" altLang="en-US" b="1"/>
              <a:t>步长</a:t>
            </a:r>
            <a:r>
              <a:rPr lang="en-US" altLang="zh-CN" b="1"/>
              <a:t>]</a:t>
            </a:r>
          </a:p>
          <a:p>
            <a:pPr>
              <a:buFont typeface="Wingdings" pitchFamily="2" charset="2"/>
              <a:buNone/>
            </a:pPr>
            <a:r>
              <a:rPr lang="zh-CN" altLang="en-US" b="1"/>
              <a:t>运算语句</a:t>
            </a:r>
          </a:p>
          <a:p>
            <a:pPr>
              <a:buFont typeface="Wingdings" pitchFamily="2" charset="2"/>
              <a:buNone/>
            </a:pPr>
            <a:r>
              <a:rPr lang="en-US" altLang="zh-CN" b="1"/>
              <a:t>End Loop</a:t>
            </a:r>
          </a:p>
        </p:txBody>
      </p:sp>
    </p:spTree>
    <p:extLst>
      <p:ext uri="{BB962C8B-B14F-4D97-AF65-F5344CB8AC3E}">
        <p14:creationId xmlns:p14="http://schemas.microsoft.com/office/powerpoint/2010/main" xmlns="" val="9738957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CN" altLang="en-US" sz="3200" b="1"/>
              <a:t>示例１：见书Ｐ５３。理解每句程序的含义。</a:t>
            </a:r>
          </a:p>
        </p:txBody>
      </p:sp>
      <p:sp>
        <p:nvSpPr>
          <p:cNvPr id="30723" name="Rectangle 3"/>
          <p:cNvSpPr>
            <a:spLocks noGrp="1" noChangeArrowheads="1"/>
          </p:cNvSpPr>
          <p:nvPr>
            <p:ph type="body" idx="1"/>
          </p:nvPr>
        </p:nvSpPr>
        <p:spPr>
          <a:xfrm>
            <a:off x="1219200" y="1600200"/>
            <a:ext cx="7464425" cy="4572000"/>
          </a:xfrm>
        </p:spPr>
        <p:txBody>
          <a:bodyPr/>
          <a:lstStyle/>
          <a:p>
            <a:pPr>
              <a:lnSpc>
                <a:spcPct val="80000"/>
              </a:lnSpc>
            </a:pPr>
            <a:endParaRPr lang="en-US" altLang="zh-CN" sz="1700" b="1"/>
          </a:p>
          <a:p>
            <a:pPr>
              <a:lnSpc>
                <a:spcPct val="80000"/>
              </a:lnSpc>
              <a:buFont typeface="Wingdings" pitchFamily="2" charset="2"/>
              <a:buNone/>
            </a:pPr>
            <a:r>
              <a:rPr lang="en-US" altLang="zh-CN" sz="1700" b="1"/>
              <a:t>SET SEED 55020.</a:t>
            </a:r>
            <a:r>
              <a:rPr lang="zh-CN" altLang="en-US" sz="1700" b="1"/>
              <a:t>（将伪随机数种子设为</a:t>
            </a:r>
            <a:r>
              <a:rPr lang="en-US" altLang="zh-CN" sz="1700" b="1"/>
              <a:t>5502090</a:t>
            </a:r>
            <a:r>
              <a:rPr lang="zh-CN" altLang="en-US" sz="1700" b="1"/>
              <a:t>）（</a:t>
            </a:r>
            <a:r>
              <a:rPr lang="zh-CN" altLang="en-US" sz="1700" b="1">
                <a:solidFill>
                  <a:srgbClr val="FF3300"/>
                </a:solidFill>
              </a:rPr>
              <a:t>解释下</a:t>
            </a:r>
            <a:r>
              <a:rPr lang="zh-CN" altLang="en-US" sz="1700" b="1"/>
              <a:t>）</a:t>
            </a:r>
          </a:p>
          <a:p>
            <a:pPr>
              <a:lnSpc>
                <a:spcPct val="80000"/>
              </a:lnSpc>
              <a:buFont typeface="Wingdings" pitchFamily="2" charset="2"/>
              <a:buNone/>
            </a:pPr>
            <a:r>
              <a:rPr lang="en-US" altLang="zh-CN" sz="1700" b="1"/>
              <a:t>INPUT PROGRAM.</a:t>
            </a:r>
            <a:r>
              <a:rPr lang="zh-CN" altLang="en-US" sz="1700" b="1"/>
              <a:t>（开始数据录入程序阶段）</a:t>
            </a:r>
          </a:p>
          <a:p>
            <a:pPr>
              <a:lnSpc>
                <a:spcPct val="80000"/>
              </a:lnSpc>
              <a:buFont typeface="Wingdings" pitchFamily="2" charset="2"/>
              <a:buNone/>
            </a:pPr>
            <a:r>
              <a:rPr lang="en-US" altLang="zh-CN" sz="1700" b="1"/>
              <a:t>LOOP #LOP=1 TO 50.</a:t>
            </a:r>
            <a:r>
              <a:rPr lang="zh-CN" altLang="en-US" sz="1700" b="1"/>
              <a:t>（一共循环</a:t>
            </a:r>
            <a:r>
              <a:rPr lang="en-US" altLang="zh-CN" sz="1700" b="1"/>
              <a:t>50</a:t>
            </a:r>
            <a:r>
              <a:rPr lang="zh-CN" altLang="en-US" sz="1700" b="1"/>
              <a:t>次，变量</a:t>
            </a:r>
            <a:r>
              <a:rPr lang="en-US" altLang="zh-CN" sz="1700" b="1"/>
              <a:t>lop</a:t>
            </a:r>
            <a:r>
              <a:rPr lang="zh-CN" altLang="en-US" sz="1700" b="1"/>
              <a:t>不写入文件）</a:t>
            </a:r>
          </a:p>
          <a:p>
            <a:pPr>
              <a:lnSpc>
                <a:spcPct val="80000"/>
              </a:lnSpc>
              <a:buFont typeface="Wingdings" pitchFamily="2" charset="2"/>
              <a:buNone/>
            </a:pPr>
            <a:r>
              <a:rPr lang="en-US" altLang="zh-CN" sz="1700" b="1"/>
              <a:t>COMPUTE A= NORMAL(1).</a:t>
            </a:r>
            <a:r>
              <a:rPr lang="zh-CN" altLang="en-US" sz="1700" b="1"/>
              <a:t>（新变量</a:t>
            </a:r>
            <a:r>
              <a:rPr lang="en-US" altLang="zh-CN" sz="1700" b="1"/>
              <a:t>A</a:t>
            </a:r>
            <a:r>
              <a:rPr lang="zh-CN" altLang="en-US" sz="1700" b="1"/>
              <a:t>服从标准正态分布）</a:t>
            </a:r>
          </a:p>
          <a:p>
            <a:pPr>
              <a:lnSpc>
                <a:spcPct val="80000"/>
              </a:lnSpc>
              <a:buFont typeface="Wingdings" pitchFamily="2" charset="2"/>
              <a:buNone/>
            </a:pPr>
            <a:r>
              <a:rPr lang="en-US" altLang="zh-CN" sz="1700" b="1"/>
              <a:t>END CASE.</a:t>
            </a:r>
            <a:r>
              <a:rPr lang="zh-CN" altLang="en-US" sz="1700" b="1"/>
              <a:t>（结束一条记录的定义）</a:t>
            </a:r>
          </a:p>
          <a:p>
            <a:pPr>
              <a:lnSpc>
                <a:spcPct val="80000"/>
              </a:lnSpc>
              <a:buFont typeface="Wingdings" pitchFamily="2" charset="2"/>
              <a:buNone/>
            </a:pPr>
            <a:r>
              <a:rPr lang="en-US" altLang="zh-CN" sz="1700" b="1"/>
              <a:t>END LOOP.</a:t>
            </a:r>
            <a:r>
              <a:rPr lang="zh-CN" altLang="en-US" sz="1700" b="1"/>
              <a:t>（结束循环）</a:t>
            </a:r>
          </a:p>
          <a:p>
            <a:pPr>
              <a:lnSpc>
                <a:spcPct val="80000"/>
              </a:lnSpc>
              <a:buFont typeface="Wingdings" pitchFamily="2" charset="2"/>
              <a:buNone/>
            </a:pPr>
            <a:r>
              <a:rPr lang="en-US" altLang="zh-CN" sz="1700" b="1"/>
              <a:t>END FILE.</a:t>
            </a:r>
            <a:r>
              <a:rPr lang="zh-CN" altLang="en-US" sz="1700" b="1"/>
              <a:t>（结束数据文件）</a:t>
            </a:r>
          </a:p>
          <a:p>
            <a:pPr>
              <a:lnSpc>
                <a:spcPct val="80000"/>
              </a:lnSpc>
              <a:buFont typeface="Wingdings" pitchFamily="2" charset="2"/>
              <a:buNone/>
            </a:pPr>
            <a:r>
              <a:rPr lang="en-US" altLang="zh-CN" sz="1700" b="1"/>
              <a:t>END INPUT PROGRAM.</a:t>
            </a:r>
            <a:r>
              <a:rPr lang="zh-CN" altLang="en-US" sz="1700" b="1"/>
              <a:t>（结束数据录入程序）</a:t>
            </a:r>
          </a:p>
          <a:p>
            <a:pPr>
              <a:lnSpc>
                <a:spcPct val="80000"/>
              </a:lnSpc>
              <a:buFont typeface="Wingdings" pitchFamily="2" charset="2"/>
              <a:buNone/>
            </a:pPr>
            <a:r>
              <a:rPr lang="en-US" altLang="zh-CN" sz="1700" b="1"/>
              <a:t>EXECUTE.</a:t>
            </a:r>
            <a:r>
              <a:rPr lang="zh-CN" altLang="en-US" sz="1700" b="1"/>
              <a:t>（开始执行以上程序）</a:t>
            </a:r>
          </a:p>
          <a:p>
            <a:pPr>
              <a:lnSpc>
                <a:spcPct val="80000"/>
              </a:lnSpc>
              <a:buFont typeface="Wingdings" pitchFamily="2" charset="2"/>
              <a:buNone/>
            </a:pPr>
            <a:r>
              <a:rPr lang="en-US" altLang="zh-CN" sz="1700" b="1"/>
              <a:t>DO IF (A&gt;=0).</a:t>
            </a:r>
          </a:p>
          <a:p>
            <a:pPr>
              <a:lnSpc>
                <a:spcPct val="80000"/>
              </a:lnSpc>
              <a:buFont typeface="Wingdings" pitchFamily="2" charset="2"/>
              <a:buNone/>
            </a:pPr>
            <a:r>
              <a:rPr lang="en-US" altLang="zh-CN" sz="1700" b="1"/>
              <a:t> COMPUTE B=A. </a:t>
            </a:r>
            <a:r>
              <a:rPr lang="zh-CN" altLang="en-US" sz="1700" b="1"/>
              <a:t>（如果</a:t>
            </a:r>
            <a:r>
              <a:rPr lang="en-US" altLang="zh-CN" sz="1700" b="1"/>
              <a:t>A&gt;=0,</a:t>
            </a:r>
            <a:r>
              <a:rPr lang="zh-CN" altLang="en-US" sz="1700" b="1"/>
              <a:t>则新变量</a:t>
            </a:r>
            <a:r>
              <a:rPr lang="en-US" altLang="zh-CN" sz="1700" b="1"/>
              <a:t>b=a</a:t>
            </a:r>
            <a:r>
              <a:rPr lang="zh-CN" altLang="en-US" sz="1700" b="1"/>
              <a:t>）</a:t>
            </a:r>
          </a:p>
          <a:p>
            <a:pPr>
              <a:lnSpc>
                <a:spcPct val="80000"/>
              </a:lnSpc>
              <a:buFont typeface="Wingdings" pitchFamily="2" charset="2"/>
              <a:buNone/>
            </a:pPr>
            <a:r>
              <a:rPr lang="en-US" altLang="zh-CN" sz="1700" b="1"/>
              <a:t>ELSE.</a:t>
            </a:r>
          </a:p>
          <a:p>
            <a:pPr>
              <a:lnSpc>
                <a:spcPct val="80000"/>
              </a:lnSpc>
              <a:buFont typeface="Wingdings" pitchFamily="2" charset="2"/>
              <a:buNone/>
            </a:pPr>
            <a:r>
              <a:rPr lang="en-US" altLang="zh-CN" sz="1700" b="1"/>
              <a:t>COMPUTE B=A*2.</a:t>
            </a:r>
            <a:r>
              <a:rPr lang="zh-CN" altLang="en-US" sz="1700" b="1"/>
              <a:t>（否则，</a:t>
            </a:r>
            <a:r>
              <a:rPr lang="en-US" altLang="zh-CN" sz="1700" b="1"/>
              <a:t>b=a*2</a:t>
            </a:r>
            <a:r>
              <a:rPr lang="zh-CN" altLang="en-US" sz="1700" b="1"/>
              <a:t>）</a:t>
            </a:r>
          </a:p>
          <a:p>
            <a:pPr>
              <a:lnSpc>
                <a:spcPct val="80000"/>
              </a:lnSpc>
              <a:buFont typeface="Wingdings" pitchFamily="2" charset="2"/>
              <a:buNone/>
            </a:pPr>
            <a:r>
              <a:rPr lang="en-US" altLang="zh-CN" sz="1700" b="1"/>
              <a:t>END IF.</a:t>
            </a:r>
          </a:p>
          <a:p>
            <a:pPr>
              <a:lnSpc>
                <a:spcPct val="80000"/>
              </a:lnSpc>
              <a:buFont typeface="Wingdings" pitchFamily="2" charset="2"/>
              <a:buNone/>
            </a:pPr>
            <a:r>
              <a:rPr lang="en-US" altLang="zh-CN" sz="1700" b="1"/>
              <a:t>EXECUTE.</a:t>
            </a:r>
            <a:r>
              <a:rPr lang="zh-CN" altLang="en-US" sz="1700" b="1"/>
              <a:t>（开始执行以上程序）</a:t>
            </a:r>
          </a:p>
          <a:p>
            <a:pPr>
              <a:lnSpc>
                <a:spcPct val="80000"/>
              </a:lnSpc>
              <a:buFont typeface="Wingdings" pitchFamily="2" charset="2"/>
              <a:buNone/>
            </a:pPr>
            <a:r>
              <a:rPr lang="en-US" altLang="zh-CN" sz="1700" b="1"/>
              <a:t>LIST.</a:t>
            </a:r>
            <a:r>
              <a:rPr lang="zh-CN" altLang="en-US" sz="1700" b="1"/>
              <a:t>（在结果窗口中输出数据列表）</a:t>
            </a:r>
          </a:p>
        </p:txBody>
      </p:sp>
    </p:spTree>
    <p:extLst>
      <p:ext uri="{BB962C8B-B14F-4D97-AF65-F5344CB8AC3E}">
        <p14:creationId xmlns:p14="http://schemas.microsoft.com/office/powerpoint/2010/main" xmlns="" val="35254058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0723">
                                            <p:txEl>
                                              <p:pRg st="1" end="1"/>
                                            </p:txEl>
                                          </p:spTgt>
                                        </p:tgtEl>
                                        <p:attrNameLst>
                                          <p:attrName>style.visibility</p:attrName>
                                        </p:attrNameLst>
                                      </p:cBhvr>
                                      <p:to>
                                        <p:strVal val="visible"/>
                                      </p:to>
                                    </p:set>
                                    <p:anim calcmode="lin" valueType="num">
                                      <p:cBhvr additive="base">
                                        <p:cTn id="7" dur="500" fill="hold"/>
                                        <p:tgtEl>
                                          <p:spTgt spid="3072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23">
                                            <p:txEl>
                                              <p:pRg st="2" end="2"/>
                                            </p:txEl>
                                          </p:spTgt>
                                        </p:tgtEl>
                                        <p:attrNameLst>
                                          <p:attrName>style.visibility</p:attrName>
                                        </p:attrNameLst>
                                      </p:cBhvr>
                                      <p:to>
                                        <p:strVal val="visible"/>
                                      </p:to>
                                    </p:set>
                                    <p:anim calcmode="lin" valueType="num">
                                      <p:cBhvr additive="base">
                                        <p:cTn id="11" dur="500" fill="hold"/>
                                        <p:tgtEl>
                                          <p:spTgt spid="3072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072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723">
                                            <p:txEl>
                                              <p:pRg st="3" end="3"/>
                                            </p:txEl>
                                          </p:spTgt>
                                        </p:tgtEl>
                                        <p:attrNameLst>
                                          <p:attrName>style.visibility</p:attrName>
                                        </p:attrNameLst>
                                      </p:cBhvr>
                                      <p:to>
                                        <p:strVal val="visible"/>
                                      </p:to>
                                    </p:set>
                                    <p:anim calcmode="lin" valueType="num">
                                      <p:cBhvr additive="base">
                                        <p:cTn id="15" dur="500" fill="hold"/>
                                        <p:tgtEl>
                                          <p:spTgt spid="3072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072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723">
                                            <p:txEl>
                                              <p:pRg st="4" end="4"/>
                                            </p:txEl>
                                          </p:spTgt>
                                        </p:tgtEl>
                                        <p:attrNameLst>
                                          <p:attrName>style.visibility</p:attrName>
                                        </p:attrNameLst>
                                      </p:cBhvr>
                                      <p:to>
                                        <p:strVal val="visible"/>
                                      </p:to>
                                    </p:set>
                                    <p:anim calcmode="lin" valueType="num">
                                      <p:cBhvr additive="base">
                                        <p:cTn id="19" dur="500" fill="hold"/>
                                        <p:tgtEl>
                                          <p:spTgt spid="3072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2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0723">
                                            <p:txEl>
                                              <p:pRg st="5" end="5"/>
                                            </p:txEl>
                                          </p:spTgt>
                                        </p:tgtEl>
                                        <p:attrNameLst>
                                          <p:attrName>style.visibility</p:attrName>
                                        </p:attrNameLst>
                                      </p:cBhvr>
                                      <p:to>
                                        <p:strVal val="visible"/>
                                      </p:to>
                                    </p:set>
                                    <p:anim calcmode="lin" valueType="num">
                                      <p:cBhvr additive="base">
                                        <p:cTn id="23" dur="500" fill="hold"/>
                                        <p:tgtEl>
                                          <p:spTgt spid="3072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072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0723">
                                            <p:txEl>
                                              <p:pRg st="6" end="6"/>
                                            </p:txEl>
                                          </p:spTgt>
                                        </p:tgtEl>
                                        <p:attrNameLst>
                                          <p:attrName>style.visibility</p:attrName>
                                        </p:attrNameLst>
                                      </p:cBhvr>
                                      <p:to>
                                        <p:strVal val="visible"/>
                                      </p:to>
                                    </p:set>
                                    <p:anim calcmode="lin" valueType="num">
                                      <p:cBhvr additive="base">
                                        <p:cTn id="27" dur="500" fill="hold"/>
                                        <p:tgtEl>
                                          <p:spTgt spid="3072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072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0723">
                                            <p:txEl>
                                              <p:pRg st="7" end="7"/>
                                            </p:txEl>
                                          </p:spTgt>
                                        </p:tgtEl>
                                        <p:attrNameLst>
                                          <p:attrName>style.visibility</p:attrName>
                                        </p:attrNameLst>
                                      </p:cBhvr>
                                      <p:to>
                                        <p:strVal val="visible"/>
                                      </p:to>
                                    </p:set>
                                    <p:anim calcmode="lin" valueType="num">
                                      <p:cBhvr additive="base">
                                        <p:cTn id="31" dur="500" fill="hold"/>
                                        <p:tgtEl>
                                          <p:spTgt spid="3072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2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0723">
                                            <p:txEl>
                                              <p:pRg st="8" end="8"/>
                                            </p:txEl>
                                          </p:spTgt>
                                        </p:tgtEl>
                                        <p:attrNameLst>
                                          <p:attrName>style.visibility</p:attrName>
                                        </p:attrNameLst>
                                      </p:cBhvr>
                                      <p:to>
                                        <p:strVal val="visible"/>
                                      </p:to>
                                    </p:set>
                                    <p:anim calcmode="lin" valueType="num">
                                      <p:cBhvr additive="base">
                                        <p:cTn id="35" dur="500" fill="hold"/>
                                        <p:tgtEl>
                                          <p:spTgt spid="3072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072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0723">
                                            <p:txEl>
                                              <p:pRg st="9" end="9"/>
                                            </p:txEl>
                                          </p:spTgt>
                                        </p:tgtEl>
                                        <p:attrNameLst>
                                          <p:attrName>style.visibility</p:attrName>
                                        </p:attrNameLst>
                                      </p:cBhvr>
                                      <p:to>
                                        <p:strVal val="visible"/>
                                      </p:to>
                                    </p:set>
                                    <p:anim calcmode="lin" valueType="num">
                                      <p:cBhvr additive="base">
                                        <p:cTn id="39" dur="500" fill="hold"/>
                                        <p:tgtEl>
                                          <p:spTgt spid="3072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0723">
                                            <p:txEl>
                                              <p:pRg st="9" end="9"/>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0723">
                                            <p:txEl>
                                              <p:pRg st="10" end="10"/>
                                            </p:txEl>
                                          </p:spTgt>
                                        </p:tgtEl>
                                        <p:attrNameLst>
                                          <p:attrName>style.visibility</p:attrName>
                                        </p:attrNameLst>
                                      </p:cBhvr>
                                      <p:to>
                                        <p:strVal val="visible"/>
                                      </p:to>
                                    </p:set>
                                    <p:anim calcmode="lin" valueType="num">
                                      <p:cBhvr additive="base">
                                        <p:cTn id="43" dur="500" fill="hold"/>
                                        <p:tgtEl>
                                          <p:spTgt spid="30723">
                                            <p:txEl>
                                              <p:pRg st="10" end="1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0723">
                                            <p:txEl>
                                              <p:pRg st="10" end="1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0723">
                                            <p:txEl>
                                              <p:pRg st="11" end="11"/>
                                            </p:txEl>
                                          </p:spTgt>
                                        </p:tgtEl>
                                        <p:attrNameLst>
                                          <p:attrName>style.visibility</p:attrName>
                                        </p:attrNameLst>
                                      </p:cBhvr>
                                      <p:to>
                                        <p:strVal val="visible"/>
                                      </p:to>
                                    </p:set>
                                    <p:anim calcmode="lin" valueType="num">
                                      <p:cBhvr additive="base">
                                        <p:cTn id="47" dur="500" fill="hold"/>
                                        <p:tgtEl>
                                          <p:spTgt spid="30723">
                                            <p:txEl>
                                              <p:pRg st="11" end="1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0723">
                                            <p:txEl>
                                              <p:pRg st="11" end="11"/>
                                            </p:txEl>
                                          </p:spTgt>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30723">
                                            <p:txEl>
                                              <p:pRg st="12" end="12"/>
                                            </p:txEl>
                                          </p:spTgt>
                                        </p:tgtEl>
                                        <p:attrNameLst>
                                          <p:attrName>style.visibility</p:attrName>
                                        </p:attrNameLst>
                                      </p:cBhvr>
                                      <p:to>
                                        <p:strVal val="visible"/>
                                      </p:to>
                                    </p:set>
                                    <p:anim calcmode="lin" valueType="num">
                                      <p:cBhvr additive="base">
                                        <p:cTn id="51" dur="500" fill="hold"/>
                                        <p:tgtEl>
                                          <p:spTgt spid="30723">
                                            <p:txEl>
                                              <p:pRg st="12" end="12"/>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0723">
                                            <p:txEl>
                                              <p:pRg st="12" end="12"/>
                                            </p:txEl>
                                          </p:spTgt>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0723">
                                            <p:txEl>
                                              <p:pRg st="13" end="13"/>
                                            </p:txEl>
                                          </p:spTgt>
                                        </p:tgtEl>
                                        <p:attrNameLst>
                                          <p:attrName>style.visibility</p:attrName>
                                        </p:attrNameLst>
                                      </p:cBhvr>
                                      <p:to>
                                        <p:strVal val="visible"/>
                                      </p:to>
                                    </p:set>
                                    <p:anim calcmode="lin" valueType="num">
                                      <p:cBhvr additive="base">
                                        <p:cTn id="55" dur="500" fill="hold"/>
                                        <p:tgtEl>
                                          <p:spTgt spid="30723">
                                            <p:txEl>
                                              <p:pRg st="13" end="13"/>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0723">
                                            <p:txEl>
                                              <p:pRg st="13" end="13"/>
                                            </p:txEl>
                                          </p:spTgt>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0723">
                                            <p:txEl>
                                              <p:pRg st="14" end="14"/>
                                            </p:txEl>
                                          </p:spTgt>
                                        </p:tgtEl>
                                        <p:attrNameLst>
                                          <p:attrName>style.visibility</p:attrName>
                                        </p:attrNameLst>
                                      </p:cBhvr>
                                      <p:to>
                                        <p:strVal val="visible"/>
                                      </p:to>
                                    </p:set>
                                    <p:anim calcmode="lin" valueType="num">
                                      <p:cBhvr additive="base">
                                        <p:cTn id="59" dur="500" fill="hold"/>
                                        <p:tgtEl>
                                          <p:spTgt spid="30723">
                                            <p:txEl>
                                              <p:pRg st="14" end="14"/>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0723">
                                            <p:txEl>
                                              <p:pRg st="14" end="14"/>
                                            </p:txEl>
                                          </p:spTgt>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0723">
                                            <p:txEl>
                                              <p:pRg st="15" end="15"/>
                                            </p:txEl>
                                          </p:spTgt>
                                        </p:tgtEl>
                                        <p:attrNameLst>
                                          <p:attrName>style.visibility</p:attrName>
                                        </p:attrNameLst>
                                      </p:cBhvr>
                                      <p:to>
                                        <p:strVal val="visible"/>
                                      </p:to>
                                    </p:set>
                                    <p:anim calcmode="lin" valueType="num">
                                      <p:cBhvr additive="base">
                                        <p:cTn id="63" dur="500" fill="hold"/>
                                        <p:tgtEl>
                                          <p:spTgt spid="30723">
                                            <p:txEl>
                                              <p:pRg st="15" end="15"/>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0723">
                                            <p:txEl>
                                              <p:pRg st="15" end="15"/>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30723">
                                            <p:txEl>
                                              <p:pRg st="16" end="16"/>
                                            </p:txEl>
                                          </p:spTgt>
                                        </p:tgtEl>
                                        <p:attrNameLst>
                                          <p:attrName>style.visibility</p:attrName>
                                        </p:attrNameLst>
                                      </p:cBhvr>
                                      <p:to>
                                        <p:strVal val="visible"/>
                                      </p:to>
                                    </p:set>
                                    <p:anim calcmode="lin" valueType="num">
                                      <p:cBhvr additive="base">
                                        <p:cTn id="67" dur="500" fill="hold"/>
                                        <p:tgtEl>
                                          <p:spTgt spid="30723">
                                            <p:txEl>
                                              <p:pRg st="16" end="16"/>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0723">
                                            <p:txEl>
                                              <p:pRg st="16" end="1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zh-CN" altLang="en-US"/>
              <a:t>实例</a:t>
            </a:r>
          </a:p>
        </p:txBody>
      </p:sp>
      <p:sp>
        <p:nvSpPr>
          <p:cNvPr id="31747" name="Rectangle 3"/>
          <p:cNvSpPr>
            <a:spLocks noGrp="1" noChangeArrowheads="1"/>
          </p:cNvSpPr>
          <p:nvPr>
            <p:ph type="body" idx="1"/>
          </p:nvPr>
        </p:nvSpPr>
        <p:spPr>
          <a:xfrm>
            <a:off x="1066800" y="1524000"/>
            <a:ext cx="7464425" cy="4341813"/>
          </a:xfrm>
        </p:spPr>
        <p:txBody>
          <a:bodyPr/>
          <a:lstStyle/>
          <a:p>
            <a:pPr>
              <a:lnSpc>
                <a:spcPct val="90000"/>
              </a:lnSpc>
              <a:buFont typeface="Wingdings" pitchFamily="2" charset="2"/>
              <a:buNone/>
            </a:pPr>
            <a:r>
              <a:rPr lang="en-US" altLang="zh-CN" sz="2100"/>
              <a:t>GET</a:t>
            </a:r>
          </a:p>
          <a:p>
            <a:pPr>
              <a:lnSpc>
                <a:spcPct val="90000"/>
              </a:lnSpc>
              <a:buFont typeface="Wingdings" pitchFamily="2" charset="2"/>
              <a:buNone/>
            </a:pPr>
            <a:r>
              <a:rPr lang="en-US" altLang="zh-CN" sz="2100"/>
              <a:t>  FILE='E:\study\</a:t>
            </a:r>
            <a:r>
              <a:rPr lang="zh-CN" altLang="en-US" sz="2100"/>
              <a:t>大三上个学期</a:t>
            </a:r>
            <a:r>
              <a:rPr lang="en-US" altLang="zh-CN" sz="2100"/>
              <a:t>\spss\</a:t>
            </a:r>
            <a:r>
              <a:rPr lang="zh-CN" altLang="en-US" sz="2100"/>
              <a:t>案例数据</a:t>
            </a:r>
            <a:r>
              <a:rPr lang="en-US" altLang="zh-CN" sz="2100"/>
              <a:t>\brain1.sav'.</a:t>
            </a:r>
          </a:p>
          <a:p>
            <a:pPr>
              <a:lnSpc>
                <a:spcPct val="90000"/>
              </a:lnSpc>
              <a:buFont typeface="Wingdings" pitchFamily="2" charset="2"/>
              <a:buNone/>
            </a:pPr>
            <a:r>
              <a:rPr lang="en-US" altLang="zh-CN" sz="2100" b="1">
                <a:solidFill>
                  <a:srgbClr val="FF3300"/>
                </a:solidFill>
              </a:rPr>
              <a:t>SET mxloops=10. </a:t>
            </a:r>
          </a:p>
          <a:p>
            <a:pPr>
              <a:lnSpc>
                <a:spcPct val="90000"/>
              </a:lnSpc>
              <a:buFont typeface="Wingdings" pitchFamily="2" charset="2"/>
              <a:buNone/>
            </a:pPr>
            <a:r>
              <a:rPr lang="en-US" altLang="zh-CN" sz="2100" b="1">
                <a:solidFill>
                  <a:srgbClr val="FF3300"/>
                </a:solidFill>
              </a:rPr>
              <a:t>Loop.</a:t>
            </a:r>
          </a:p>
          <a:p>
            <a:pPr>
              <a:lnSpc>
                <a:spcPct val="90000"/>
              </a:lnSpc>
              <a:buFont typeface="Wingdings" pitchFamily="2" charset="2"/>
              <a:buNone/>
            </a:pPr>
            <a:r>
              <a:rPr lang="en-US" altLang="zh-CN" sz="2100" b="1">
                <a:solidFill>
                  <a:srgbClr val="FF3300"/>
                </a:solidFill>
              </a:rPr>
              <a:t>Compute x1=x+1.</a:t>
            </a:r>
          </a:p>
          <a:p>
            <a:pPr>
              <a:lnSpc>
                <a:spcPct val="90000"/>
              </a:lnSpc>
              <a:buFont typeface="Wingdings" pitchFamily="2" charset="2"/>
              <a:buNone/>
            </a:pPr>
            <a:r>
              <a:rPr lang="en-US" altLang="zh-CN" sz="2100" b="1">
                <a:solidFill>
                  <a:srgbClr val="FF3300"/>
                </a:solidFill>
              </a:rPr>
              <a:t>End loop. </a:t>
            </a:r>
          </a:p>
          <a:p>
            <a:pPr>
              <a:lnSpc>
                <a:spcPct val="90000"/>
              </a:lnSpc>
              <a:buFont typeface="Wingdings" pitchFamily="2" charset="2"/>
              <a:buNone/>
            </a:pPr>
            <a:r>
              <a:rPr lang="en-US" altLang="zh-CN" sz="2100" b="1"/>
              <a:t>EXECUTE.</a:t>
            </a:r>
          </a:p>
          <a:p>
            <a:pPr>
              <a:lnSpc>
                <a:spcPct val="90000"/>
              </a:lnSpc>
              <a:buFont typeface="Wingdings" pitchFamily="2" charset="2"/>
              <a:buNone/>
            </a:pPr>
            <a:r>
              <a:rPr lang="zh-CN" altLang="en-US" sz="2100" b="1"/>
              <a:t>或者：</a:t>
            </a:r>
          </a:p>
          <a:p>
            <a:pPr>
              <a:lnSpc>
                <a:spcPct val="90000"/>
              </a:lnSpc>
              <a:buFont typeface="Wingdings" pitchFamily="2" charset="2"/>
              <a:buNone/>
            </a:pPr>
            <a:r>
              <a:rPr lang="en-US" altLang="zh-CN" sz="2100" b="1">
                <a:solidFill>
                  <a:srgbClr val="FF3300"/>
                </a:solidFill>
              </a:rPr>
              <a:t>Loop #lop=1 to 10</a:t>
            </a:r>
            <a:r>
              <a:rPr lang="en-US" altLang="zh-CN" sz="2100" b="1"/>
              <a:t>.     </a:t>
            </a:r>
            <a:r>
              <a:rPr lang="zh-CN" altLang="en-US" sz="2100" b="1"/>
              <a:t>开始循环，要求循环</a:t>
            </a:r>
            <a:r>
              <a:rPr lang="en-US" altLang="zh-CN" sz="2100" b="1"/>
              <a:t>10</a:t>
            </a:r>
            <a:r>
              <a:rPr lang="zh-CN" altLang="en-US" sz="2100" b="1"/>
              <a:t>次</a:t>
            </a:r>
          </a:p>
          <a:p>
            <a:pPr>
              <a:lnSpc>
                <a:spcPct val="90000"/>
              </a:lnSpc>
              <a:buFont typeface="Wingdings" pitchFamily="2" charset="2"/>
              <a:buNone/>
            </a:pPr>
            <a:r>
              <a:rPr lang="en-US" altLang="zh-CN" sz="2100" b="1">
                <a:solidFill>
                  <a:srgbClr val="FF3300"/>
                </a:solidFill>
              </a:rPr>
              <a:t>Compute x=x+1.</a:t>
            </a:r>
            <a:r>
              <a:rPr lang="en-US" altLang="zh-CN" sz="2100" b="1"/>
              <a:t>         </a:t>
            </a:r>
            <a:r>
              <a:rPr lang="zh-CN" altLang="en-US" sz="2100" b="1"/>
              <a:t>将变量累加</a:t>
            </a:r>
            <a:r>
              <a:rPr lang="en-US" altLang="zh-CN" sz="2100" b="1"/>
              <a:t>1</a:t>
            </a:r>
          </a:p>
          <a:p>
            <a:pPr>
              <a:lnSpc>
                <a:spcPct val="90000"/>
              </a:lnSpc>
              <a:buFont typeface="Wingdings" pitchFamily="2" charset="2"/>
              <a:buNone/>
            </a:pPr>
            <a:r>
              <a:rPr lang="en-US" altLang="zh-CN" sz="2100" b="1">
                <a:solidFill>
                  <a:srgbClr val="FF3300"/>
                </a:solidFill>
              </a:rPr>
              <a:t>End loop.</a:t>
            </a:r>
            <a:r>
              <a:rPr lang="en-US" altLang="zh-CN" sz="2100"/>
              <a:t> </a:t>
            </a:r>
          </a:p>
        </p:txBody>
      </p:sp>
    </p:spTree>
    <p:extLst>
      <p:ext uri="{BB962C8B-B14F-4D97-AF65-F5344CB8AC3E}">
        <p14:creationId xmlns:p14="http://schemas.microsoft.com/office/powerpoint/2010/main" xmlns="" val="41237387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zh-CN" altLang="en-US" b="1"/>
              <a:t>示例</a:t>
            </a:r>
            <a:r>
              <a:rPr lang="en-US" altLang="zh-CN" b="1"/>
              <a:t>2</a:t>
            </a:r>
            <a:r>
              <a:rPr lang="zh-CN" altLang="en-US" b="1"/>
              <a:t>：产生</a:t>
            </a:r>
            <a:r>
              <a:rPr lang="en-US" altLang="zh-CN" b="1"/>
              <a:t>1~200</a:t>
            </a:r>
            <a:r>
              <a:rPr lang="zh-CN" altLang="en-US" b="1"/>
              <a:t>的连续自然数</a:t>
            </a:r>
          </a:p>
        </p:txBody>
      </p:sp>
      <p:sp>
        <p:nvSpPr>
          <p:cNvPr id="32771" name="Rectangle 3"/>
          <p:cNvSpPr>
            <a:spLocks noGrp="1" noChangeArrowheads="1"/>
          </p:cNvSpPr>
          <p:nvPr>
            <p:ph type="body" idx="1"/>
          </p:nvPr>
        </p:nvSpPr>
        <p:spPr/>
        <p:txBody>
          <a:bodyPr/>
          <a:lstStyle/>
          <a:p>
            <a:pPr>
              <a:buFont typeface="Wingdings" pitchFamily="2" charset="2"/>
              <a:buNone/>
            </a:pPr>
            <a:r>
              <a:rPr lang="en-US" altLang="zh-CN" b="1"/>
              <a:t>Input program.</a:t>
            </a:r>
          </a:p>
          <a:p>
            <a:pPr>
              <a:buFont typeface="Wingdings" pitchFamily="2" charset="2"/>
              <a:buNone/>
            </a:pPr>
            <a:r>
              <a:rPr lang="en-US" altLang="zh-CN" b="1"/>
              <a:t>Loop #i=1 to 200.</a:t>
            </a:r>
            <a:br>
              <a:rPr lang="en-US" altLang="zh-CN" b="1"/>
            </a:br>
            <a:r>
              <a:rPr lang="en-US" altLang="zh-CN" b="1"/>
              <a:t>Compute x=#i.</a:t>
            </a:r>
            <a:br>
              <a:rPr lang="en-US" altLang="zh-CN" b="1"/>
            </a:br>
            <a:r>
              <a:rPr lang="en-US" altLang="zh-CN" b="1"/>
              <a:t>end case.</a:t>
            </a:r>
            <a:br>
              <a:rPr lang="en-US" altLang="zh-CN" b="1"/>
            </a:br>
            <a:r>
              <a:rPr lang="en-US" altLang="zh-CN" b="1"/>
              <a:t>End loop.</a:t>
            </a:r>
            <a:br>
              <a:rPr lang="en-US" altLang="zh-CN" b="1"/>
            </a:br>
            <a:r>
              <a:rPr lang="en-US" altLang="zh-CN" b="1"/>
              <a:t>End file.</a:t>
            </a:r>
            <a:br>
              <a:rPr lang="en-US" altLang="zh-CN" b="1"/>
            </a:br>
            <a:r>
              <a:rPr lang="en-US" altLang="zh-CN" b="1"/>
              <a:t>End input program.</a:t>
            </a:r>
            <a:br>
              <a:rPr lang="en-US" altLang="zh-CN" b="1"/>
            </a:br>
            <a:r>
              <a:rPr lang="en-US" altLang="zh-CN" b="1"/>
              <a:t>Execute.</a:t>
            </a:r>
          </a:p>
        </p:txBody>
      </p:sp>
    </p:spTree>
    <p:extLst>
      <p:ext uri="{BB962C8B-B14F-4D97-AF65-F5344CB8AC3E}">
        <p14:creationId xmlns:p14="http://schemas.microsoft.com/office/powerpoint/2010/main" xmlns="" val="27028150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anim calcmode="lin" valueType="num">
                                      <p:cBhvr additive="base">
                                        <p:cTn id="7" dur="5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277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anim calcmode="lin" valueType="num">
                                      <p:cBhvr additive="base">
                                        <p:cTn id="11" dur="500" fill="hold"/>
                                        <p:tgtEl>
                                          <p:spTgt spid="3277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277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宏的基本格式定义</a:t>
            </a:r>
            <a:endParaRPr lang="zh-CN" altLang="en-US" dirty="0"/>
          </a:p>
        </p:txBody>
      </p:sp>
      <p:sp>
        <p:nvSpPr>
          <p:cNvPr id="3" name="内容占位符 2"/>
          <p:cNvSpPr>
            <a:spLocks noGrp="1"/>
          </p:cNvSpPr>
          <p:nvPr>
            <p:ph idx="1"/>
          </p:nvPr>
        </p:nvSpPr>
        <p:spPr/>
        <p:txBody>
          <a:bodyPr/>
          <a:lstStyle/>
          <a:p>
            <a:r>
              <a:rPr lang="en-US" altLang="zh-CN" smtClean="0"/>
              <a:t>DEFINE !M_SAMPLE() 'ABC'</a:t>
            </a:r>
            <a:endParaRPr lang="zh-CN" altLang="zh-CN" smtClean="0"/>
          </a:p>
          <a:p>
            <a:r>
              <a:rPr lang="en-US" altLang="zh-CN" smtClean="0"/>
              <a:t>* </a:t>
            </a:r>
            <a:r>
              <a:rPr lang="zh-CN" altLang="zh-CN" smtClean="0"/>
              <a:t>任何有效的</a:t>
            </a:r>
            <a:r>
              <a:rPr lang="en-US" altLang="zh-CN" smtClean="0"/>
              <a:t>SPSS</a:t>
            </a:r>
            <a:r>
              <a:rPr lang="zh-CN" altLang="zh-CN" smtClean="0"/>
              <a:t>程序段</a:t>
            </a:r>
            <a:r>
              <a:rPr lang="en-US" altLang="zh-CN" smtClean="0"/>
              <a:t>.</a:t>
            </a:r>
            <a:endParaRPr lang="zh-CN" altLang="zh-CN" smtClean="0"/>
          </a:p>
          <a:p>
            <a:r>
              <a:rPr lang="en-US" altLang="zh-CN" smtClean="0"/>
              <a:t>!ENDDEFINE.</a:t>
            </a:r>
            <a:endParaRPr lang="zh-CN" altLang="zh-CN" smtClean="0"/>
          </a:p>
          <a:p>
            <a:r>
              <a:rPr lang="en-US" altLang="zh-CN" smtClean="0"/>
              <a:t> </a:t>
            </a:r>
            <a:endParaRPr lang="zh-CN" altLang="zh-CN" smtClean="0"/>
          </a:p>
          <a:p>
            <a:r>
              <a:rPr lang="en-US" altLang="zh-CN" smtClean="0"/>
              <a:t>IF VARX=1 VARY=!M_SAMPLE.</a:t>
            </a:r>
            <a:endParaRPr lang="zh-CN" altLang="zh-CN" smtClean="0"/>
          </a:p>
          <a:p>
            <a:r>
              <a:rPr lang="en-US" altLang="zh-CN" smtClean="0"/>
              <a:t>EXECUTE.</a:t>
            </a:r>
            <a:endParaRPr lang="zh-CN" altLang="zh-CN" smtClean="0"/>
          </a:p>
          <a:p>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158</a:t>
            </a:fld>
            <a:endParaRPr lang="en-US" altLang="zh-CN"/>
          </a:p>
        </p:txBody>
      </p:sp>
    </p:spTree>
    <p:extLst>
      <p:ext uri="{BB962C8B-B14F-4D97-AF65-F5344CB8AC3E}">
        <p14:creationId xmlns:p14="http://schemas.microsoft.com/office/powerpoint/2010/main" xmlns="" val="2720668713"/>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宏参数</a:t>
            </a:r>
            <a:endParaRPr lang="zh-CN" altLang="en-US" dirty="0"/>
          </a:p>
        </p:txBody>
      </p:sp>
      <p:sp>
        <p:nvSpPr>
          <p:cNvPr id="3" name="内容占位符 2"/>
          <p:cNvSpPr>
            <a:spLocks noGrp="1"/>
          </p:cNvSpPr>
          <p:nvPr>
            <p:ph idx="1"/>
          </p:nvPr>
        </p:nvSpPr>
        <p:spPr/>
        <p:txBody>
          <a:bodyPr>
            <a:normAutofit fontScale="92500" lnSpcReduction="10000"/>
          </a:bodyPr>
          <a:lstStyle/>
          <a:p>
            <a:r>
              <a:rPr lang="en-US" altLang="zh-CN" dirty="0" smtClean="0"/>
              <a:t>DEFINE </a:t>
            </a:r>
            <a:r>
              <a:rPr lang="en-US" altLang="zh-CN" dirty="0"/>
              <a:t>M_COMP (  INVAR1=!CHAREND('/')    ).</a:t>
            </a:r>
            <a:endParaRPr lang="zh-CN" altLang="zh-CN" dirty="0"/>
          </a:p>
          <a:p>
            <a:r>
              <a:rPr lang="en-US" altLang="zh-CN" dirty="0"/>
              <a:t>RECODE</a:t>
            </a:r>
            <a:endParaRPr lang="zh-CN" altLang="zh-CN" dirty="0"/>
          </a:p>
          <a:p>
            <a:r>
              <a:rPr lang="en-US" altLang="zh-CN" dirty="0"/>
              <a:t>  !INVAR1</a:t>
            </a:r>
            <a:endParaRPr lang="zh-CN" altLang="zh-CN" dirty="0"/>
          </a:p>
          <a:p>
            <a:r>
              <a:rPr lang="en-US" altLang="zh-CN" dirty="0"/>
              <a:t>  (1 THRU 5 = COPY)  (ELSE= 9)  INTO  !CONCAT('T',!INVAR1) .</a:t>
            </a:r>
            <a:endParaRPr lang="zh-CN" altLang="zh-CN" dirty="0"/>
          </a:p>
          <a:p>
            <a:r>
              <a:rPr lang="en-US" altLang="zh-CN" dirty="0"/>
              <a:t>EXEC.</a:t>
            </a:r>
            <a:endParaRPr lang="zh-CN" altLang="zh-CN" dirty="0"/>
          </a:p>
          <a:p>
            <a:r>
              <a:rPr lang="en-US" altLang="zh-CN" dirty="0"/>
              <a:t>!ENDDEFINE.</a:t>
            </a:r>
            <a:endParaRPr lang="zh-CN" altLang="zh-CN" dirty="0"/>
          </a:p>
          <a:p>
            <a:r>
              <a:rPr lang="en-US" altLang="zh-CN" dirty="0"/>
              <a:t> </a:t>
            </a:r>
            <a:endParaRPr lang="zh-CN" altLang="zh-CN" dirty="0"/>
          </a:p>
          <a:p>
            <a:r>
              <a:rPr lang="en-US" altLang="zh-CN" dirty="0"/>
              <a:t>M_COMP INVAR1=A3 .</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159</a:t>
            </a:fld>
            <a:endParaRPr lang="en-US" altLang="zh-CN"/>
          </a:p>
        </p:txBody>
      </p:sp>
    </p:spTree>
    <p:extLst>
      <p:ext uri="{BB962C8B-B14F-4D97-AF65-F5344CB8AC3E}">
        <p14:creationId xmlns:p14="http://schemas.microsoft.com/office/powerpoint/2010/main" xmlns="" val="1130225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Rot="1" noChangeArrowheads="1"/>
          </p:cNvSpPr>
          <p:nvPr>
            <p:ph type="body" idx="1"/>
          </p:nvPr>
        </p:nvSpPr>
        <p:spPr>
          <a:xfrm>
            <a:off x="301625" y="333375"/>
            <a:ext cx="8540750" cy="5765800"/>
          </a:xfrm>
        </p:spPr>
        <p:txBody>
          <a:bodyPr/>
          <a:lstStyle/>
          <a:p>
            <a:pPr>
              <a:buFont typeface="Wingdings 2" pitchFamily="18" charset="2"/>
              <a:buNone/>
            </a:pPr>
            <a:r>
              <a:rPr lang="zh-CN" altLang="en-US" sz="2800"/>
              <a:t>（</a:t>
            </a:r>
            <a:r>
              <a:rPr lang="en-US" altLang="zh-CN" sz="2800"/>
              <a:t>3</a:t>
            </a:r>
            <a:r>
              <a:rPr lang="zh-CN" altLang="en-US" sz="2800"/>
              <a:t>）草稿结果窗口（</a:t>
            </a:r>
            <a:r>
              <a:rPr lang="en-US" altLang="zh-CN" sz="2800"/>
              <a:t>SPSS Draft Viewer</a:t>
            </a:r>
            <a:r>
              <a:rPr lang="zh-CN" altLang="en-US" sz="2800"/>
              <a:t>）</a:t>
            </a:r>
          </a:p>
          <a:p>
            <a:pPr>
              <a:buFont typeface="Wingdings 2" pitchFamily="18" charset="2"/>
              <a:buNone/>
            </a:pPr>
            <a:endParaRPr lang="zh-CN" altLang="en-US"/>
          </a:p>
          <a:p>
            <a:pPr>
              <a:buFont typeface="Wingdings 2" pitchFamily="18" charset="2"/>
              <a:buNone/>
            </a:pPr>
            <a:endParaRPr lang="zh-CN" altLang="en-US"/>
          </a:p>
          <a:p>
            <a:pPr>
              <a:buFont typeface="Wingdings 2" pitchFamily="18" charset="2"/>
              <a:buNone/>
            </a:pPr>
            <a:endParaRPr lang="zh-CN" altLang="en-US" sz="2800"/>
          </a:p>
          <a:p>
            <a:pPr>
              <a:buFont typeface="Wingdings 2" pitchFamily="18" charset="2"/>
              <a:buNone/>
            </a:pPr>
            <a:endParaRPr lang="en-US" altLang="zh-CN" sz="2800"/>
          </a:p>
        </p:txBody>
      </p:sp>
      <p:sp>
        <p:nvSpPr>
          <p:cNvPr id="24581" name="Rectangle 5"/>
          <p:cNvSpPr>
            <a:spLocks noChangeArrowheads="1"/>
          </p:cNvSpPr>
          <p:nvPr/>
        </p:nvSpPr>
        <p:spPr bwMode="auto">
          <a:xfrm>
            <a:off x="684213" y="981075"/>
            <a:ext cx="7343775"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zh-CN" altLang="en-US" sz="2000"/>
              <a:t>草稿结果是结果的一种简化文本格式。实际上就是</a:t>
            </a:r>
            <a:r>
              <a:rPr lang="en-US" altLang="zh-CN" sz="2000"/>
              <a:t>WORD</a:t>
            </a:r>
            <a:r>
              <a:rPr lang="zh-CN" altLang="en-US" sz="2000"/>
              <a:t>所兼容的</a:t>
            </a:r>
            <a:r>
              <a:rPr lang="en-US" altLang="zh-CN" sz="2000"/>
              <a:t>rtf</a:t>
            </a:r>
            <a:r>
              <a:rPr lang="zh-CN" altLang="en-US" sz="2000"/>
              <a:t>超文本格式，因此可以在没有安装</a:t>
            </a:r>
            <a:r>
              <a:rPr lang="en-US" altLang="zh-CN" sz="2000"/>
              <a:t>SPSS</a:t>
            </a:r>
            <a:r>
              <a:rPr lang="zh-CN" altLang="en-US" sz="2000"/>
              <a:t>的</a:t>
            </a:r>
            <a:r>
              <a:rPr lang="en-US" altLang="zh-CN" sz="2000"/>
              <a:t>PC</a:t>
            </a:r>
            <a:r>
              <a:rPr lang="zh-CN" altLang="en-US" sz="2000"/>
              <a:t>机上使用文字编辑软件打开。</a:t>
            </a:r>
          </a:p>
        </p:txBody>
      </p:sp>
    </p:spTree>
    <p:extLst>
      <p:ext uri="{BB962C8B-B14F-4D97-AF65-F5344CB8AC3E}">
        <p14:creationId xmlns:p14="http://schemas.microsoft.com/office/powerpoint/2010/main" xmlns="" val="387050330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OMS</a:t>
            </a:r>
            <a:r>
              <a:rPr lang="zh-CN" altLang="zh-CN" dirty="0"/>
              <a:t>系统</a:t>
            </a:r>
            <a:endParaRPr lang="zh-CN" altLang="en-US" dirty="0"/>
          </a:p>
        </p:txBody>
      </p:sp>
      <p:sp>
        <p:nvSpPr>
          <p:cNvPr id="3" name="内容占位符 2"/>
          <p:cNvSpPr>
            <a:spLocks noGrp="1"/>
          </p:cNvSpPr>
          <p:nvPr>
            <p:ph idx="1"/>
          </p:nvPr>
        </p:nvSpPr>
        <p:spPr/>
        <p:txBody>
          <a:bodyPr>
            <a:normAutofit/>
          </a:bodyPr>
          <a:lstStyle/>
          <a:p>
            <a:r>
              <a:rPr lang="zh-CN" altLang="zh-CN" dirty="0" smtClean="0"/>
              <a:t>即输出管理系统</a:t>
            </a:r>
            <a:r>
              <a:rPr lang="zh-CN" altLang="en-US" dirty="0" smtClean="0"/>
              <a:t>（</a:t>
            </a:r>
            <a:r>
              <a:rPr lang="en-US" altLang="zh-CN" dirty="0" smtClean="0"/>
              <a:t>Output Management System</a:t>
            </a:r>
            <a:r>
              <a:rPr lang="zh-CN" altLang="en-US" dirty="0" smtClean="0"/>
              <a:t>）</a:t>
            </a:r>
            <a:endParaRPr lang="en-US" altLang="zh-CN" dirty="0" smtClean="0"/>
          </a:p>
          <a:p>
            <a:r>
              <a:rPr lang="zh-CN" altLang="en-US" dirty="0"/>
              <a:t>提供</a:t>
            </a:r>
            <a:r>
              <a:rPr lang="zh-CN" altLang="en-US" dirty="0" smtClean="0"/>
              <a:t>了结果输出和数据文件的自动交互功能</a:t>
            </a:r>
            <a:endParaRPr lang="en-US" altLang="zh-CN" dirty="0" smtClean="0"/>
          </a:p>
          <a:p>
            <a:r>
              <a:rPr lang="zh-CN" altLang="zh-CN" dirty="0" smtClean="0"/>
              <a:t>可以</a:t>
            </a:r>
            <a:r>
              <a:rPr lang="zh-CN" altLang="zh-CN" dirty="0"/>
              <a:t>将输出结果存储为</a:t>
            </a:r>
            <a:r>
              <a:rPr lang="en-US" altLang="zh-CN" dirty="0"/>
              <a:t>SPSS</a:t>
            </a:r>
            <a:r>
              <a:rPr lang="zh-CN" altLang="zh-CN" dirty="0"/>
              <a:t>数据格式（</a:t>
            </a:r>
            <a:r>
              <a:rPr lang="en-US" altLang="zh-CN" dirty="0"/>
              <a:t>SAV</a:t>
            </a:r>
            <a:r>
              <a:rPr lang="zh-CN" altLang="zh-CN" dirty="0"/>
              <a:t>）、</a:t>
            </a:r>
            <a:r>
              <a:rPr lang="en-US" altLang="zh-CN" dirty="0"/>
              <a:t>XML</a:t>
            </a:r>
            <a:r>
              <a:rPr lang="zh-CN" altLang="zh-CN" dirty="0"/>
              <a:t>格式、</a:t>
            </a:r>
            <a:r>
              <a:rPr lang="en-US" altLang="zh-CN" dirty="0"/>
              <a:t>HTML</a:t>
            </a:r>
            <a:r>
              <a:rPr lang="zh-CN" altLang="zh-CN" dirty="0"/>
              <a:t>格式、</a:t>
            </a:r>
            <a:r>
              <a:rPr lang="en-US" altLang="zh-CN" dirty="0"/>
              <a:t>TXT</a:t>
            </a:r>
            <a:r>
              <a:rPr lang="zh-CN" altLang="zh-CN" dirty="0"/>
              <a:t>格式、</a:t>
            </a:r>
            <a:r>
              <a:rPr lang="en-US" altLang="zh-CN" dirty="0"/>
              <a:t>PDF</a:t>
            </a:r>
            <a:r>
              <a:rPr lang="zh-CN" altLang="zh-CN" dirty="0"/>
              <a:t>格式</a:t>
            </a:r>
            <a:r>
              <a:rPr lang="zh-CN" altLang="zh-CN" dirty="0" smtClean="0"/>
              <a:t>等</a:t>
            </a:r>
            <a:endParaRPr lang="en-US" altLang="zh-CN" dirty="0" smtClean="0"/>
          </a:p>
          <a:p>
            <a:r>
              <a:rPr lang="zh-CN" altLang="zh-CN" dirty="0" smtClean="0"/>
              <a:t>可以</a:t>
            </a:r>
            <a:r>
              <a:rPr lang="zh-CN" altLang="en-US" dirty="0" smtClean="0"/>
              <a:t>指定输出结果</a:t>
            </a:r>
            <a:r>
              <a:rPr lang="zh-CN" altLang="zh-CN" dirty="0" smtClean="0"/>
              <a:t>中</a:t>
            </a:r>
            <a:r>
              <a:rPr lang="zh-CN" altLang="zh-CN" dirty="0"/>
              <a:t>的表格、文本、</a:t>
            </a:r>
            <a:r>
              <a:rPr lang="zh-CN" altLang="zh-CN" dirty="0" smtClean="0"/>
              <a:t>图形</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160</a:t>
            </a:fld>
            <a:endParaRPr lang="en-US" altLang="zh-CN"/>
          </a:p>
        </p:txBody>
      </p:sp>
    </p:spTree>
    <p:extLst>
      <p:ext uri="{BB962C8B-B14F-4D97-AF65-F5344CB8AC3E}">
        <p14:creationId xmlns:p14="http://schemas.microsoft.com/office/powerpoint/2010/main" xmlns="" val="2779703316"/>
      </p:ext>
    </p:extLst>
  </p:cSld>
  <p:clrMapOvr>
    <a:masterClrMapping/>
  </p:clrMapOvr>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OMS</a:t>
            </a:r>
            <a:r>
              <a:rPr lang="zh-CN" altLang="en-US" dirty="0" smtClean="0"/>
              <a:t>控制面板</a:t>
            </a:r>
            <a:endParaRPr lang="zh-CN" altLang="en-US"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86385" y="1600200"/>
            <a:ext cx="4371229"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161</a:t>
            </a:fld>
            <a:endParaRPr lang="en-US" altLang="zh-CN"/>
          </a:p>
        </p:txBody>
      </p:sp>
    </p:spTree>
    <p:extLst>
      <p:ext uri="{BB962C8B-B14F-4D97-AF65-F5344CB8AC3E}">
        <p14:creationId xmlns:p14="http://schemas.microsoft.com/office/powerpoint/2010/main" xmlns="" val="132407224"/>
      </p:ext>
    </p:extLst>
  </p:cSld>
  <p:clrMapOvr>
    <a:masterClrMapping/>
  </p:clrMapOvr>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分析实例</a:t>
            </a:r>
          </a:p>
        </p:txBody>
      </p:sp>
      <p:sp>
        <p:nvSpPr>
          <p:cNvPr id="3" name="内容占位符 2"/>
          <p:cNvSpPr>
            <a:spLocks noGrp="1"/>
          </p:cNvSpPr>
          <p:nvPr>
            <p:ph idx="1"/>
          </p:nvPr>
        </p:nvSpPr>
        <p:spPr/>
        <p:txBody>
          <a:bodyPr>
            <a:normAutofit fontScale="92500" lnSpcReduction="20000"/>
          </a:bodyPr>
          <a:lstStyle/>
          <a:p>
            <a:r>
              <a:rPr lang="en-US" altLang="zh-CN" dirty="0" smtClean="0"/>
              <a:t>DATASET </a:t>
            </a:r>
            <a:r>
              <a:rPr lang="en-US" altLang="zh-CN" dirty="0"/>
              <a:t>DECLARE  </a:t>
            </a:r>
            <a:r>
              <a:rPr lang="en-US" altLang="zh-CN" dirty="0" err="1"/>
              <a:t>freq.sav</a:t>
            </a:r>
            <a:r>
              <a:rPr lang="en-US" altLang="zh-CN" dirty="0"/>
              <a:t>.</a:t>
            </a:r>
            <a:endParaRPr lang="zh-CN" altLang="zh-CN" dirty="0"/>
          </a:p>
          <a:p>
            <a:r>
              <a:rPr lang="en-US" altLang="zh-CN" dirty="0"/>
              <a:t>OMS</a:t>
            </a:r>
            <a:endParaRPr lang="zh-CN" altLang="zh-CN" dirty="0"/>
          </a:p>
          <a:p>
            <a:r>
              <a:rPr lang="en-US" altLang="zh-CN" dirty="0"/>
              <a:t>  /SELECT TABLES</a:t>
            </a:r>
            <a:endParaRPr lang="zh-CN" altLang="zh-CN" dirty="0"/>
          </a:p>
          <a:p>
            <a:r>
              <a:rPr lang="en-US" altLang="zh-CN" dirty="0"/>
              <a:t>  /IF COMMANDS=['Frequencies'] SUBTYPES=['Frequencies']</a:t>
            </a:r>
            <a:endParaRPr lang="zh-CN" altLang="zh-CN" dirty="0"/>
          </a:p>
          <a:p>
            <a:r>
              <a:rPr lang="en-US" altLang="zh-CN" dirty="0"/>
              <a:t>  /DESTINATION FORMAT=SAV NUMBERED=</a:t>
            </a:r>
            <a:r>
              <a:rPr lang="en-US" altLang="zh-CN" dirty="0" err="1"/>
              <a:t>TableNumber</a:t>
            </a:r>
            <a:r>
              <a:rPr lang="en-US" altLang="zh-CN" dirty="0"/>
              <a:t>_</a:t>
            </a:r>
            <a:endParaRPr lang="zh-CN" altLang="zh-CN" dirty="0"/>
          </a:p>
          <a:p>
            <a:r>
              <a:rPr lang="en-US" altLang="zh-CN" dirty="0"/>
              <a:t>   OUTFILE='</a:t>
            </a:r>
            <a:r>
              <a:rPr lang="en-US" altLang="zh-CN" dirty="0" err="1"/>
              <a:t>freq.sav</a:t>
            </a:r>
            <a:r>
              <a:rPr lang="en-US" altLang="zh-CN" dirty="0"/>
              <a:t>'.</a:t>
            </a:r>
            <a:endParaRPr lang="zh-CN" altLang="zh-CN" dirty="0"/>
          </a:p>
          <a:p>
            <a:endParaRPr lang="en-US" altLang="zh-CN" dirty="0" smtClean="0"/>
          </a:p>
          <a:p>
            <a:r>
              <a:rPr lang="en-US" altLang="zh-CN" dirty="0" smtClean="0"/>
              <a:t>OMSEND</a:t>
            </a:r>
            <a:r>
              <a:rPr lang="en-US" altLang="zh-CN" dirty="0"/>
              <a:t>.</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162</a:t>
            </a:fld>
            <a:endParaRPr lang="en-US" altLang="zh-CN"/>
          </a:p>
        </p:txBody>
      </p:sp>
    </p:spTree>
    <p:extLst>
      <p:ext uri="{BB962C8B-B14F-4D97-AF65-F5344CB8AC3E}">
        <p14:creationId xmlns:p14="http://schemas.microsoft.com/office/powerpoint/2010/main" xmlns="" val="3251673978"/>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分析实例</a:t>
            </a:r>
            <a:endParaRPr lang="zh-CN" altLang="en-US" dirty="0"/>
          </a:p>
        </p:txBody>
      </p:sp>
      <p:sp>
        <p:nvSpPr>
          <p:cNvPr id="3" name="内容占位符 2"/>
          <p:cNvSpPr>
            <a:spLocks noGrp="1"/>
          </p:cNvSpPr>
          <p:nvPr>
            <p:ph idx="1"/>
          </p:nvPr>
        </p:nvSpPr>
        <p:spPr/>
        <p:txBody>
          <a:bodyPr/>
          <a:lstStyle/>
          <a:p>
            <a:endParaRPr lang="zh-CN" altLang="en-US"/>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467543" y="1268760"/>
            <a:ext cx="7306791" cy="52046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2267744" y="2060848"/>
            <a:ext cx="6842382" cy="13778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163</a:t>
            </a:fld>
            <a:endParaRPr lang="en-US" altLang="zh-CN"/>
          </a:p>
        </p:txBody>
      </p:sp>
    </p:spTree>
    <p:extLst>
      <p:ext uri="{BB962C8B-B14F-4D97-AF65-F5344CB8AC3E}">
        <p14:creationId xmlns:p14="http://schemas.microsoft.com/office/powerpoint/2010/main" xmlns="" val="1490672378"/>
      </p:ext>
    </p:extLst>
  </p:cSld>
  <p:clrMapOvr>
    <a:masterClrMapping/>
  </p:clrMapOvr>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zh-CN" altLang="en-US"/>
              <a:t>综合练习</a:t>
            </a:r>
          </a:p>
        </p:txBody>
      </p:sp>
      <p:sp>
        <p:nvSpPr>
          <p:cNvPr id="34819" name="Rectangle 3"/>
          <p:cNvSpPr>
            <a:spLocks noGrp="1" noChangeArrowheads="1"/>
          </p:cNvSpPr>
          <p:nvPr>
            <p:ph type="body" idx="1"/>
          </p:nvPr>
        </p:nvSpPr>
        <p:spPr/>
        <p:txBody>
          <a:bodyPr/>
          <a:lstStyle/>
          <a:p>
            <a:pPr>
              <a:buFont typeface="Wingdings" pitchFamily="2" charset="2"/>
              <a:buNone/>
            </a:pPr>
            <a:r>
              <a:rPr lang="zh-CN" altLang="en-US" b="1"/>
              <a:t>练习</a:t>
            </a:r>
            <a:r>
              <a:rPr lang="en-US" altLang="zh-CN" b="1"/>
              <a:t>1</a:t>
            </a:r>
            <a:r>
              <a:rPr lang="zh-CN" altLang="en-US" b="1"/>
              <a:t>：要求产生有</a:t>
            </a:r>
            <a:r>
              <a:rPr lang="en-US" altLang="zh-CN" b="1"/>
              <a:t>100</a:t>
            </a:r>
            <a:r>
              <a:rPr lang="zh-CN" altLang="en-US" b="1"/>
              <a:t>条记录的新数据集。要求：随机变量</a:t>
            </a:r>
            <a:r>
              <a:rPr lang="en-US" altLang="zh-CN" b="1"/>
              <a:t>A</a:t>
            </a:r>
            <a:r>
              <a:rPr lang="zh-CN" altLang="en-US" b="1"/>
              <a:t>服从均值为</a:t>
            </a:r>
            <a:r>
              <a:rPr lang="en-US" altLang="zh-CN" b="1"/>
              <a:t>5</a:t>
            </a:r>
            <a:r>
              <a:rPr lang="zh-CN" altLang="en-US" b="1"/>
              <a:t>，标准差为</a:t>
            </a:r>
            <a:r>
              <a:rPr lang="en-US" altLang="zh-CN" b="1"/>
              <a:t>10</a:t>
            </a:r>
            <a:r>
              <a:rPr lang="zh-CN" altLang="en-US" b="1"/>
              <a:t>的正态分布的，当该变量大于</a:t>
            </a:r>
            <a:r>
              <a:rPr lang="en-US" altLang="zh-CN" b="1"/>
              <a:t>5</a:t>
            </a:r>
            <a:r>
              <a:rPr lang="zh-CN" altLang="en-US" b="1"/>
              <a:t>时，改为新变量</a:t>
            </a:r>
            <a:r>
              <a:rPr lang="en-US" altLang="zh-CN" b="1"/>
              <a:t>B</a:t>
            </a:r>
            <a:r>
              <a:rPr lang="zh-CN" altLang="en-US" b="1"/>
              <a:t>，若该变量小于等于</a:t>
            </a:r>
            <a:r>
              <a:rPr lang="en-US" altLang="zh-CN" b="1"/>
              <a:t>5</a:t>
            </a:r>
            <a:r>
              <a:rPr lang="zh-CN" altLang="en-US" b="1"/>
              <a:t>时，则</a:t>
            </a:r>
            <a:r>
              <a:rPr lang="en-US" altLang="zh-CN" b="1"/>
              <a:t>B</a:t>
            </a:r>
            <a:r>
              <a:rPr lang="zh-CN" altLang="en-US" b="1"/>
              <a:t>等于</a:t>
            </a:r>
            <a:r>
              <a:rPr lang="en-US" altLang="zh-CN" b="1"/>
              <a:t>A</a:t>
            </a:r>
            <a:r>
              <a:rPr lang="zh-CN" altLang="en-US" b="1"/>
              <a:t>的平方。（要求固定随机种子）。（可以通过编程指南查找怎样产生这样一个正态分布）。</a:t>
            </a:r>
          </a:p>
        </p:txBody>
      </p:sp>
    </p:spTree>
    <p:extLst>
      <p:ext uri="{BB962C8B-B14F-4D97-AF65-F5344CB8AC3E}">
        <p14:creationId xmlns:p14="http://schemas.microsoft.com/office/powerpoint/2010/main" xmlns="" val="27474830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endParaRPr lang="zh-CN" altLang="zh-CN"/>
          </a:p>
        </p:txBody>
      </p:sp>
      <p:sp>
        <p:nvSpPr>
          <p:cNvPr id="35843" name="Rectangle 3"/>
          <p:cNvSpPr>
            <a:spLocks noGrp="1" noChangeArrowheads="1"/>
          </p:cNvSpPr>
          <p:nvPr>
            <p:ph type="body" idx="1"/>
          </p:nvPr>
        </p:nvSpPr>
        <p:spPr/>
        <p:txBody>
          <a:bodyPr/>
          <a:lstStyle/>
          <a:p>
            <a:pPr>
              <a:lnSpc>
                <a:spcPct val="90000"/>
              </a:lnSpc>
              <a:buFont typeface="Wingdings" pitchFamily="2" charset="2"/>
              <a:buNone/>
            </a:pPr>
            <a:r>
              <a:rPr lang="zh-CN" altLang="en-US"/>
              <a:t>练习</a:t>
            </a:r>
            <a:r>
              <a:rPr lang="en-US" altLang="zh-CN"/>
              <a:t>2 </a:t>
            </a:r>
          </a:p>
          <a:p>
            <a:pPr>
              <a:lnSpc>
                <a:spcPct val="90000"/>
              </a:lnSpc>
              <a:buFont typeface="Wingdings" pitchFamily="2" charset="2"/>
              <a:buNone/>
            </a:pPr>
            <a:r>
              <a:rPr lang="en-US" altLang="zh-CN"/>
              <a:t>  </a:t>
            </a:r>
            <a:r>
              <a:rPr lang="zh-CN" altLang="en-US"/>
              <a:t>请建立共</a:t>
            </a:r>
            <a:r>
              <a:rPr lang="en-US" altLang="zh-CN"/>
              <a:t>50</a:t>
            </a:r>
            <a:r>
              <a:rPr lang="zh-CN" altLang="en-US"/>
              <a:t>人的成绩文件，要求包含变量</a:t>
            </a:r>
            <a:r>
              <a:rPr lang="en-US" altLang="zh-CN"/>
              <a:t>X1</a:t>
            </a:r>
            <a:r>
              <a:rPr lang="zh-CN" altLang="en-US"/>
              <a:t>语文</a:t>
            </a:r>
            <a:r>
              <a:rPr lang="en-US" altLang="zh-CN"/>
              <a:t>/X2</a:t>
            </a:r>
            <a:r>
              <a:rPr lang="zh-CN" altLang="en-US"/>
              <a:t>数学</a:t>
            </a:r>
            <a:r>
              <a:rPr lang="en-US" altLang="zh-CN"/>
              <a:t>/X3</a:t>
            </a:r>
            <a:r>
              <a:rPr lang="zh-CN" altLang="en-US"/>
              <a:t>英语</a:t>
            </a:r>
            <a:r>
              <a:rPr lang="en-US" altLang="zh-CN"/>
              <a:t>/X4</a:t>
            </a:r>
            <a:r>
              <a:rPr lang="zh-CN" altLang="en-US"/>
              <a:t>总分</a:t>
            </a:r>
            <a:r>
              <a:rPr lang="en-US" altLang="zh-CN"/>
              <a:t>/ X5</a:t>
            </a:r>
            <a:r>
              <a:rPr lang="zh-CN" altLang="en-US"/>
              <a:t>均值，要求</a:t>
            </a:r>
            <a:r>
              <a:rPr lang="en-US" altLang="zh-CN"/>
              <a:t>x1</a:t>
            </a:r>
            <a:r>
              <a:rPr lang="zh-CN" altLang="en-US"/>
              <a:t>服从均值为</a:t>
            </a:r>
            <a:r>
              <a:rPr lang="en-US" altLang="zh-CN"/>
              <a:t>75</a:t>
            </a:r>
            <a:r>
              <a:rPr lang="zh-CN" altLang="en-US"/>
              <a:t>，标准差为</a:t>
            </a:r>
            <a:r>
              <a:rPr lang="en-US" altLang="zh-CN"/>
              <a:t>5</a:t>
            </a:r>
            <a:r>
              <a:rPr lang="zh-CN" altLang="en-US"/>
              <a:t>的正态分布随机序列，</a:t>
            </a:r>
            <a:r>
              <a:rPr lang="en-US" altLang="zh-CN"/>
              <a:t>x2</a:t>
            </a:r>
            <a:r>
              <a:rPr lang="zh-CN" altLang="en-US"/>
              <a:t>为服从</a:t>
            </a:r>
            <a:r>
              <a:rPr lang="en-US" altLang="zh-CN"/>
              <a:t>50</a:t>
            </a:r>
            <a:r>
              <a:rPr lang="zh-CN" altLang="en-US"/>
              <a:t>～</a:t>
            </a:r>
            <a:r>
              <a:rPr lang="en-US" altLang="zh-CN"/>
              <a:t>100</a:t>
            </a:r>
            <a:r>
              <a:rPr lang="zh-CN" altLang="en-US"/>
              <a:t>之间的均匀分布随机序列，</a:t>
            </a:r>
            <a:r>
              <a:rPr lang="en-US" altLang="zh-CN"/>
              <a:t>x3</a:t>
            </a:r>
            <a:r>
              <a:rPr lang="zh-CN" altLang="en-US"/>
              <a:t>服从均值为</a:t>
            </a:r>
            <a:r>
              <a:rPr lang="en-US" altLang="zh-CN"/>
              <a:t>70</a:t>
            </a:r>
            <a:r>
              <a:rPr lang="zh-CN" altLang="en-US"/>
              <a:t>，标准差为</a:t>
            </a:r>
            <a:r>
              <a:rPr lang="en-US" altLang="zh-CN"/>
              <a:t>5</a:t>
            </a:r>
            <a:r>
              <a:rPr lang="zh-CN" altLang="en-US"/>
              <a:t>的正态分布序列，</a:t>
            </a:r>
            <a:r>
              <a:rPr lang="en-US" altLang="zh-CN"/>
              <a:t>x4</a:t>
            </a:r>
            <a:r>
              <a:rPr lang="zh-CN" altLang="en-US"/>
              <a:t>为三科总成绩，</a:t>
            </a:r>
            <a:r>
              <a:rPr lang="en-US" altLang="zh-CN"/>
              <a:t>x5</a:t>
            </a:r>
            <a:r>
              <a:rPr lang="zh-CN" altLang="en-US"/>
              <a:t>为三科的平均成绩。（参考教材</a:t>
            </a:r>
            <a:r>
              <a:rPr lang="en-US" altLang="zh-CN"/>
              <a:t>53</a:t>
            </a:r>
            <a:r>
              <a:rPr lang="zh-CN" altLang="en-US"/>
              <a:t>页例题）（	前面例子）</a:t>
            </a:r>
          </a:p>
        </p:txBody>
      </p:sp>
    </p:spTree>
    <p:extLst>
      <p:ext uri="{BB962C8B-B14F-4D97-AF65-F5344CB8AC3E}">
        <p14:creationId xmlns:p14="http://schemas.microsoft.com/office/powerpoint/2010/main" xmlns="" val="134148673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sz="quarter"/>
          </p:nvPr>
        </p:nvSpPr>
        <p:spPr/>
        <p:txBody>
          <a:bodyPr/>
          <a:lstStyle/>
          <a:p>
            <a:r>
              <a:rPr lang="zh-CN" altLang="en-US" dirty="0" smtClean="0"/>
              <a:t>第四讲  实战案例</a:t>
            </a:r>
            <a:endParaRPr lang="zh-CN" altLang="en-US" dirty="0"/>
          </a:p>
        </p:txBody>
      </p:sp>
      <p:sp>
        <p:nvSpPr>
          <p:cNvPr id="5" name="副标题 4"/>
          <p:cNvSpPr>
            <a:spLocks noGrp="1"/>
          </p:cNvSpPr>
          <p:nvPr>
            <p:ph type="subTitle" sz="quarter" idx="1"/>
          </p:nvPr>
        </p:nvSpPr>
        <p:spPr/>
        <p:txBody>
          <a:bodyPr/>
          <a:lstStyle/>
          <a:p>
            <a:r>
              <a:rPr lang="en-US" altLang="zh-CN" dirty="0" smtClean="0"/>
              <a:t>@</a:t>
            </a:r>
            <a:r>
              <a:rPr lang="zh-CN" altLang="en-US" dirty="0" smtClean="0"/>
              <a:t>文彤老师</a:t>
            </a:r>
            <a:endParaRPr lang="zh-CN" altLang="en-US" dirty="0"/>
          </a:p>
        </p:txBody>
      </p:sp>
    </p:spTree>
    <p:extLst>
      <p:ext uri="{BB962C8B-B14F-4D97-AF65-F5344CB8AC3E}">
        <p14:creationId xmlns:p14="http://schemas.microsoft.com/office/powerpoint/2010/main" xmlns="" val="1996111772"/>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sz="quarter"/>
          </p:nvPr>
        </p:nvSpPr>
        <p:spPr/>
        <p:txBody>
          <a:bodyPr/>
          <a:lstStyle/>
          <a:p>
            <a:r>
              <a:rPr lang="en-US" altLang="zh-CN" dirty="0"/>
              <a:t>CCSS</a:t>
            </a:r>
            <a:r>
              <a:rPr lang="zh-CN" altLang="en-US" dirty="0"/>
              <a:t>项目中</a:t>
            </a:r>
            <a:r>
              <a:rPr lang="zh-CN" altLang="zh-CN" dirty="0"/>
              <a:t>数据异常值</a:t>
            </a:r>
            <a:r>
              <a:rPr lang="zh-CN" altLang="zh-CN" dirty="0" smtClean="0"/>
              <a:t>的</a:t>
            </a:r>
            <a:r>
              <a:rPr lang="en-US" altLang="zh-CN" dirty="0" smtClean="0"/>
              <a:t/>
            </a:r>
            <a:br>
              <a:rPr lang="en-US" altLang="zh-CN" dirty="0" smtClean="0"/>
            </a:br>
            <a:r>
              <a:rPr lang="zh-CN" altLang="zh-CN" dirty="0" smtClean="0"/>
              <a:t>自动</a:t>
            </a:r>
            <a:r>
              <a:rPr lang="zh-CN" altLang="zh-CN" dirty="0"/>
              <a:t>核查与报告</a:t>
            </a:r>
            <a:endParaRPr lang="zh-CN" altLang="en-US" dirty="0"/>
          </a:p>
        </p:txBody>
      </p:sp>
      <p:sp>
        <p:nvSpPr>
          <p:cNvPr id="3" name="副标题 2"/>
          <p:cNvSpPr>
            <a:spLocks noGrp="1"/>
          </p:cNvSpPr>
          <p:nvPr>
            <p:ph type="subTitle" sz="quarter" idx="1"/>
          </p:nvPr>
        </p:nvSpPr>
        <p:spPr/>
        <p:txBody>
          <a:bodyPr/>
          <a:lstStyle/>
          <a:p>
            <a:endParaRPr lang="zh-CN" altLang="en-US"/>
          </a:p>
        </p:txBody>
      </p:sp>
    </p:spTree>
    <p:extLst>
      <p:ext uri="{BB962C8B-B14F-4D97-AF65-F5344CB8AC3E}">
        <p14:creationId xmlns:p14="http://schemas.microsoft.com/office/powerpoint/2010/main" xmlns="" val="191689145"/>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项目需求</a:t>
            </a:r>
          </a:p>
        </p:txBody>
      </p:sp>
      <p:sp>
        <p:nvSpPr>
          <p:cNvPr id="3" name="内容占位符 2"/>
          <p:cNvSpPr>
            <a:spLocks noGrp="1"/>
          </p:cNvSpPr>
          <p:nvPr>
            <p:ph idx="1"/>
          </p:nvPr>
        </p:nvSpPr>
        <p:spPr/>
        <p:txBody>
          <a:bodyPr/>
          <a:lstStyle/>
          <a:p>
            <a:r>
              <a:rPr lang="en-US" altLang="zh-CN" dirty="0"/>
              <a:t>CCSS</a:t>
            </a:r>
            <a:r>
              <a:rPr lang="zh-CN" altLang="zh-CN" dirty="0"/>
              <a:t>每月的数据均由电脑辅助电话访问系统（</a:t>
            </a:r>
            <a:r>
              <a:rPr lang="en-US" altLang="zh-CN" dirty="0"/>
              <a:t>CATI</a:t>
            </a:r>
            <a:r>
              <a:rPr lang="zh-CN" altLang="zh-CN" dirty="0"/>
              <a:t>）收集而来，该系统的</a:t>
            </a:r>
            <a:r>
              <a:rPr lang="en-US" altLang="zh-CN" dirty="0"/>
              <a:t>WINCATI</a:t>
            </a:r>
            <a:r>
              <a:rPr lang="zh-CN" altLang="zh-CN" dirty="0"/>
              <a:t>软件自带数据核查功能，但由于数据采集完毕后还需要进行开放题的重编码、废卷清理等工作，为保证数据质量，在数据提交分析之前重新按照问卷设定要求进行查错是必备</a:t>
            </a:r>
            <a:r>
              <a:rPr lang="zh-CN" altLang="zh-CN" dirty="0" smtClean="0"/>
              <a:t>步骤</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168</a:t>
            </a:fld>
            <a:endParaRPr lang="en-US" altLang="zh-CN"/>
          </a:p>
        </p:txBody>
      </p:sp>
    </p:spTree>
    <p:extLst>
      <p:ext uri="{BB962C8B-B14F-4D97-AF65-F5344CB8AC3E}">
        <p14:creationId xmlns:p14="http://schemas.microsoft.com/office/powerpoint/2010/main" xmlns="" val="427088100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数据核查的主要工作内容</a:t>
            </a:r>
            <a:br>
              <a:rPr lang="zh-CN" altLang="zh-CN" b="1" dirty="0" smtClean="0"/>
            </a:br>
            <a:endParaRPr lang="zh-CN" altLang="en-US" dirty="0"/>
          </a:p>
        </p:txBody>
      </p:sp>
      <p:sp>
        <p:nvSpPr>
          <p:cNvPr id="3" name="内容占位符 2"/>
          <p:cNvSpPr>
            <a:spLocks noGrp="1"/>
          </p:cNvSpPr>
          <p:nvPr>
            <p:ph idx="1"/>
          </p:nvPr>
        </p:nvSpPr>
        <p:spPr/>
        <p:txBody>
          <a:bodyPr>
            <a:normAutofit fontScale="85000" lnSpcReduction="20000"/>
          </a:bodyPr>
          <a:lstStyle/>
          <a:p>
            <a:pPr lvl="0"/>
            <a:r>
              <a:rPr lang="zh-CN" altLang="zh-CN" dirty="0" smtClean="0"/>
              <a:t>配额</a:t>
            </a:r>
            <a:r>
              <a:rPr lang="zh-CN" altLang="zh-CN" dirty="0"/>
              <a:t>检查：对于有配额限制的项目，需要检查项目设计中所规定的配额要求是否被满足。</a:t>
            </a:r>
          </a:p>
          <a:p>
            <a:pPr lvl="0"/>
            <a:r>
              <a:rPr lang="zh-CN" altLang="zh-CN" dirty="0"/>
              <a:t>数值检查――封闭题：具体选项有限，数值中不应当出现选项以外的取值，如变量</a:t>
            </a:r>
            <a:r>
              <a:rPr lang="en-US" altLang="zh-CN" dirty="0"/>
              <a:t>A3-A16</a:t>
            </a:r>
            <a:r>
              <a:rPr lang="zh-CN" altLang="zh-CN" dirty="0"/>
              <a:t>只能取值为</a:t>
            </a:r>
            <a:r>
              <a:rPr lang="en-US" altLang="zh-CN" dirty="0"/>
              <a:t>1</a:t>
            </a:r>
            <a:r>
              <a:rPr lang="zh-CN" altLang="zh-CN" dirty="0"/>
              <a:t>、</a:t>
            </a:r>
            <a:r>
              <a:rPr lang="en-US" altLang="zh-CN" dirty="0"/>
              <a:t>2</a:t>
            </a:r>
            <a:r>
              <a:rPr lang="zh-CN" altLang="zh-CN" dirty="0"/>
              <a:t>、</a:t>
            </a:r>
            <a:r>
              <a:rPr lang="en-US" altLang="zh-CN" dirty="0"/>
              <a:t>3</a:t>
            </a:r>
            <a:r>
              <a:rPr lang="zh-CN" altLang="zh-CN" dirty="0"/>
              <a:t>、</a:t>
            </a:r>
            <a:r>
              <a:rPr lang="en-US" altLang="zh-CN" dirty="0"/>
              <a:t>4</a:t>
            </a:r>
            <a:r>
              <a:rPr lang="zh-CN" altLang="zh-CN" dirty="0"/>
              <a:t>、</a:t>
            </a:r>
            <a:r>
              <a:rPr lang="en-US" altLang="zh-CN" dirty="0"/>
              <a:t>9</a:t>
            </a:r>
            <a:r>
              <a:rPr lang="zh-CN" altLang="zh-CN" dirty="0"/>
              <a:t>。</a:t>
            </a:r>
          </a:p>
          <a:p>
            <a:pPr lvl="0"/>
            <a:r>
              <a:rPr lang="zh-CN" altLang="zh-CN" dirty="0"/>
              <a:t>数值检查――数值开放题：相应的连续变量应在有效范围内取值，如变量</a:t>
            </a:r>
            <a:r>
              <a:rPr lang="en-US" altLang="zh-CN" dirty="0"/>
              <a:t>S3</a:t>
            </a:r>
            <a:r>
              <a:rPr lang="zh-CN" altLang="zh-CN" dirty="0"/>
              <a:t>年龄的取值应当在</a:t>
            </a:r>
            <a:r>
              <a:rPr lang="en-US" altLang="zh-CN" dirty="0"/>
              <a:t>18-65</a:t>
            </a:r>
            <a:r>
              <a:rPr lang="zh-CN" altLang="zh-CN" dirty="0"/>
              <a:t>之间。</a:t>
            </a:r>
          </a:p>
          <a:p>
            <a:pPr lvl="0"/>
            <a:r>
              <a:rPr lang="zh-CN" altLang="zh-CN" dirty="0"/>
              <a:t>数值检查――多选题：如果采用多重分类法记录数据，则同一个选项代码不应当在不同列中重复出现。例如</a:t>
            </a:r>
            <a:r>
              <a:rPr lang="en-US" altLang="zh-CN" dirty="0"/>
              <a:t>A3A_1</a:t>
            </a:r>
            <a:r>
              <a:rPr lang="zh-CN" altLang="zh-CN" dirty="0"/>
              <a:t>和</a:t>
            </a:r>
            <a:r>
              <a:rPr lang="en-US" altLang="zh-CN" dirty="0"/>
              <a:t>A3A_2</a:t>
            </a:r>
            <a:r>
              <a:rPr lang="zh-CN" altLang="zh-CN" dirty="0"/>
              <a:t>两变量就不应当取相同数值，否则就意味着同一个选项出现了重复选择。</a:t>
            </a:r>
          </a:p>
          <a:p>
            <a:pPr lvl="0"/>
            <a:r>
              <a:rPr lang="zh-CN" altLang="zh-CN" dirty="0"/>
              <a:t>逻辑查错：出于质量控制的要求，问卷中对数值题目的取值进行了逻辑控制，例如</a:t>
            </a:r>
            <a:r>
              <a:rPr lang="en-US" altLang="zh-CN" dirty="0"/>
              <a:t>A3</a:t>
            </a:r>
            <a:r>
              <a:rPr lang="zh-CN" altLang="zh-CN" dirty="0"/>
              <a:t>、</a:t>
            </a:r>
            <a:r>
              <a:rPr lang="en-US" altLang="zh-CN" dirty="0"/>
              <a:t>A4</a:t>
            </a:r>
            <a:r>
              <a:rPr lang="zh-CN" altLang="zh-CN" dirty="0"/>
              <a:t>、</a:t>
            </a:r>
            <a:r>
              <a:rPr lang="en-US" altLang="zh-CN" dirty="0"/>
              <a:t>A8</a:t>
            </a:r>
            <a:r>
              <a:rPr lang="zh-CN" altLang="zh-CN" dirty="0"/>
              <a:t>不应当同时选择</a:t>
            </a:r>
            <a:r>
              <a:rPr lang="en-US" altLang="zh-CN" dirty="0"/>
              <a:t>9</a:t>
            </a:r>
            <a:r>
              <a:rPr lang="zh-CN" altLang="zh-CN" dirty="0"/>
              <a:t>，否则按废卷处理。</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169</a:t>
            </a:fld>
            <a:endParaRPr lang="en-US" altLang="zh-CN"/>
          </a:p>
        </p:txBody>
      </p:sp>
    </p:spTree>
    <p:extLst>
      <p:ext uri="{BB962C8B-B14F-4D97-AF65-F5344CB8AC3E}">
        <p14:creationId xmlns:p14="http://schemas.microsoft.com/office/powerpoint/2010/main" xmlns="" val="756135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ChangeArrowheads="1"/>
          </p:cNvSpPr>
          <p:nvPr/>
        </p:nvSpPr>
        <p:spPr bwMode="auto">
          <a:xfrm>
            <a:off x="684213" y="333375"/>
            <a:ext cx="51244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None/>
            </a:pPr>
            <a:r>
              <a:rPr lang="zh-CN" altLang="en-US" sz="2000"/>
              <a:t>（</a:t>
            </a:r>
            <a:r>
              <a:rPr lang="en-US" altLang="zh-CN" sz="2000"/>
              <a:t>4</a:t>
            </a:r>
            <a:r>
              <a:rPr lang="zh-CN" altLang="en-US" sz="2000"/>
              <a:t>）语法编辑窗口（</a:t>
            </a:r>
            <a:r>
              <a:rPr lang="en-US" altLang="zh-CN" sz="2000"/>
              <a:t>SPSS Syntax Editor</a:t>
            </a:r>
            <a:r>
              <a:rPr lang="zh-CN" altLang="en-US" sz="2000"/>
              <a:t>）</a:t>
            </a:r>
          </a:p>
        </p:txBody>
      </p:sp>
      <p:pic>
        <p:nvPicPr>
          <p:cNvPr id="292871" name="Picture 7" descr="捕获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24038" y="1438275"/>
            <a:ext cx="5495925" cy="3981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119171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smtClean="0"/>
              <a:t>数据核查的技术路线</a:t>
            </a:r>
            <a:endParaRPr lang="zh-CN" altLang="en-US" dirty="0"/>
          </a:p>
        </p:txBody>
      </p:sp>
      <p:sp>
        <p:nvSpPr>
          <p:cNvPr id="3" name="内容占位符 2"/>
          <p:cNvSpPr>
            <a:spLocks noGrp="1"/>
          </p:cNvSpPr>
          <p:nvPr>
            <p:ph idx="1"/>
          </p:nvPr>
        </p:nvSpPr>
        <p:spPr/>
        <p:txBody>
          <a:bodyPr>
            <a:normAutofit/>
          </a:bodyPr>
          <a:lstStyle/>
          <a:p>
            <a:pPr lvl="0"/>
            <a:r>
              <a:rPr lang="zh-CN" altLang="zh-CN" dirty="0" smtClean="0"/>
              <a:t>内容</a:t>
            </a:r>
            <a:r>
              <a:rPr lang="zh-CN" altLang="zh-CN" dirty="0"/>
              <a:t>分解：将各种查错工作归类为若干个基本独立的种类，实际上，上文我们就在完成这项工作。</a:t>
            </a:r>
          </a:p>
          <a:p>
            <a:pPr lvl="0"/>
            <a:r>
              <a:rPr lang="zh-CN" altLang="zh-CN" dirty="0"/>
              <a:t>查错实现：对每个分解出的类别给出适当的错误识别规则定义，并采用适当的技术手段来实现。</a:t>
            </a:r>
          </a:p>
          <a:p>
            <a:pPr lvl="0"/>
            <a:r>
              <a:rPr lang="zh-CN" altLang="zh-CN" dirty="0"/>
              <a:t>结果反馈：采用适当的技术手段作为查错结果的输出接口，从而使得查错的结果能够清楚并格式统一的反馈给用户。</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170</a:t>
            </a:fld>
            <a:endParaRPr lang="en-US" altLang="zh-CN"/>
          </a:p>
        </p:txBody>
      </p:sp>
    </p:spTree>
    <p:extLst>
      <p:ext uri="{BB962C8B-B14F-4D97-AF65-F5344CB8AC3E}">
        <p14:creationId xmlns:p14="http://schemas.microsoft.com/office/powerpoint/2010/main" xmlns="" val="3470206860"/>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查错实现方式</a:t>
            </a:r>
            <a:endParaRPr lang="zh-CN" altLang="en-US" dirty="0"/>
          </a:p>
        </p:txBody>
      </p:sp>
      <p:sp>
        <p:nvSpPr>
          <p:cNvPr id="3" name="内容占位符 2"/>
          <p:cNvSpPr>
            <a:spLocks noGrp="1"/>
          </p:cNvSpPr>
          <p:nvPr>
            <p:ph idx="1"/>
          </p:nvPr>
        </p:nvSpPr>
        <p:spPr/>
        <p:txBody>
          <a:bodyPr/>
          <a:lstStyle/>
          <a:p>
            <a:r>
              <a:rPr lang="zh-CN" altLang="zh-CN" smtClean="0"/>
              <a:t>使用数据验证模块实现</a:t>
            </a:r>
          </a:p>
          <a:p>
            <a:r>
              <a:rPr lang="zh-CN" altLang="zh-CN" smtClean="0"/>
              <a:t>使用函数功能实现</a:t>
            </a:r>
          </a:p>
          <a:p>
            <a:pPr lvl="1"/>
            <a:r>
              <a:rPr lang="zh-CN" altLang="zh-CN" smtClean="0"/>
              <a:t>查错实现：在SPSS中提供了上百种函数，我们完全可以利用一些特殊的函数来对该个案的某个变量值是否违反查错规则做出逻辑判断，而当逻辑判断结果为真时，即意味着该个案的这一变量值可能存在错误。</a:t>
            </a:r>
          </a:p>
          <a:p>
            <a:pPr lvl="1"/>
            <a:r>
              <a:rPr lang="zh-CN" altLang="zh-CN" smtClean="0"/>
              <a:t>结果反馈：可以考虑按照上述逻辑判断结果形成有特定含义的字符串，每一种错误都用相应的字符串表示，该字符串可以直接输出到结果窗口中，也可以生成一个或数个专用的指示变量，当出现相应错误时，就将所对应的字符串加入到错误指示变量中去。这里我们显然推荐后者，因为这样做的话，查错完成后只需要检查错误指示变量，就可以得知相应案例的错误。</a:t>
            </a:r>
          </a:p>
          <a:p>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171</a:t>
            </a:fld>
            <a:endParaRPr lang="en-US" altLang="zh-CN"/>
          </a:p>
        </p:txBody>
      </p:sp>
    </p:spTree>
    <p:extLst>
      <p:ext uri="{BB962C8B-B14F-4D97-AF65-F5344CB8AC3E}">
        <p14:creationId xmlns:p14="http://schemas.microsoft.com/office/powerpoint/2010/main" xmlns="" val="86059667"/>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数值检查－－封闭题 </a:t>
            </a:r>
            <a:br>
              <a:rPr lang="zh-CN" altLang="zh-CN" b="1" dirty="0" smtClean="0"/>
            </a:br>
            <a:endParaRPr lang="zh-CN" altLang="en-US" dirty="0"/>
          </a:p>
        </p:txBody>
      </p:sp>
      <p:sp>
        <p:nvSpPr>
          <p:cNvPr id="3" name="内容占位符 2"/>
          <p:cNvSpPr>
            <a:spLocks noGrp="1"/>
          </p:cNvSpPr>
          <p:nvPr>
            <p:ph idx="1"/>
          </p:nvPr>
        </p:nvSpPr>
        <p:spPr/>
        <p:txBody>
          <a:bodyPr>
            <a:normAutofit/>
          </a:bodyPr>
          <a:lstStyle/>
          <a:p>
            <a:r>
              <a:rPr lang="zh-CN" altLang="zh-CN" dirty="0" smtClean="0"/>
              <a:t>封闭</a:t>
            </a:r>
            <a:r>
              <a:rPr lang="zh-CN" altLang="zh-CN" dirty="0"/>
              <a:t>题由于只有若干个特定取值，因此只需要判断相应取值是否有效即可，这可以使用</a:t>
            </a:r>
            <a:r>
              <a:rPr lang="en-US" altLang="zh-CN" dirty="0"/>
              <a:t>IF</a:t>
            </a:r>
            <a:r>
              <a:rPr lang="zh-CN" altLang="zh-CN" dirty="0"/>
              <a:t>、</a:t>
            </a:r>
            <a:r>
              <a:rPr lang="en-US" altLang="zh-CN" dirty="0"/>
              <a:t>RECORD</a:t>
            </a:r>
            <a:r>
              <a:rPr lang="zh-CN" altLang="zh-CN" dirty="0"/>
              <a:t>等命令来实现，但最方便的方式为使用专门的</a:t>
            </a:r>
            <a:r>
              <a:rPr lang="en-US" altLang="zh-CN" dirty="0"/>
              <a:t>ANY</a:t>
            </a:r>
            <a:r>
              <a:rPr lang="zh-CN" altLang="zh-CN" dirty="0" smtClean="0"/>
              <a:t>函数：</a:t>
            </a:r>
            <a:endParaRPr lang="zh-CN" altLang="zh-CN" dirty="0"/>
          </a:p>
          <a:p>
            <a:pPr lvl="1"/>
            <a:r>
              <a:rPr lang="en-US" altLang="zh-CN" dirty="0"/>
              <a:t>IF A3~=1 &amp; A3~=2 &amp; A3~=3 &amp; A3~=4 &amp; A3~=5 &amp; A3~=9  ERROR=1.</a:t>
            </a:r>
            <a:endParaRPr lang="zh-CN" altLang="zh-CN" dirty="0"/>
          </a:p>
          <a:p>
            <a:pPr lvl="1"/>
            <a:r>
              <a:rPr lang="en-US" altLang="zh-CN" dirty="0"/>
              <a:t>RECODE  A3  (1=0) (2=0) (3=0) (4=0) (5=0) (9=0) (ELSE=1)  INTO  ERROR .</a:t>
            </a:r>
            <a:endParaRPr lang="zh-CN" altLang="zh-CN" dirty="0"/>
          </a:p>
          <a:p>
            <a:pPr lvl="1"/>
            <a:r>
              <a:rPr lang="en-US" altLang="zh-CN" dirty="0"/>
              <a:t>COMP ERROR=1-ANY(A3, 1, 2, 3, 4, 5, 9).</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172</a:t>
            </a:fld>
            <a:endParaRPr lang="en-US" altLang="zh-CN"/>
          </a:p>
        </p:txBody>
      </p:sp>
    </p:spTree>
    <p:extLst>
      <p:ext uri="{BB962C8B-B14F-4D97-AF65-F5344CB8AC3E}">
        <p14:creationId xmlns:p14="http://schemas.microsoft.com/office/powerpoint/2010/main" xmlns="" val="4025895338"/>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数值检查－－开放题</a:t>
            </a:r>
            <a:endParaRPr lang="zh-CN" altLang="en-US" dirty="0"/>
          </a:p>
        </p:txBody>
      </p:sp>
      <p:sp>
        <p:nvSpPr>
          <p:cNvPr id="3" name="内容占位符 2"/>
          <p:cNvSpPr>
            <a:spLocks noGrp="1"/>
          </p:cNvSpPr>
          <p:nvPr>
            <p:ph idx="1"/>
          </p:nvPr>
        </p:nvSpPr>
        <p:spPr/>
        <p:txBody>
          <a:bodyPr>
            <a:normAutofit/>
          </a:bodyPr>
          <a:lstStyle/>
          <a:p>
            <a:r>
              <a:rPr lang="en-US" altLang="zh-CN" dirty="0" smtClean="0"/>
              <a:t>1</a:t>
            </a:r>
            <a:r>
              <a:rPr lang="en-US" altLang="zh-CN" dirty="0"/>
              <a:t>. </a:t>
            </a:r>
            <a:r>
              <a:rPr lang="zh-CN" altLang="zh-CN" dirty="0"/>
              <a:t>任意取值的连续变量取值范围查错：此类变量一般会存在一个合理的上界和下界，超过此范围之外的就可以作为可疑数据加以核对。以变量</a:t>
            </a:r>
            <a:r>
              <a:rPr lang="en-US" altLang="zh-CN" dirty="0"/>
              <a:t>S3</a:t>
            </a:r>
            <a:r>
              <a:rPr lang="zh-CN" altLang="zh-CN" dirty="0"/>
              <a:t>为例，可以采用如下三种方式来查错。</a:t>
            </a:r>
          </a:p>
          <a:p>
            <a:pPr lvl="1"/>
            <a:r>
              <a:rPr lang="en-US" altLang="zh-CN" dirty="0"/>
              <a:t>IF S3&lt;18 | S3&gt;65 ERROR=1.</a:t>
            </a:r>
            <a:endParaRPr lang="zh-CN" altLang="zh-CN" dirty="0"/>
          </a:p>
          <a:p>
            <a:pPr lvl="1"/>
            <a:r>
              <a:rPr lang="en-US" altLang="zh-CN" dirty="0"/>
              <a:t>RECODE S3  (18 THRU 65=0)  (ELSE=1)  INTO  ERROR .</a:t>
            </a:r>
            <a:endParaRPr lang="zh-CN" altLang="zh-CN" dirty="0"/>
          </a:p>
          <a:p>
            <a:pPr lvl="1"/>
            <a:r>
              <a:rPr lang="en-US" altLang="zh-CN" dirty="0"/>
              <a:t>COMP ERROR=1-RANGE(S3, 18, 65)</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173</a:t>
            </a:fld>
            <a:endParaRPr lang="en-US" altLang="zh-CN"/>
          </a:p>
        </p:txBody>
      </p:sp>
    </p:spTree>
    <p:extLst>
      <p:ext uri="{BB962C8B-B14F-4D97-AF65-F5344CB8AC3E}">
        <p14:creationId xmlns:p14="http://schemas.microsoft.com/office/powerpoint/2010/main" xmlns="" val="415343889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数值检查－－开放题</a:t>
            </a:r>
            <a:endParaRPr lang="zh-CN" altLang="en-US" dirty="0"/>
          </a:p>
        </p:txBody>
      </p:sp>
      <p:sp>
        <p:nvSpPr>
          <p:cNvPr id="3" name="内容占位符 2"/>
          <p:cNvSpPr>
            <a:spLocks noGrp="1"/>
          </p:cNvSpPr>
          <p:nvPr>
            <p:ph idx="1"/>
          </p:nvPr>
        </p:nvSpPr>
        <p:spPr/>
        <p:txBody>
          <a:bodyPr>
            <a:normAutofit/>
          </a:bodyPr>
          <a:lstStyle/>
          <a:p>
            <a:r>
              <a:rPr lang="en-US" altLang="zh-CN" dirty="0"/>
              <a:t>2. </a:t>
            </a:r>
            <a:r>
              <a:rPr lang="zh-CN" altLang="zh-CN" dirty="0"/>
              <a:t>取值方式有限制的连续变量：此类变量除了上界和下界之外，该变量只能取整数，或者某些特别的小数，这时可以使用下面的函数来实现查错功能。</a:t>
            </a:r>
          </a:p>
          <a:p>
            <a:pPr lvl="1"/>
            <a:r>
              <a:rPr lang="zh-CN" altLang="zh-CN" dirty="0"/>
              <a:t>为整数：</a:t>
            </a:r>
            <a:r>
              <a:rPr lang="en-US" altLang="zh-CN" dirty="0"/>
              <a:t>IF RND(VAR)~=VAR ERROR=1.</a:t>
            </a:r>
            <a:endParaRPr lang="zh-CN" altLang="zh-CN" dirty="0"/>
          </a:p>
          <a:p>
            <a:pPr lvl="1"/>
            <a:r>
              <a:rPr lang="zh-CN" altLang="zh-CN" dirty="0"/>
              <a:t>为特定的小数（如只能是</a:t>
            </a:r>
            <a:r>
              <a:rPr lang="en-US" altLang="zh-CN" dirty="0"/>
              <a:t>*.3</a:t>
            </a:r>
            <a:r>
              <a:rPr lang="zh-CN" altLang="zh-CN" dirty="0"/>
              <a:t>）：</a:t>
            </a:r>
            <a:r>
              <a:rPr lang="en-US" altLang="zh-CN" dirty="0"/>
              <a:t>IF MOD( RND(VAR*10) )~=3 ERROR=1.</a:t>
            </a:r>
            <a:endParaRPr lang="zh-CN" altLang="zh-CN" dirty="0"/>
          </a:p>
          <a:p>
            <a:pPr lvl="1"/>
            <a:r>
              <a:rPr lang="zh-CN" altLang="zh-CN" dirty="0"/>
              <a:t>为某个数的倍数（如</a:t>
            </a:r>
            <a:r>
              <a:rPr lang="en-US" altLang="zh-CN" dirty="0"/>
              <a:t>3</a:t>
            </a:r>
            <a:r>
              <a:rPr lang="zh-CN" altLang="zh-CN" dirty="0"/>
              <a:t>的倍数）：</a:t>
            </a:r>
            <a:r>
              <a:rPr lang="en-US" altLang="zh-CN" dirty="0"/>
              <a:t>IF MOD(VAR, 3)~=0 ERROR=1.</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174</a:t>
            </a:fld>
            <a:endParaRPr lang="en-US" altLang="zh-CN"/>
          </a:p>
        </p:txBody>
      </p:sp>
    </p:spTree>
    <p:extLst>
      <p:ext uri="{BB962C8B-B14F-4D97-AF65-F5344CB8AC3E}">
        <p14:creationId xmlns:p14="http://schemas.microsoft.com/office/powerpoint/2010/main" xmlns="" val="2114347181"/>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多选题查错 </a:t>
            </a:r>
            <a:endParaRPr lang="zh-CN" altLang="en-US" dirty="0"/>
          </a:p>
        </p:txBody>
      </p:sp>
      <p:sp>
        <p:nvSpPr>
          <p:cNvPr id="3" name="内容占位符 2"/>
          <p:cNvSpPr>
            <a:spLocks noGrp="1"/>
          </p:cNvSpPr>
          <p:nvPr>
            <p:ph idx="1"/>
          </p:nvPr>
        </p:nvSpPr>
        <p:spPr/>
        <p:txBody>
          <a:bodyPr>
            <a:normAutofit/>
          </a:bodyPr>
          <a:lstStyle/>
          <a:p>
            <a:r>
              <a:rPr lang="en-US" altLang="zh-CN" dirty="0" smtClean="0"/>
              <a:t>1</a:t>
            </a:r>
            <a:r>
              <a:rPr lang="en-US" altLang="zh-CN" dirty="0"/>
              <a:t>. </a:t>
            </a:r>
            <a:r>
              <a:rPr lang="zh-CN" altLang="zh-CN" dirty="0"/>
              <a:t>多重二分法：一般规定某种取值表示该题项被选中，其余取值均代表未被选中。因此可以检查上述题项所对应的变量是否均为相同的取值情形，以多选题</a:t>
            </a:r>
            <a:r>
              <a:rPr lang="en-US" altLang="zh-CN" dirty="0"/>
              <a:t>C0</a:t>
            </a:r>
            <a:r>
              <a:rPr lang="zh-CN" altLang="zh-CN" dirty="0"/>
              <a:t>为例，程序如下。</a:t>
            </a:r>
          </a:p>
          <a:p>
            <a:pPr lvl="1"/>
            <a:r>
              <a:rPr lang="en-US" altLang="zh-CN" dirty="0"/>
              <a:t>* </a:t>
            </a:r>
            <a:r>
              <a:rPr lang="zh-CN" altLang="zh-CN" dirty="0"/>
              <a:t>同时检查</a:t>
            </a:r>
            <a:r>
              <a:rPr lang="en-US" altLang="zh-CN" dirty="0"/>
              <a:t>.</a:t>
            </a:r>
            <a:endParaRPr lang="zh-CN" altLang="zh-CN" dirty="0"/>
          </a:p>
          <a:p>
            <a:pPr lvl="1"/>
            <a:r>
              <a:rPr lang="en-US" altLang="zh-CN" dirty="0"/>
              <a:t>IF NOT ( ANY(C0_1, 1, 2, 99) &amp; ANY(C0_2, 1, 2, 99) &amp; ANY(C0_3, 1, 2, 99) )</a:t>
            </a:r>
            <a:endParaRPr lang="zh-CN" altLang="zh-CN" dirty="0"/>
          </a:p>
          <a:p>
            <a:pPr lvl="1"/>
            <a:r>
              <a:rPr lang="en-US" altLang="zh-CN" dirty="0"/>
              <a:t>  ERROR=1.</a:t>
            </a:r>
            <a:endParaRPr lang="zh-CN" altLang="zh-CN" dirty="0"/>
          </a:p>
          <a:p>
            <a:pPr lvl="1"/>
            <a:r>
              <a:rPr lang="en-US" altLang="zh-CN" dirty="0"/>
              <a:t>* </a:t>
            </a:r>
            <a:r>
              <a:rPr lang="zh-CN" altLang="zh-CN" dirty="0"/>
              <a:t>分别检查</a:t>
            </a:r>
            <a:r>
              <a:rPr lang="en-US" altLang="zh-CN" dirty="0"/>
              <a:t>.</a:t>
            </a:r>
            <a:endParaRPr lang="zh-CN" altLang="zh-CN" dirty="0"/>
          </a:p>
          <a:p>
            <a:pPr lvl="1"/>
            <a:r>
              <a:rPr lang="en-US" altLang="zh-CN" dirty="0"/>
              <a:t>IF ANY(C0_1, 1, 2, 99) ERROR=1.</a:t>
            </a:r>
            <a:endParaRPr lang="zh-CN" altLang="zh-CN" dirty="0"/>
          </a:p>
          <a:p>
            <a:pPr lvl="1"/>
            <a:r>
              <a:rPr lang="en-US" altLang="zh-CN" dirty="0"/>
              <a:t>IF ANY(C0_2, 1, 2, 99) ERROR=2.</a:t>
            </a:r>
            <a:endParaRPr lang="zh-CN" altLang="zh-CN" dirty="0"/>
          </a:p>
          <a:p>
            <a:pPr lvl="1"/>
            <a:r>
              <a:rPr lang="en-US" altLang="zh-CN" dirty="0"/>
              <a:t>IF ANY(C0_3, 1, 2, 99) ERROR=3.</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175</a:t>
            </a:fld>
            <a:endParaRPr lang="en-US" altLang="zh-CN"/>
          </a:p>
        </p:txBody>
      </p:sp>
    </p:spTree>
    <p:extLst>
      <p:ext uri="{BB962C8B-B14F-4D97-AF65-F5344CB8AC3E}">
        <p14:creationId xmlns:p14="http://schemas.microsoft.com/office/powerpoint/2010/main" xmlns="" val="919721320"/>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b="1" dirty="0" smtClean="0"/>
              <a:t>多选题查错 </a:t>
            </a:r>
            <a:endParaRPr lang="zh-CN" altLang="en-US" dirty="0"/>
          </a:p>
        </p:txBody>
      </p:sp>
      <p:sp>
        <p:nvSpPr>
          <p:cNvPr id="3" name="内容占位符 2"/>
          <p:cNvSpPr>
            <a:spLocks noGrp="1"/>
          </p:cNvSpPr>
          <p:nvPr>
            <p:ph idx="1"/>
          </p:nvPr>
        </p:nvSpPr>
        <p:spPr/>
        <p:txBody>
          <a:bodyPr>
            <a:normAutofit/>
          </a:bodyPr>
          <a:lstStyle/>
          <a:p>
            <a:r>
              <a:rPr lang="en-US" altLang="zh-CN" dirty="0"/>
              <a:t>2. </a:t>
            </a:r>
            <a:r>
              <a:rPr lang="zh-CN" altLang="zh-CN" dirty="0"/>
              <a:t>多重分类法：除进行类似于上面的取值范围检查外，多重分类法还有可能出现的错误是对选项进行了重复选择。这种情况常常出现于对“其他”选项进行重编码后，没有检查编码是否已经选中就将其加入了数据集所致。</a:t>
            </a:r>
            <a:r>
              <a:rPr lang="en-US" altLang="zh-CN" dirty="0"/>
              <a:t>CCSS</a:t>
            </a:r>
            <a:r>
              <a:rPr lang="zh-CN" altLang="zh-CN" dirty="0"/>
              <a:t>数据的</a:t>
            </a:r>
            <a:r>
              <a:rPr lang="en-US" altLang="zh-CN" dirty="0"/>
              <a:t>A3A</a:t>
            </a:r>
            <a:r>
              <a:rPr lang="zh-CN" altLang="zh-CN" dirty="0"/>
              <a:t>题目就是采用多重分类法加以记录，虽然</a:t>
            </a:r>
            <a:r>
              <a:rPr lang="en-US" altLang="zh-CN" dirty="0"/>
              <a:t>A3A</a:t>
            </a:r>
            <a:r>
              <a:rPr lang="zh-CN" altLang="zh-CN" dirty="0"/>
              <a:t>的题目设定允许重复选择的情形出现，但我们也可以借用该题目演示一下相应的查错方式如下。</a:t>
            </a:r>
          </a:p>
          <a:p>
            <a:pPr lvl="1"/>
            <a:r>
              <a:rPr lang="en-US" altLang="zh-CN" dirty="0"/>
              <a:t>IF MISSING(A3A_1)=0 &amp; (A3A_1=A3A_2) ERROR=1.</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176</a:t>
            </a:fld>
            <a:endParaRPr lang="en-US" altLang="zh-CN"/>
          </a:p>
        </p:txBody>
      </p:sp>
    </p:spTree>
    <p:extLst>
      <p:ext uri="{BB962C8B-B14F-4D97-AF65-F5344CB8AC3E}">
        <p14:creationId xmlns:p14="http://schemas.microsoft.com/office/powerpoint/2010/main" xmlns="" val="1278346008"/>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逻辑关系查错</a:t>
            </a:r>
            <a:endParaRPr lang="zh-CN" altLang="en-US" dirty="0"/>
          </a:p>
        </p:txBody>
      </p:sp>
      <p:sp>
        <p:nvSpPr>
          <p:cNvPr id="3" name="内容占位符 2"/>
          <p:cNvSpPr>
            <a:spLocks noGrp="1"/>
          </p:cNvSpPr>
          <p:nvPr>
            <p:ph idx="1"/>
          </p:nvPr>
        </p:nvSpPr>
        <p:spPr/>
        <p:txBody>
          <a:bodyPr>
            <a:normAutofit/>
          </a:bodyPr>
          <a:lstStyle/>
          <a:p>
            <a:r>
              <a:rPr lang="zh-CN" altLang="zh-CN" dirty="0" smtClean="0"/>
              <a:t>逻辑</a:t>
            </a:r>
            <a:r>
              <a:rPr lang="zh-CN" altLang="zh-CN" dirty="0"/>
              <a:t>错误又可被分为严格逻辑错误和可疑逻辑错误两种，前者有明确的错误界限，后者则没有，有可能的确是正确数值。但这两种逻辑错误在核查方法上是没有区别的。</a:t>
            </a:r>
          </a:p>
          <a:p>
            <a:r>
              <a:rPr lang="en-US" altLang="zh-CN" dirty="0"/>
              <a:t> </a:t>
            </a:r>
            <a:r>
              <a:rPr lang="zh-CN" altLang="zh-CN" dirty="0"/>
              <a:t>逻辑关系的查错方式是利用已知的逻辑关系，直接编制相应的程序，主要使用</a:t>
            </a:r>
            <a:r>
              <a:rPr lang="en-US" altLang="zh-CN" dirty="0"/>
              <a:t>IF </a:t>
            </a:r>
            <a:r>
              <a:rPr lang="zh-CN" altLang="zh-CN" dirty="0"/>
              <a:t>和</a:t>
            </a:r>
            <a:r>
              <a:rPr lang="en-US" altLang="zh-CN" dirty="0"/>
              <a:t>COMP </a:t>
            </a:r>
            <a:r>
              <a:rPr lang="zh-CN" altLang="zh-CN" dirty="0"/>
              <a:t>实现，例如对</a:t>
            </a:r>
            <a:r>
              <a:rPr lang="en-US" altLang="zh-CN" dirty="0"/>
              <a:t>CCSS</a:t>
            </a:r>
            <a:r>
              <a:rPr lang="zh-CN" altLang="zh-CN" dirty="0"/>
              <a:t>问卷中</a:t>
            </a:r>
            <a:r>
              <a:rPr lang="en-US" altLang="zh-CN" dirty="0"/>
              <a:t>A3</a:t>
            </a:r>
            <a:r>
              <a:rPr lang="zh-CN" altLang="zh-CN" dirty="0"/>
              <a:t>、</a:t>
            </a:r>
            <a:r>
              <a:rPr lang="en-US" altLang="zh-CN" dirty="0"/>
              <a:t>A4</a:t>
            </a:r>
            <a:r>
              <a:rPr lang="zh-CN" altLang="zh-CN" dirty="0"/>
              <a:t>、</a:t>
            </a:r>
            <a:r>
              <a:rPr lang="en-US" altLang="zh-CN" dirty="0"/>
              <a:t>A8</a:t>
            </a:r>
            <a:r>
              <a:rPr lang="zh-CN" altLang="zh-CN" dirty="0"/>
              <a:t>不应当同时选择</a:t>
            </a:r>
            <a:r>
              <a:rPr lang="en-US" altLang="zh-CN" dirty="0"/>
              <a:t>9</a:t>
            </a:r>
            <a:r>
              <a:rPr lang="zh-CN" altLang="zh-CN" dirty="0"/>
              <a:t>这一逻辑设定，可直接按如下方式设定。</a:t>
            </a:r>
          </a:p>
          <a:p>
            <a:pPr lvl="1"/>
            <a:r>
              <a:rPr lang="en-US" altLang="zh-CN" dirty="0"/>
              <a:t>IF A3=9 &amp; A4=9 &amp; A8=9 ERROR=1.</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177</a:t>
            </a:fld>
            <a:endParaRPr lang="en-US" altLang="zh-CN"/>
          </a:p>
        </p:txBody>
      </p:sp>
    </p:spTree>
    <p:extLst>
      <p:ext uri="{BB962C8B-B14F-4D97-AF65-F5344CB8AC3E}">
        <p14:creationId xmlns:p14="http://schemas.microsoft.com/office/powerpoint/2010/main" xmlns="" val="3632321681"/>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查错结果的报告</a:t>
            </a:r>
            <a:endParaRPr lang="zh-CN" altLang="en-US" dirty="0"/>
          </a:p>
        </p:txBody>
      </p:sp>
      <p:sp>
        <p:nvSpPr>
          <p:cNvPr id="3" name="内容占位符 2"/>
          <p:cNvSpPr>
            <a:spLocks noGrp="1"/>
          </p:cNvSpPr>
          <p:nvPr>
            <p:ph idx="1"/>
          </p:nvPr>
        </p:nvSpPr>
        <p:spPr/>
        <p:txBody>
          <a:bodyPr>
            <a:normAutofit fontScale="85000" lnSpcReduction="10000"/>
          </a:bodyPr>
          <a:lstStyle/>
          <a:p>
            <a:r>
              <a:rPr lang="en-US" altLang="zh-CN" dirty="0" smtClean="0"/>
              <a:t>1</a:t>
            </a:r>
            <a:r>
              <a:rPr lang="en-US" altLang="zh-CN" dirty="0"/>
              <a:t>. </a:t>
            </a:r>
            <a:r>
              <a:rPr lang="zh-CN" altLang="zh-CN" dirty="0"/>
              <a:t>简单标识变量：只给出一个查错结果变量，用</a:t>
            </a:r>
            <a:r>
              <a:rPr lang="en-US" altLang="zh-CN" dirty="0"/>
              <a:t>1</a:t>
            </a:r>
            <a:r>
              <a:rPr lang="zh-CN" altLang="zh-CN" dirty="0"/>
              <a:t>或者某个数值表示该个案数据有错，但变量太多时，按此查找具体的错误显然非常费时。</a:t>
            </a:r>
          </a:p>
          <a:p>
            <a:r>
              <a:rPr lang="en-US" altLang="zh-CN" dirty="0"/>
              <a:t>2. </a:t>
            </a:r>
            <a:r>
              <a:rPr lang="zh-CN" altLang="zh-CN" dirty="0"/>
              <a:t>单独重编码：比如共有</a:t>
            </a:r>
            <a:r>
              <a:rPr lang="en-US" altLang="zh-CN" dirty="0"/>
              <a:t>12</a:t>
            </a:r>
            <a:r>
              <a:rPr lang="zh-CN" altLang="zh-CN" dirty="0"/>
              <a:t>个查错条件组合，则为每个组合分别给出</a:t>
            </a:r>
            <a:r>
              <a:rPr lang="en-US" altLang="zh-CN" dirty="0"/>
              <a:t>ERR1~12</a:t>
            </a:r>
            <a:r>
              <a:rPr lang="zh-CN" altLang="zh-CN" dirty="0"/>
              <a:t>这些变量，分别代表各自的查错结果。</a:t>
            </a:r>
          </a:p>
          <a:p>
            <a:r>
              <a:rPr lang="en-US" altLang="zh-CN" dirty="0"/>
              <a:t>3. </a:t>
            </a:r>
            <a:r>
              <a:rPr lang="zh-CN" altLang="zh-CN" dirty="0"/>
              <a:t>错误代码字符串：可以将其看成是上面这种查错结果单独重编码的进一步改进，每一种错误都用相应的字符串表示，当出现相应错误时，就将所对应的字符串加入到错误指示变量中去，最后只需要检查错误指示变量，就可以得知相应案例的错误情况究竟如何。</a:t>
            </a:r>
          </a:p>
          <a:p>
            <a:pPr lvl="1"/>
            <a:r>
              <a:rPr lang="en-US" altLang="zh-CN" dirty="0"/>
              <a:t>STRING  ERRSTR (A20).</a:t>
            </a:r>
            <a:endParaRPr lang="zh-CN" altLang="zh-CN" dirty="0"/>
          </a:p>
          <a:p>
            <a:pPr lvl="1"/>
            <a:r>
              <a:rPr lang="en-US" altLang="zh-CN" dirty="0"/>
              <a:t>IF S3&lt;18 | S3&gt;65 ERRSTR=CONCAT(RTRIM(ERRSTR), “S3”).</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178</a:t>
            </a:fld>
            <a:endParaRPr lang="en-US" altLang="zh-CN"/>
          </a:p>
        </p:txBody>
      </p:sp>
    </p:spTree>
    <p:extLst>
      <p:ext uri="{BB962C8B-B14F-4D97-AF65-F5344CB8AC3E}">
        <p14:creationId xmlns:p14="http://schemas.microsoft.com/office/powerpoint/2010/main" xmlns="" val="1397563534"/>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sz="quarter"/>
          </p:nvPr>
        </p:nvSpPr>
        <p:spPr/>
        <p:txBody>
          <a:bodyPr/>
          <a:lstStyle/>
          <a:p>
            <a:r>
              <a:rPr lang="en-US" altLang="zh-CN" dirty="0" smtClean="0"/>
              <a:t>CCSS</a:t>
            </a:r>
            <a:r>
              <a:rPr lang="zh-CN" altLang="zh-CN" dirty="0" smtClean="0"/>
              <a:t>项目数据的</a:t>
            </a:r>
            <a:r>
              <a:rPr lang="en-US" altLang="zh-CN" dirty="0" smtClean="0"/>
              <a:t/>
            </a:r>
            <a:br>
              <a:rPr lang="en-US" altLang="zh-CN" dirty="0" smtClean="0"/>
            </a:br>
            <a:r>
              <a:rPr lang="zh-CN" altLang="zh-CN" dirty="0" smtClean="0"/>
              <a:t>自动计算与处理</a:t>
            </a:r>
            <a:endParaRPr lang="zh-CN" altLang="en-US" dirty="0"/>
          </a:p>
        </p:txBody>
      </p:sp>
      <p:sp>
        <p:nvSpPr>
          <p:cNvPr id="5" name="副标题 4"/>
          <p:cNvSpPr>
            <a:spLocks noGrp="1"/>
          </p:cNvSpPr>
          <p:nvPr>
            <p:ph type="subTitle" sz="quarter" idx="1"/>
          </p:nvPr>
        </p:nvSpPr>
        <p:spPr/>
        <p:txBody>
          <a:bodyPr/>
          <a:lstStyle/>
          <a:p>
            <a:endParaRPr lang="zh-CN" altLang="en-US"/>
          </a:p>
        </p:txBody>
      </p:sp>
    </p:spTree>
    <p:extLst>
      <p:ext uri="{BB962C8B-B14F-4D97-AF65-F5344CB8AC3E}">
        <p14:creationId xmlns:p14="http://schemas.microsoft.com/office/powerpoint/2010/main" xmlns="" val="1485740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3" name="Rectangle 5"/>
          <p:cNvSpPr>
            <a:spLocks noChangeArrowheads="1"/>
          </p:cNvSpPr>
          <p:nvPr/>
        </p:nvSpPr>
        <p:spPr bwMode="auto">
          <a:xfrm>
            <a:off x="971550" y="379413"/>
            <a:ext cx="44894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000"/>
              <a:t>（</a:t>
            </a:r>
            <a:r>
              <a:rPr lang="en-US" altLang="zh-CN" sz="2000"/>
              <a:t>5</a:t>
            </a:r>
            <a:r>
              <a:rPr lang="zh-CN" altLang="en-US" sz="2000"/>
              <a:t>）脚本窗口（</a:t>
            </a:r>
            <a:r>
              <a:rPr lang="en-US" altLang="zh-CN" sz="2000"/>
              <a:t>SPSS Script Editor</a:t>
            </a:r>
            <a:r>
              <a:rPr lang="zh-CN" altLang="en-US" sz="2000"/>
              <a:t>）</a:t>
            </a:r>
          </a:p>
        </p:txBody>
      </p:sp>
      <p:pic>
        <p:nvPicPr>
          <p:cNvPr id="293895" name="Picture 7" descr="捕获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76450" y="1495425"/>
            <a:ext cx="4991100" cy="38671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7896861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8"/>
          <p:cNvSpPr>
            <a:spLocks noChangeArrowheads="1"/>
          </p:cNvSpPr>
          <p:nvPr/>
        </p:nvSpPr>
        <p:spPr bwMode="auto">
          <a:xfrm>
            <a:off x="457200" y="719138"/>
            <a:ext cx="8229600" cy="576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endParaRPr lang="zh-CN" altLang="en-US" sz="1600"/>
          </a:p>
        </p:txBody>
      </p:sp>
      <p:sp>
        <p:nvSpPr>
          <p:cNvPr id="8" name="内容占位符 7"/>
          <p:cNvSpPr>
            <a:spLocks noGrp="1"/>
          </p:cNvSpPr>
          <p:nvPr>
            <p:ph idx="1"/>
          </p:nvPr>
        </p:nvSpPr>
        <p:spPr/>
        <p:txBody>
          <a:bodyPr vert="horz" wrap="square" lIns="91440" tIns="45720" rIns="91440" bIns="45720" numCol="1" anchor="t" anchorCtr="0" compatLnSpc="1">
            <a:prstTxWarp prst="textNoShape">
              <a:avLst/>
            </a:prstTxWarp>
            <a:normAutofit fontScale="92500"/>
          </a:bodyPr>
          <a:lstStyle/>
          <a:p>
            <a:pPr lvl="1">
              <a:spcAft>
                <a:spcPct val="0"/>
              </a:spcAft>
              <a:defRPr/>
            </a:pPr>
            <a:r>
              <a:rPr dirty="0">
                <a:ea typeface="宋体" charset="-122"/>
              </a:rPr>
              <a:t>题目得分（信心值</a:t>
            </a:r>
            <a:r>
              <a:rPr lang="en-US" altLang="zh-CN" dirty="0">
                <a:ea typeface="宋体" charset="-122"/>
              </a:rPr>
              <a:t>/</a:t>
            </a:r>
            <a:r>
              <a:rPr dirty="0">
                <a:ea typeface="宋体" charset="-122"/>
              </a:rPr>
              <a:t>感受值）计算</a:t>
            </a:r>
          </a:p>
          <a:p>
            <a:pPr lvl="2">
              <a:spcAft>
                <a:spcPct val="0"/>
              </a:spcAft>
              <a:buFont typeface="Wingdings" pitchFamily="2" charset="2"/>
              <a:buNone/>
              <a:defRPr/>
            </a:pPr>
            <a:r>
              <a:rPr dirty="0">
                <a:ea typeface="宋体" charset="-122"/>
              </a:rPr>
              <a:t>所有用于指数计算的题目均为五级得分，类似于非常好</a:t>
            </a:r>
            <a:r>
              <a:rPr lang="en-US" altLang="zh-CN" dirty="0">
                <a:ea typeface="宋体" charset="-122"/>
              </a:rPr>
              <a:t>(VF), </a:t>
            </a:r>
            <a:r>
              <a:rPr dirty="0">
                <a:ea typeface="宋体" charset="-122"/>
              </a:rPr>
              <a:t>比较好</a:t>
            </a:r>
            <a:r>
              <a:rPr lang="en-US" altLang="zh-CN" dirty="0">
                <a:ea typeface="宋体" charset="-122"/>
              </a:rPr>
              <a:t>(F), </a:t>
            </a:r>
            <a:r>
              <a:rPr dirty="0">
                <a:ea typeface="宋体" charset="-122"/>
              </a:rPr>
              <a:t>一般</a:t>
            </a:r>
            <a:r>
              <a:rPr lang="en-US" altLang="zh-CN" dirty="0">
                <a:ea typeface="宋体" charset="-122"/>
              </a:rPr>
              <a:t>, </a:t>
            </a:r>
            <a:r>
              <a:rPr dirty="0">
                <a:ea typeface="宋体" charset="-122"/>
              </a:rPr>
              <a:t>比较差</a:t>
            </a:r>
            <a:r>
              <a:rPr lang="en-US" altLang="zh-CN" dirty="0">
                <a:ea typeface="宋体" charset="-122"/>
              </a:rPr>
              <a:t>(U), </a:t>
            </a:r>
            <a:r>
              <a:rPr dirty="0">
                <a:ea typeface="宋体" charset="-122"/>
              </a:rPr>
              <a:t>非常差</a:t>
            </a:r>
            <a:r>
              <a:rPr lang="en-US" altLang="zh-CN" dirty="0">
                <a:ea typeface="宋体" charset="-122"/>
              </a:rPr>
              <a:t>(VU)</a:t>
            </a:r>
            <a:r>
              <a:rPr dirty="0">
                <a:ea typeface="宋体" charset="-122"/>
              </a:rPr>
              <a:t>，以及不知道</a:t>
            </a:r>
            <a:r>
              <a:rPr lang="en-US" altLang="zh-CN" dirty="0">
                <a:ea typeface="宋体" charset="-122"/>
              </a:rPr>
              <a:t>/</a:t>
            </a:r>
            <a:r>
              <a:rPr dirty="0">
                <a:ea typeface="宋体" charset="-122"/>
              </a:rPr>
              <a:t>拒答。首先针对每一道题目，计算每个选项被选中的百分比（包括“不知道</a:t>
            </a:r>
            <a:r>
              <a:rPr lang="en-US" altLang="zh-CN" dirty="0">
                <a:ea typeface="宋体" charset="-122"/>
              </a:rPr>
              <a:t>/</a:t>
            </a:r>
            <a:r>
              <a:rPr dirty="0">
                <a:ea typeface="宋体" charset="-122"/>
              </a:rPr>
              <a:t>拒答”），随后使用以下公式计算其相对得分：</a:t>
            </a:r>
          </a:p>
          <a:p>
            <a:pPr lvl="2">
              <a:spcAft>
                <a:spcPct val="0"/>
              </a:spcAft>
              <a:buFont typeface="Wingdings" pitchFamily="2" charset="2"/>
              <a:buNone/>
              <a:defRPr/>
            </a:pPr>
            <a:r>
              <a:rPr dirty="0">
                <a:ea typeface="宋体" charset="-122"/>
              </a:rPr>
              <a:t>题目得分 </a:t>
            </a:r>
            <a:r>
              <a:rPr lang="en-US" altLang="zh-CN" dirty="0">
                <a:ea typeface="宋体" charset="-122"/>
              </a:rPr>
              <a:t>=100% + 1.0*VF% + 0.5*F% - 0.5*U% -1.0*VU%.</a:t>
            </a:r>
          </a:p>
          <a:p>
            <a:pPr lvl="2">
              <a:spcAft>
                <a:spcPct val="0"/>
              </a:spcAft>
              <a:buFont typeface="Wingdings" pitchFamily="2" charset="2"/>
              <a:buNone/>
              <a:defRPr/>
            </a:pPr>
            <a:r>
              <a:rPr dirty="0">
                <a:ea typeface="宋体" charset="-122"/>
              </a:rPr>
              <a:t>因此，这一数值反映的是答案偏向乐观的人群和偏向悲观人群的比例之差，当人群中这两者的比例基本平衡时，得分接近于</a:t>
            </a:r>
            <a:r>
              <a:rPr lang="en-US" altLang="zh-CN" dirty="0">
                <a:ea typeface="宋体" charset="-122"/>
              </a:rPr>
              <a:t>100(100%)</a:t>
            </a:r>
            <a:r>
              <a:rPr dirty="0">
                <a:ea typeface="宋体" charset="-122"/>
              </a:rPr>
              <a:t>；如果乐观人群比例偏高，则得分大于</a:t>
            </a:r>
            <a:r>
              <a:rPr lang="en-US" altLang="zh-CN" dirty="0">
                <a:ea typeface="宋体" charset="-122"/>
              </a:rPr>
              <a:t>100</a:t>
            </a:r>
            <a:r>
              <a:rPr dirty="0">
                <a:ea typeface="宋体" charset="-122"/>
              </a:rPr>
              <a:t>；反之，则小于</a:t>
            </a:r>
            <a:r>
              <a:rPr lang="en-US" altLang="zh-CN" dirty="0">
                <a:ea typeface="宋体" charset="-122"/>
              </a:rPr>
              <a:t>100</a:t>
            </a:r>
            <a:r>
              <a:rPr dirty="0">
                <a:ea typeface="宋体" charset="-122"/>
              </a:rPr>
              <a:t>。</a:t>
            </a:r>
          </a:p>
          <a:p>
            <a:pPr lvl="1">
              <a:spcAft>
                <a:spcPct val="0"/>
              </a:spcAft>
              <a:defRPr/>
            </a:pPr>
            <a:r>
              <a:rPr dirty="0">
                <a:ea typeface="宋体" charset="-122"/>
              </a:rPr>
              <a:t>信心指数计算</a:t>
            </a:r>
          </a:p>
          <a:p>
            <a:pPr lvl="2">
              <a:spcAft>
                <a:spcPct val="0"/>
              </a:spcAft>
              <a:buFont typeface="Wingdings" pitchFamily="2" charset="2"/>
              <a:buNone/>
              <a:defRPr/>
            </a:pPr>
            <a:r>
              <a:rPr dirty="0">
                <a:ea typeface="宋体" charset="-122"/>
              </a:rPr>
              <a:t>总信心指数的计算基于下面五道问题的回答进行：</a:t>
            </a:r>
          </a:p>
          <a:p>
            <a:pPr lvl="2">
              <a:spcAft>
                <a:spcPct val="0"/>
              </a:spcAft>
              <a:buFont typeface="Wingdings" pitchFamily="2" charset="2"/>
              <a:buNone/>
              <a:defRPr/>
            </a:pPr>
            <a:r>
              <a:rPr dirty="0">
                <a:ea typeface="宋体" charset="-122"/>
              </a:rPr>
              <a:t>    </a:t>
            </a:r>
            <a:r>
              <a:rPr lang="en-US" altLang="zh-CN" dirty="0">
                <a:ea typeface="宋体" charset="-122"/>
              </a:rPr>
              <a:t>A3	</a:t>
            </a:r>
            <a:r>
              <a:rPr dirty="0">
                <a:ea typeface="宋体" charset="-122"/>
              </a:rPr>
              <a:t>首先，请问与一年前相比，您的家庭现在的经济状况怎么样呢？</a:t>
            </a:r>
          </a:p>
          <a:p>
            <a:pPr lvl="2">
              <a:spcAft>
                <a:spcPct val="0"/>
              </a:spcAft>
              <a:buFont typeface="Wingdings" pitchFamily="2" charset="2"/>
              <a:buNone/>
              <a:defRPr/>
            </a:pPr>
            <a:r>
              <a:rPr dirty="0">
                <a:ea typeface="宋体" charset="-122"/>
              </a:rPr>
              <a:t>    </a:t>
            </a:r>
            <a:r>
              <a:rPr lang="en-US" altLang="zh-CN" dirty="0">
                <a:ea typeface="宋体" charset="-122"/>
              </a:rPr>
              <a:t>A4	</a:t>
            </a:r>
            <a:r>
              <a:rPr dirty="0">
                <a:ea typeface="宋体" charset="-122"/>
              </a:rPr>
              <a:t>那么与现在相比，一年以后您的家庭经济状况将会如何变化？</a:t>
            </a:r>
          </a:p>
          <a:p>
            <a:pPr lvl="2">
              <a:spcAft>
                <a:spcPct val="0"/>
              </a:spcAft>
              <a:buFont typeface="Wingdings" pitchFamily="2" charset="2"/>
              <a:buNone/>
              <a:defRPr/>
            </a:pPr>
            <a:r>
              <a:rPr dirty="0">
                <a:ea typeface="宋体" charset="-122"/>
              </a:rPr>
              <a:t>    </a:t>
            </a:r>
            <a:r>
              <a:rPr lang="en-US" altLang="zh-CN" dirty="0">
                <a:ea typeface="宋体" charset="-122"/>
              </a:rPr>
              <a:t>A8	</a:t>
            </a:r>
            <a:r>
              <a:rPr dirty="0">
                <a:ea typeface="宋体" charset="-122"/>
              </a:rPr>
              <a:t>那么与现在相比，您认为一年以后本地区的经济发展状况将会如何</a:t>
            </a:r>
            <a:r>
              <a:rPr lang="en-US" altLang="zh-CN" dirty="0">
                <a:ea typeface="宋体" charset="-122"/>
              </a:rPr>
              <a:t>?</a:t>
            </a:r>
          </a:p>
          <a:p>
            <a:pPr lvl="2">
              <a:spcAft>
                <a:spcPct val="0"/>
              </a:spcAft>
              <a:buFont typeface="Wingdings" pitchFamily="2" charset="2"/>
              <a:buNone/>
              <a:defRPr/>
            </a:pPr>
            <a:r>
              <a:rPr dirty="0">
                <a:ea typeface="宋体" charset="-122"/>
              </a:rPr>
              <a:t>    </a:t>
            </a:r>
            <a:r>
              <a:rPr lang="en-US" altLang="zh-CN" dirty="0">
                <a:ea typeface="宋体" charset="-122"/>
              </a:rPr>
              <a:t>A10	</a:t>
            </a:r>
            <a:r>
              <a:rPr dirty="0">
                <a:ea typeface="宋体" charset="-122"/>
              </a:rPr>
              <a:t>那么与现在相比，您认为五年之后，本地区的经济将会出现怎样的变化？</a:t>
            </a:r>
          </a:p>
          <a:p>
            <a:pPr lvl="2">
              <a:spcAft>
                <a:spcPct val="0"/>
              </a:spcAft>
              <a:buFont typeface="Wingdings" pitchFamily="2" charset="2"/>
              <a:buNone/>
              <a:defRPr/>
            </a:pPr>
            <a:r>
              <a:rPr dirty="0">
                <a:ea typeface="宋体" charset="-122"/>
              </a:rPr>
              <a:t>    </a:t>
            </a:r>
            <a:r>
              <a:rPr lang="en-US" altLang="zh-CN" dirty="0">
                <a:ea typeface="宋体" charset="-122"/>
              </a:rPr>
              <a:t>A16	</a:t>
            </a:r>
            <a:r>
              <a:rPr dirty="0">
                <a:ea typeface="宋体" charset="-122"/>
              </a:rPr>
              <a:t>对于大宗耐用消费品的购买，如家用电器，家用电脑，以及高档家具之类的，您认为当前是购买的好时机吗？</a:t>
            </a:r>
          </a:p>
          <a:p>
            <a:pPr lvl="2">
              <a:spcAft>
                <a:spcPct val="0"/>
              </a:spcAft>
              <a:buFont typeface="Wingdings" pitchFamily="2" charset="2"/>
              <a:buNone/>
              <a:defRPr/>
            </a:pPr>
            <a:r>
              <a:rPr dirty="0">
                <a:ea typeface="宋体" charset="-122"/>
              </a:rPr>
              <a:t>将上述</a:t>
            </a:r>
            <a:r>
              <a:rPr lang="en-US" altLang="zh-CN" dirty="0">
                <a:ea typeface="宋体" charset="-122"/>
              </a:rPr>
              <a:t>5</a:t>
            </a:r>
            <a:r>
              <a:rPr dirty="0">
                <a:ea typeface="宋体" charset="-122"/>
              </a:rPr>
              <a:t>题的题目得分直接相加，然后除以“基线”调查时的这一数值，即为当期的信心指数值。因此，所计算出的指数代表的是当期数值相对于“基线”调查数值的变动比例。如果乐观人群的比例高于“基线”，则指数大于</a:t>
            </a:r>
            <a:r>
              <a:rPr lang="en-US" altLang="zh-CN" dirty="0">
                <a:ea typeface="宋体" charset="-122"/>
              </a:rPr>
              <a:t>100</a:t>
            </a:r>
            <a:r>
              <a:rPr dirty="0">
                <a:ea typeface="宋体" charset="-122"/>
              </a:rPr>
              <a:t>，反之，则小于</a:t>
            </a:r>
            <a:r>
              <a:rPr lang="en-US" altLang="zh-CN" dirty="0">
                <a:ea typeface="宋体" charset="-122"/>
              </a:rPr>
              <a:t>100</a:t>
            </a:r>
            <a:r>
              <a:rPr dirty="0">
                <a:ea typeface="宋体" charset="-122"/>
              </a:rPr>
              <a:t>。目前作为基线水平的是</a:t>
            </a:r>
            <a:r>
              <a:rPr lang="en-US" altLang="zh-CN" dirty="0">
                <a:ea typeface="宋体" charset="-122"/>
              </a:rPr>
              <a:t>2007</a:t>
            </a:r>
            <a:r>
              <a:rPr dirty="0">
                <a:ea typeface="宋体" charset="-122"/>
              </a:rPr>
              <a:t>年</a:t>
            </a:r>
            <a:r>
              <a:rPr lang="en-US" altLang="zh-CN" dirty="0">
                <a:ea typeface="宋体" charset="-122"/>
              </a:rPr>
              <a:t>4</a:t>
            </a:r>
            <a:r>
              <a:rPr dirty="0">
                <a:ea typeface="宋体" charset="-122"/>
              </a:rPr>
              <a:t>月的数值。</a:t>
            </a:r>
          </a:p>
          <a:p>
            <a:pPr lvl="2">
              <a:spcAft>
                <a:spcPct val="0"/>
              </a:spcAft>
              <a:buFont typeface="Wingdings" pitchFamily="2" charset="2"/>
              <a:buNone/>
              <a:defRPr/>
            </a:pPr>
            <a:r>
              <a:rPr dirty="0">
                <a:ea typeface="宋体" charset="-122"/>
              </a:rPr>
              <a:t>实际上，上述指数算法和美国密歇根大学消费者信心指数的计算方法完全相同。</a:t>
            </a:r>
          </a:p>
          <a:p>
            <a:pPr lvl="2">
              <a:spcAft>
                <a:spcPct val="0"/>
              </a:spcAft>
              <a:defRPr/>
            </a:pPr>
            <a:endParaRPr dirty="0">
              <a:ea typeface="宋体" charset="-122"/>
            </a:endParaRPr>
          </a:p>
        </p:txBody>
      </p:sp>
      <p:sp>
        <p:nvSpPr>
          <p:cNvPr id="10244" name="标题 6"/>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r>
              <a:rPr lang="zh-CN" altLang="en-US" smtClean="0"/>
              <a:t>中国消费者信心指数计算方法说明</a:t>
            </a:r>
            <a:br>
              <a:rPr lang="zh-CN" altLang="en-US" smtClean="0"/>
            </a:br>
            <a:endParaRPr lang="zh-CN" altLang="en-US" smtClean="0"/>
          </a:p>
        </p:txBody>
      </p:sp>
      <p:sp>
        <p:nvSpPr>
          <p:cNvPr id="10245" name="文本占位符 14"/>
          <p:cNvSpPr>
            <a:spLocks noGrp="1"/>
          </p:cNvSpPr>
          <p:nvPr>
            <p:ph type="body" sz="quarter" idx="4294967295"/>
          </p:nvPr>
        </p:nvSpPr>
        <p:spPr bwMode="auto">
          <a:xfrm>
            <a:off x="8352000" y="6079480"/>
            <a:ext cx="422976" cy="22331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r>
              <a:rPr lang="zh-CN" altLang="en-US" smtClean="0"/>
              <a:t> </a:t>
            </a:r>
          </a:p>
        </p:txBody>
      </p:sp>
      <p:sp>
        <p:nvSpPr>
          <p:cNvPr id="10246" name="文本占位符 15"/>
          <p:cNvSpPr>
            <a:spLocks noGrp="1"/>
          </p:cNvSpPr>
          <p:nvPr>
            <p:ph type="body" sz="quarter" idx="4294967295"/>
          </p:nvPr>
        </p:nvSpPr>
        <p:spPr bwMode="auto">
          <a:xfrm>
            <a:off x="720000" y="6079480"/>
            <a:ext cx="422976" cy="223314"/>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32500" lnSpcReduction="20000"/>
          </a:bodyPr>
          <a:lstStyle/>
          <a:p>
            <a:r>
              <a:rPr lang="zh-CN" altLang="en-US" smtClean="0"/>
              <a:t> </a:t>
            </a:r>
          </a:p>
        </p:txBody>
      </p:sp>
      <p:sp>
        <p:nvSpPr>
          <p:cNvPr id="7" name="Rectangle 12"/>
          <p:cNvSpPr txBox="1">
            <a:spLocks noChangeArrowheads="1"/>
          </p:cNvSpPr>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ct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49420D0-7948-4851-8512-8EDA796A7E7B}" type="datetime2">
              <a:rPr lang="zh-CN" altLang="en-US" smtClean="0"/>
              <a:pPr/>
              <a:t>2012年9月5日</a:t>
            </a:fld>
            <a:endParaRPr lang="en-US" altLang="zh-CN" dirty="0"/>
          </a:p>
        </p:txBody>
      </p:sp>
      <p:sp>
        <p:nvSpPr>
          <p:cNvPr id="9" name="Rectangle 13"/>
          <p:cNvSpPr txBox="1">
            <a:spLocks noChangeArrowheads="1"/>
          </p:cNvSpPr>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eaLnBrk="0" fontAlgn="base" hangingPunct="0">
              <a:lnSpc>
                <a:spcPct val="100000"/>
              </a:lnSpc>
              <a:spcBef>
                <a:spcPct val="0"/>
              </a:spcBef>
              <a:spcAft>
                <a:spcPct val="0"/>
              </a:spcAft>
              <a:buClrTx/>
              <a:buSzTx/>
              <a:buFontTx/>
              <a:buNone/>
              <a:defRPr lang="en-US" altLang="zh-CN" sz="1200" b="1" u="none" kern="1200" dirty="0" smtClean="0">
                <a:solidFill>
                  <a:schemeClr val="bg2"/>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r>
              <a:rPr lang="en-US" altLang="zh-CN" smtClean="0"/>
              <a:t>@</a:t>
            </a:r>
            <a:r>
              <a:rPr lang="zh-CN" altLang="en-US" smtClean="0"/>
              <a:t>文彤老师</a:t>
            </a:r>
          </a:p>
          <a:p>
            <a:endParaRPr lang="zh-CN" altLang="en-US"/>
          </a:p>
        </p:txBody>
      </p:sp>
      <p:sp>
        <p:nvSpPr>
          <p:cNvPr id="10" name="Rectangle 15"/>
          <p:cNvSpPr txBox="1">
            <a:spLocks noChangeArrowheads="1"/>
          </p:cNvSpPr>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defPPr>
              <a:defRPr lang="zh-CN"/>
            </a:defPPr>
            <a:lvl1pPr algn="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79300B8-629A-47B8-8308-D6C71AA59504}" type="slidenum">
              <a:rPr lang="en-US" altLang="zh-CN" smtClean="0"/>
              <a:pPr/>
              <a:t>180</a:t>
            </a:fld>
            <a:endParaRPr lang="en-US" altLang="zh-CN"/>
          </a:p>
        </p:txBody>
      </p:sp>
    </p:spTree>
    <p:extLst>
      <p:ext uri="{BB962C8B-B14F-4D97-AF65-F5344CB8AC3E}">
        <p14:creationId xmlns:p14="http://schemas.microsoft.com/office/powerpoint/2010/main" xmlns="" val="1155885634"/>
      </p:ext>
    </p:extLst>
  </p:cSld>
  <p:clrMapOvr>
    <a:masterClrMapping/>
  </p:clrMapOvr>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smtClean="0"/>
              <a:t>分析思路</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smtClean="0"/>
              <a:t>首先，</a:t>
            </a:r>
            <a:r>
              <a:rPr lang="zh-CN" altLang="zh-CN" smtClean="0"/>
              <a:t>由于CCSS项目以月度为周期，所有相应的计算分析操作每月都要进行一次，因此将其以程序方式固定下来调用是必然的选择。</a:t>
            </a:r>
          </a:p>
          <a:p>
            <a:r>
              <a:rPr lang="zh-CN" altLang="zh-CN" smtClean="0"/>
              <a:t>其次，由于项目的报表格式，个案权重大小等每月均不尽相同，需要人工加以干预，因此不考虑全自动的“生产工作”调用方式。而是采用半自动化的程序段方式，每一个程序段完成可以全自动执行的部分工作任务，然后用人工完成无法自动执行的工作，然后再调用下一个工作程序段继续执行。</a:t>
            </a:r>
          </a:p>
          <a:p>
            <a:r>
              <a:rPr lang="zh-CN" altLang="zh-CN" smtClean="0"/>
              <a:t>第三，由于大量的数值题目均采用相似的选项列表以及题目得分计算方式，因此完全可以利用宏代码的方式简化程序结构，使整个程序变得易于维护。</a:t>
            </a:r>
          </a:p>
          <a:p>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181</a:t>
            </a:fld>
            <a:endParaRPr lang="en-US" altLang="zh-CN"/>
          </a:p>
        </p:txBody>
      </p:sp>
    </p:spTree>
    <p:extLst>
      <p:ext uri="{BB962C8B-B14F-4D97-AF65-F5344CB8AC3E}">
        <p14:creationId xmlns:p14="http://schemas.microsoft.com/office/powerpoint/2010/main" xmlns="" val="454224350"/>
      </p:ext>
    </p:extLst>
  </p:cSld>
  <p:clrMapOvr>
    <a:masterClrMapping/>
  </p:clrMapOvr>
  <p:timing>
    <p:tnLst>
      <p:par>
        <p:cTn id="1" dur="indefinite" restart="never" nodeType="tmRoot"/>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提取基本程序框架</a:t>
            </a:r>
            <a:endParaRPr lang="zh-CN" altLang="en-US" dirty="0"/>
          </a:p>
        </p:txBody>
      </p:sp>
      <p:sp>
        <p:nvSpPr>
          <p:cNvPr id="3" name="内容占位符 2"/>
          <p:cNvSpPr>
            <a:spLocks noGrp="1"/>
          </p:cNvSpPr>
          <p:nvPr>
            <p:ph idx="1"/>
          </p:nvPr>
        </p:nvSpPr>
        <p:spPr/>
        <p:txBody>
          <a:bodyPr>
            <a:normAutofit/>
          </a:bodyPr>
          <a:lstStyle/>
          <a:p>
            <a:r>
              <a:rPr lang="zh-CN" altLang="zh-CN" dirty="0" smtClean="0"/>
              <a:t>以</a:t>
            </a:r>
            <a:r>
              <a:rPr lang="zh-CN" altLang="zh-CN" dirty="0"/>
              <a:t>A3为例，相应的数值计算程序段如下：</a:t>
            </a:r>
          </a:p>
          <a:p>
            <a:pPr lvl="1"/>
            <a:r>
              <a:rPr lang="en-US" altLang="zh-CN" dirty="0"/>
              <a:t>RECODE  A3</a:t>
            </a:r>
            <a:endParaRPr lang="zh-CN" altLang="zh-CN" dirty="0"/>
          </a:p>
          <a:p>
            <a:pPr lvl="1"/>
            <a:r>
              <a:rPr lang="en-US" altLang="zh-CN" dirty="0"/>
              <a:t>  (1 THRU 5 = COPY)  (ELSE= 9)  INTO  TA3 .</a:t>
            </a:r>
            <a:endParaRPr lang="zh-CN" altLang="zh-CN" dirty="0"/>
          </a:p>
          <a:p>
            <a:pPr lvl="1"/>
            <a:r>
              <a:rPr lang="en-US" altLang="zh-CN" dirty="0"/>
              <a:t>RECODE  A3</a:t>
            </a:r>
            <a:endParaRPr lang="zh-CN" altLang="zh-CN" dirty="0"/>
          </a:p>
          <a:p>
            <a:pPr lvl="1"/>
            <a:r>
              <a:rPr lang="en-US" altLang="zh-CN" dirty="0"/>
              <a:t>  (1=200)  (2=150)  (3=100)  (4=50)  (5=0)  (ELSE = 100) INTO QA3.</a:t>
            </a:r>
            <a:endParaRPr lang="zh-CN" altLang="zh-CN" dirty="0"/>
          </a:p>
          <a:p>
            <a:pPr lvl="1"/>
            <a:r>
              <a:rPr lang="en-US" altLang="zh-CN" dirty="0"/>
              <a:t>EXEC.</a:t>
            </a:r>
            <a:endParaRPr lang="zh-CN" altLang="zh-CN" dirty="0"/>
          </a:p>
          <a:p>
            <a:r>
              <a:rPr lang="zh-CN" altLang="zh-CN" dirty="0"/>
              <a:t>为使程序清晰可读，这里规定“T”开头的是出表用中间变量，“Q”开头的是数值计算用中间变量，因此A3会生成TA3和QA3两个中间变量用于后续分析</a:t>
            </a:r>
            <a:r>
              <a:rPr lang="zh-CN"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182</a:t>
            </a:fld>
            <a:endParaRPr lang="en-US" altLang="zh-CN"/>
          </a:p>
        </p:txBody>
      </p:sp>
    </p:spTree>
    <p:extLst>
      <p:ext uri="{BB962C8B-B14F-4D97-AF65-F5344CB8AC3E}">
        <p14:creationId xmlns:p14="http://schemas.microsoft.com/office/powerpoint/2010/main" xmlns="" val="427427546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宏代码编写</a:t>
            </a:r>
            <a:endParaRPr lang="zh-CN" altLang="en-US" dirty="0"/>
          </a:p>
        </p:txBody>
      </p:sp>
      <p:sp>
        <p:nvSpPr>
          <p:cNvPr id="3" name="内容占位符 2"/>
          <p:cNvSpPr>
            <a:spLocks noGrp="1"/>
          </p:cNvSpPr>
          <p:nvPr>
            <p:ph idx="1"/>
          </p:nvPr>
        </p:nvSpPr>
        <p:spPr/>
        <p:txBody>
          <a:bodyPr>
            <a:normAutofit fontScale="70000" lnSpcReduction="20000"/>
          </a:bodyPr>
          <a:lstStyle/>
          <a:p>
            <a:r>
              <a:rPr lang="zh-CN" altLang="zh-CN" dirty="0" smtClean="0"/>
              <a:t>* </a:t>
            </a:r>
            <a:r>
              <a:rPr lang="zh-CN" altLang="zh-CN" dirty="0"/>
              <a:t>基本宏代码，计算QSCORE.</a:t>
            </a:r>
          </a:p>
          <a:p>
            <a:r>
              <a:rPr lang="zh-CN" altLang="zh-CN" dirty="0"/>
              <a:t>DEFINE M_COMP (  INVAR1=!CHAREND('/')  ).</a:t>
            </a:r>
          </a:p>
          <a:p>
            <a:r>
              <a:rPr lang="zh-CN" altLang="zh-CN" dirty="0"/>
              <a:t>RECODE  !INVAR1</a:t>
            </a:r>
          </a:p>
          <a:p>
            <a:r>
              <a:rPr lang="zh-CN" altLang="zh-CN" dirty="0"/>
              <a:t>  (1 THRU 5 = COPY)  (ELSE= 9)  INTO  !CONCAT('T',!INVAR1) .</a:t>
            </a:r>
          </a:p>
          <a:p>
            <a:r>
              <a:rPr lang="en-US" altLang="zh-CN" dirty="0"/>
              <a:t>RECODE  !INVAR1</a:t>
            </a:r>
            <a:endParaRPr lang="zh-CN" altLang="zh-CN" dirty="0"/>
          </a:p>
          <a:p>
            <a:r>
              <a:rPr lang="en-US" altLang="zh-CN" dirty="0"/>
              <a:t>  (1=200) (2=150) (3=100) (4=50) (5=0) ( ELSE=100)</a:t>
            </a:r>
            <a:endParaRPr lang="zh-CN" altLang="zh-CN" dirty="0"/>
          </a:p>
          <a:p>
            <a:r>
              <a:rPr lang="en-US" altLang="zh-CN" dirty="0"/>
              <a:t>  INTO !CONCAT('Q',!INVAR1).</a:t>
            </a:r>
            <a:endParaRPr lang="zh-CN" altLang="zh-CN" dirty="0"/>
          </a:p>
          <a:p>
            <a:r>
              <a:rPr lang="en-US" altLang="zh-CN" dirty="0"/>
              <a:t>EXEC.</a:t>
            </a:r>
            <a:endParaRPr lang="zh-CN" altLang="zh-CN" dirty="0"/>
          </a:p>
          <a:p>
            <a:r>
              <a:rPr lang="en-US" altLang="zh-CN" dirty="0"/>
              <a:t>!ENDDEFINE.</a:t>
            </a:r>
            <a:endParaRPr lang="zh-CN" altLang="zh-CN" dirty="0"/>
          </a:p>
          <a:p>
            <a:r>
              <a:rPr lang="en-US" altLang="zh-CN" dirty="0"/>
              <a:t> </a:t>
            </a:r>
            <a:endParaRPr lang="zh-CN" altLang="zh-CN" dirty="0"/>
          </a:p>
          <a:p>
            <a:r>
              <a:rPr lang="en-US" altLang="zh-CN" dirty="0"/>
              <a:t>M_COMP INVAR1=A3 .</a:t>
            </a:r>
            <a:endParaRPr lang="zh-CN" altLang="zh-CN" dirty="0"/>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183</a:t>
            </a:fld>
            <a:endParaRPr lang="en-US" altLang="zh-CN"/>
          </a:p>
        </p:txBody>
      </p:sp>
    </p:spTree>
    <p:extLst>
      <p:ext uri="{BB962C8B-B14F-4D97-AF65-F5344CB8AC3E}">
        <p14:creationId xmlns:p14="http://schemas.microsoft.com/office/powerpoint/2010/main" xmlns="" val="3663324279"/>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完成主程序</a:t>
            </a:r>
            <a:endParaRPr lang="zh-CN" altLang="en-US" dirty="0"/>
          </a:p>
        </p:txBody>
      </p:sp>
      <p:sp>
        <p:nvSpPr>
          <p:cNvPr id="3" name="内容占位符 2"/>
          <p:cNvSpPr>
            <a:spLocks noGrp="1"/>
          </p:cNvSpPr>
          <p:nvPr>
            <p:ph idx="1"/>
          </p:nvPr>
        </p:nvSpPr>
        <p:spPr/>
        <p:txBody>
          <a:bodyPr>
            <a:normAutofit fontScale="62500" lnSpcReduction="20000"/>
          </a:bodyPr>
          <a:lstStyle/>
          <a:p>
            <a:endParaRPr lang="zh-CN" altLang="zh-CN" dirty="0"/>
          </a:p>
          <a:p>
            <a:r>
              <a:rPr lang="en-US" altLang="zh-CN" dirty="0"/>
              <a:t>************** -----</a:t>
            </a:r>
            <a:r>
              <a:rPr lang="zh-CN" altLang="zh-CN" dirty="0"/>
              <a:t>定型指数计算</a:t>
            </a:r>
            <a:r>
              <a:rPr lang="en-US" altLang="zh-CN" dirty="0"/>
              <a:t>----- ***********.</a:t>
            </a:r>
            <a:endParaRPr lang="zh-CN" altLang="zh-CN" dirty="0"/>
          </a:p>
          <a:p>
            <a:r>
              <a:rPr lang="en-US" altLang="zh-CN" dirty="0"/>
              <a:t>M_COMP INVAR1=A3 .</a:t>
            </a:r>
            <a:endParaRPr lang="zh-CN" altLang="zh-CN" dirty="0"/>
          </a:p>
          <a:p>
            <a:r>
              <a:rPr lang="en-US" altLang="zh-CN" dirty="0"/>
              <a:t>M_COMP INVAR1=A4 .</a:t>
            </a:r>
            <a:endParaRPr lang="zh-CN" altLang="zh-CN" dirty="0"/>
          </a:p>
          <a:p>
            <a:r>
              <a:rPr lang="en-US" altLang="zh-CN" dirty="0"/>
              <a:t>M_COMP INVAR1=A8 .</a:t>
            </a:r>
            <a:endParaRPr lang="zh-CN" altLang="zh-CN" dirty="0"/>
          </a:p>
          <a:p>
            <a:r>
              <a:rPr lang="en-US" altLang="zh-CN" dirty="0"/>
              <a:t>M_COMP INVAR1=A10 .</a:t>
            </a:r>
            <a:endParaRPr lang="zh-CN" altLang="zh-CN" dirty="0"/>
          </a:p>
          <a:p>
            <a:r>
              <a:rPr lang="en-US" altLang="zh-CN" dirty="0"/>
              <a:t>M_COMP INVAR1=A16 .</a:t>
            </a:r>
            <a:endParaRPr lang="zh-CN" altLang="zh-CN" dirty="0"/>
          </a:p>
          <a:p>
            <a:r>
              <a:rPr lang="en-US" altLang="zh-CN" dirty="0"/>
              <a:t> </a:t>
            </a:r>
            <a:endParaRPr lang="zh-CN" altLang="zh-CN" dirty="0"/>
          </a:p>
          <a:p>
            <a:r>
              <a:rPr lang="en-US" altLang="zh-CN" dirty="0"/>
              <a:t>* </a:t>
            </a:r>
            <a:r>
              <a:rPr lang="zh-CN" altLang="zh-CN" dirty="0"/>
              <a:t>计算信心指数</a:t>
            </a:r>
            <a:r>
              <a:rPr lang="en-US" altLang="zh-CN" dirty="0"/>
              <a:t>.</a:t>
            </a:r>
            <a:endParaRPr lang="zh-CN" altLang="zh-CN" dirty="0"/>
          </a:p>
          <a:p>
            <a:r>
              <a:rPr lang="en-US" altLang="zh-CN" dirty="0"/>
              <a:t>COMP INDEX1=(QA3+QA4+QA8+QA10+QA16)/5/1.2803.</a:t>
            </a:r>
            <a:endParaRPr lang="zh-CN" altLang="zh-CN" dirty="0"/>
          </a:p>
          <a:p>
            <a:r>
              <a:rPr lang="en-US" altLang="zh-CN" dirty="0"/>
              <a:t>VARIABLE LABELS INDEX1 '</a:t>
            </a:r>
            <a:r>
              <a:rPr lang="zh-CN" altLang="zh-CN" dirty="0"/>
              <a:t>总指数</a:t>
            </a:r>
            <a:r>
              <a:rPr lang="en-US" altLang="zh-CN" dirty="0"/>
              <a:t>''.</a:t>
            </a:r>
            <a:endParaRPr lang="zh-CN" altLang="zh-CN" dirty="0"/>
          </a:p>
          <a:p>
            <a:r>
              <a:rPr lang="en-US" altLang="zh-CN" dirty="0"/>
              <a:t>EXEC.</a:t>
            </a:r>
            <a:endParaRPr lang="zh-CN" altLang="zh-CN" dirty="0"/>
          </a:p>
          <a:p>
            <a:r>
              <a:rPr lang="en-US" altLang="zh-CN" dirty="0"/>
              <a:t>************** -----</a:t>
            </a:r>
            <a:r>
              <a:rPr lang="zh-CN" altLang="zh-CN" dirty="0"/>
              <a:t>定型指数计算结束</a:t>
            </a:r>
            <a:r>
              <a:rPr lang="en-US" altLang="zh-CN" dirty="0"/>
              <a:t>----- </a:t>
            </a:r>
            <a:r>
              <a:rPr lang="en-US"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184</a:t>
            </a:fld>
            <a:endParaRPr lang="en-US" altLang="zh-CN"/>
          </a:p>
        </p:txBody>
      </p:sp>
    </p:spTree>
    <p:extLst>
      <p:ext uri="{BB962C8B-B14F-4D97-AF65-F5344CB8AC3E}">
        <p14:creationId xmlns:p14="http://schemas.microsoft.com/office/powerpoint/2010/main" xmlns="" val="935485867"/>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完成主程序</a:t>
            </a:r>
            <a:endParaRPr lang="zh-CN" altLang="en-US" dirty="0"/>
          </a:p>
        </p:txBody>
      </p:sp>
      <p:sp>
        <p:nvSpPr>
          <p:cNvPr id="3" name="内容占位符 2"/>
          <p:cNvSpPr>
            <a:spLocks noGrp="1"/>
          </p:cNvSpPr>
          <p:nvPr>
            <p:ph idx="1"/>
          </p:nvPr>
        </p:nvSpPr>
        <p:spPr/>
        <p:txBody>
          <a:bodyPr>
            <a:normAutofit fontScale="55000" lnSpcReduction="20000"/>
          </a:bodyPr>
          <a:lstStyle/>
          <a:p>
            <a:r>
              <a:rPr lang="en-US" altLang="zh-CN" smtClean="0"/>
              <a:t>* </a:t>
            </a:r>
            <a:r>
              <a:rPr lang="zh-CN" altLang="zh-CN" smtClean="0"/>
              <a:t>其他数值题目的计算</a:t>
            </a:r>
            <a:r>
              <a:rPr lang="en-US" altLang="zh-CN" smtClean="0"/>
              <a:t>.</a:t>
            </a:r>
            <a:endParaRPr lang="zh-CN" altLang="zh-CN" smtClean="0"/>
          </a:p>
          <a:p>
            <a:r>
              <a:rPr lang="en-US" altLang="zh-CN" smtClean="0"/>
              <a:t>RECODE  S3</a:t>
            </a:r>
            <a:endParaRPr lang="zh-CN" altLang="zh-CN" smtClean="0"/>
          </a:p>
          <a:p>
            <a:r>
              <a:rPr lang="en-US" altLang="zh-CN" smtClean="0"/>
              <a:t>   (15 THRU 34=1) (35 THRU 54=2) (55 THRU 70=3) (ELSE=9) INTO  TS3 .</a:t>
            </a:r>
            <a:endParaRPr lang="zh-CN" altLang="zh-CN" smtClean="0"/>
          </a:p>
          <a:p>
            <a:r>
              <a:rPr lang="en-US" altLang="zh-CN" smtClean="0"/>
              <a:t> </a:t>
            </a:r>
            <a:endParaRPr lang="zh-CN" altLang="zh-CN" smtClean="0"/>
          </a:p>
          <a:p>
            <a:r>
              <a:rPr lang="en-US" altLang="zh-CN" smtClean="0"/>
              <a:t>RECODE  S9</a:t>
            </a:r>
            <a:endParaRPr lang="zh-CN" altLang="zh-CN" smtClean="0"/>
          </a:p>
          <a:p>
            <a:r>
              <a:rPr lang="en-US" altLang="zh-CN" smtClean="0"/>
              <a:t>   (1 THRU 5=1) (6 THRU 13=2) (ELSE = 9) INTO  TS9 .</a:t>
            </a:r>
            <a:endParaRPr lang="zh-CN" altLang="zh-CN" smtClean="0"/>
          </a:p>
          <a:p>
            <a:r>
              <a:rPr lang="en-US" altLang="zh-CN" smtClean="0"/>
              <a:t>RECODE  S9</a:t>
            </a:r>
            <a:endParaRPr lang="zh-CN" altLang="zh-CN" smtClean="0"/>
          </a:p>
          <a:p>
            <a:r>
              <a:rPr lang="en-US" altLang="zh-CN" smtClean="0"/>
              <a:t>   (1 =500) (2 =1250) (3 =1750) (4 =2500) (5 =3500) (6 =4500) (7=5500) (8 =7000)</a:t>
            </a:r>
            <a:endParaRPr lang="zh-CN" altLang="zh-CN" smtClean="0"/>
          </a:p>
          <a:p>
            <a:r>
              <a:rPr lang="en-US" altLang="zh-CN" smtClean="0"/>
              <a:t>   (9 =9000) (10 =12500) (11 =17500) (12 =25000) (13=35000) INTO  QS9 .</a:t>
            </a:r>
            <a:endParaRPr lang="zh-CN" altLang="zh-CN" smtClean="0"/>
          </a:p>
          <a:p>
            <a:r>
              <a:rPr lang="en-US" altLang="zh-CN" smtClean="0"/>
              <a:t>EXECUTE .</a:t>
            </a:r>
            <a:endParaRPr lang="zh-CN" altLang="zh-CN" smtClean="0"/>
          </a:p>
          <a:p>
            <a:r>
              <a:rPr lang="en-US" altLang="zh-CN" smtClean="0"/>
              <a:t> </a:t>
            </a:r>
            <a:endParaRPr lang="zh-CN" altLang="zh-CN" smtClean="0"/>
          </a:p>
          <a:p>
            <a:r>
              <a:rPr lang="en-US" altLang="zh-CN" smtClean="0"/>
              <a:t>VALUE LABELS TS3 1 '18-34' 2 '35-54' 3 '55+'.</a:t>
            </a:r>
            <a:endParaRPr lang="zh-CN" altLang="zh-CN" smtClean="0"/>
          </a:p>
          <a:p>
            <a:r>
              <a:rPr lang="en-US" altLang="zh-CN" smtClean="0"/>
              <a:t>VALUE LABELS TS9 1 'BELOW 48,000' 2 'OVER 48,000' 9 'NA'.</a:t>
            </a:r>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185</a:t>
            </a:fld>
            <a:endParaRPr lang="en-US" altLang="zh-CN"/>
          </a:p>
        </p:txBody>
      </p:sp>
    </p:spTree>
    <p:extLst>
      <p:ext uri="{BB962C8B-B14F-4D97-AF65-F5344CB8AC3E}">
        <p14:creationId xmlns:p14="http://schemas.microsoft.com/office/powerpoint/2010/main" xmlns="" val="38941566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a:xfrm>
            <a:off x="301625" y="228600"/>
            <a:ext cx="8540750" cy="679450"/>
          </a:xfrm>
        </p:spPr>
        <p:txBody>
          <a:bodyPr/>
          <a:lstStyle/>
          <a:p>
            <a:r>
              <a:rPr lang="en-US" altLang="zh-CN" sz="3200"/>
              <a:t>1.2.3 SPSS</a:t>
            </a:r>
            <a:r>
              <a:rPr lang="zh-CN" altLang="en-US" sz="3200"/>
              <a:t>的四种运行方式</a:t>
            </a:r>
          </a:p>
        </p:txBody>
      </p:sp>
      <p:sp>
        <p:nvSpPr>
          <p:cNvPr id="26627" name="Rectangle 3"/>
          <p:cNvSpPr>
            <a:spLocks noGrp="1" noRot="1" noChangeArrowheads="1"/>
          </p:cNvSpPr>
          <p:nvPr>
            <p:ph type="body" idx="1"/>
          </p:nvPr>
        </p:nvSpPr>
        <p:spPr>
          <a:xfrm>
            <a:off x="323850" y="1052513"/>
            <a:ext cx="8540750" cy="965200"/>
          </a:xfrm>
        </p:spPr>
        <p:txBody>
          <a:bodyPr/>
          <a:lstStyle/>
          <a:p>
            <a:pPr>
              <a:buFont typeface="Wingdings 2" pitchFamily="18" charset="2"/>
              <a:buNone/>
            </a:pPr>
            <a:r>
              <a:rPr lang="zh-CN" altLang="en-US" sz="2000"/>
              <a:t>一、菜单对话方式</a:t>
            </a:r>
          </a:p>
          <a:p>
            <a:pPr>
              <a:buFont typeface="Wingdings 2" pitchFamily="18" charset="2"/>
              <a:buNone/>
            </a:pPr>
            <a:r>
              <a:rPr lang="zh-CN" altLang="en-US" sz="2000"/>
              <a:t>首先打开</a:t>
            </a:r>
            <a:r>
              <a:rPr lang="en-US" altLang="zh-CN" sz="2000"/>
              <a:t>SPSS</a:t>
            </a:r>
            <a:r>
              <a:rPr lang="zh-CN" altLang="en-US" sz="2000"/>
              <a:t>软件，然后选择菜单</a:t>
            </a:r>
            <a:r>
              <a:rPr lang="en-US" altLang="zh-CN" sz="2000"/>
              <a:t>File        Open file</a:t>
            </a:r>
            <a:r>
              <a:rPr lang="zh-CN" altLang="en-US" sz="2000"/>
              <a:t>。</a:t>
            </a:r>
          </a:p>
          <a:p>
            <a:pPr>
              <a:buFont typeface="Wingdings 2" pitchFamily="18" charset="2"/>
              <a:buNone/>
            </a:pPr>
            <a:endParaRPr lang="en-US" altLang="zh-CN" sz="2000"/>
          </a:p>
        </p:txBody>
      </p:sp>
      <p:sp>
        <p:nvSpPr>
          <p:cNvPr id="26628" name="Line 4"/>
          <p:cNvSpPr>
            <a:spLocks noChangeShapeType="1"/>
          </p:cNvSpPr>
          <p:nvPr/>
        </p:nvSpPr>
        <p:spPr bwMode="auto">
          <a:xfrm>
            <a:off x="4859338" y="1628775"/>
            <a:ext cx="50323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6632" name="Text Box 8"/>
          <p:cNvSpPr txBox="1">
            <a:spLocks noChangeArrowheads="1"/>
          </p:cNvSpPr>
          <p:nvPr/>
        </p:nvSpPr>
        <p:spPr bwMode="auto">
          <a:xfrm>
            <a:off x="395288" y="1989138"/>
            <a:ext cx="82438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然后，利用菜单</a:t>
            </a:r>
            <a:r>
              <a:rPr lang="en-US" altLang="zh-CN"/>
              <a:t>Analyze           Descriptive Statistics          Frequencies</a:t>
            </a:r>
            <a:r>
              <a:rPr lang="zh-CN" altLang="en-US"/>
              <a:t>， </a:t>
            </a:r>
          </a:p>
        </p:txBody>
      </p:sp>
      <p:sp>
        <p:nvSpPr>
          <p:cNvPr id="26633" name="Line 9"/>
          <p:cNvSpPr>
            <a:spLocks noChangeShapeType="1"/>
          </p:cNvSpPr>
          <p:nvPr/>
        </p:nvSpPr>
        <p:spPr bwMode="auto">
          <a:xfrm>
            <a:off x="5867400" y="2133600"/>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6634" name="Line 10"/>
          <p:cNvSpPr>
            <a:spLocks noChangeShapeType="1"/>
          </p:cNvSpPr>
          <p:nvPr/>
        </p:nvSpPr>
        <p:spPr bwMode="auto">
          <a:xfrm>
            <a:off x="3059113" y="2133600"/>
            <a:ext cx="4318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pic>
        <p:nvPicPr>
          <p:cNvPr id="26637" name="Picture 13" descr="捕获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2708275"/>
            <a:ext cx="4962525" cy="2819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641928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Rectangle 2"/>
          <p:cNvSpPr>
            <a:spLocks noGrp="1" noRot="1" noChangeArrowheads="1"/>
          </p:cNvSpPr>
          <p:nvPr>
            <p:ph type="ctrTitle"/>
          </p:nvPr>
        </p:nvSpPr>
        <p:spPr/>
        <p:txBody>
          <a:bodyPr/>
          <a:lstStyle/>
          <a:p>
            <a:r>
              <a:rPr lang="zh-CN" altLang="en-US" smtClean="0"/>
              <a:t>第一章  </a:t>
            </a:r>
            <a:r>
              <a:rPr lang="en-US" altLang="zh-CN" smtClean="0"/>
              <a:t>SPSS</a:t>
            </a:r>
            <a:r>
              <a:rPr lang="zh-CN" altLang="en-US" smtClean="0"/>
              <a:t>概述</a:t>
            </a:r>
            <a:endParaRPr lang="zh-CN" altLang="en-US"/>
          </a:p>
        </p:txBody>
      </p:sp>
      <p:sp>
        <p:nvSpPr>
          <p:cNvPr id="3" name="副标题 2"/>
          <p:cNvSpPr>
            <a:spLocks noGrp="1"/>
          </p:cNvSpPr>
          <p:nvPr>
            <p:ph type="subTitle" sz="quarter" idx="1"/>
          </p:nvPr>
        </p:nvSpPr>
        <p:spPr/>
        <p:txBody>
          <a:bodyPr/>
          <a:lstStyle/>
          <a:p>
            <a:endParaRPr lang="zh-CN" altLang="en-US"/>
          </a:p>
        </p:txBody>
      </p:sp>
    </p:spTree>
    <p:extLst>
      <p:ext uri="{BB962C8B-B14F-4D97-AF65-F5344CB8AC3E}">
        <p14:creationId xmlns:p14="http://schemas.microsoft.com/office/powerpoint/2010/main" xmlns="" val="127579832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6" name="Picture 8" descr="捕获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981075"/>
            <a:ext cx="4591050" cy="3962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861139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ChangeArrowheads="1"/>
          </p:cNvSpPr>
          <p:nvPr/>
        </p:nvSpPr>
        <p:spPr bwMode="auto">
          <a:xfrm>
            <a:off x="971550" y="528638"/>
            <a:ext cx="2012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400">
                <a:solidFill>
                  <a:schemeClr val="tx2"/>
                </a:solidFill>
              </a:rPr>
              <a:t>二、程序方式</a:t>
            </a:r>
          </a:p>
        </p:txBody>
      </p:sp>
      <p:sp>
        <p:nvSpPr>
          <p:cNvPr id="294917" name="Text Box 5"/>
          <p:cNvSpPr txBox="1">
            <a:spLocks noChangeArrowheads="1"/>
          </p:cNvSpPr>
          <p:nvPr/>
        </p:nvSpPr>
        <p:spPr bwMode="auto">
          <a:xfrm>
            <a:off x="900113" y="1341438"/>
            <a:ext cx="684053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在</a:t>
            </a:r>
            <a:r>
              <a:rPr lang="en-US" altLang="zh-CN"/>
              <a:t>Syntax</a:t>
            </a:r>
            <a:r>
              <a:rPr lang="zh-CN" altLang="en-US"/>
              <a:t>编辑窗口中键入以下程序：</a:t>
            </a:r>
          </a:p>
        </p:txBody>
      </p:sp>
      <p:sp>
        <p:nvSpPr>
          <p:cNvPr id="294918" name="Text Box 6"/>
          <p:cNvSpPr txBox="1">
            <a:spLocks noChangeArrowheads="1"/>
          </p:cNvSpPr>
          <p:nvPr/>
        </p:nvSpPr>
        <p:spPr bwMode="auto">
          <a:xfrm>
            <a:off x="900113" y="1773238"/>
            <a:ext cx="7056437" cy="7794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a:t>Get file=‘c:\program files\spss\employee data.sav’.</a:t>
            </a:r>
          </a:p>
          <a:p>
            <a:pPr>
              <a:spcBef>
                <a:spcPct val="50000"/>
              </a:spcBef>
            </a:pPr>
            <a:r>
              <a:rPr lang="en-US" altLang="zh-CN"/>
              <a:t>Frequencies variables = jobcat/order = analysis</a:t>
            </a:r>
            <a:r>
              <a:rPr lang="zh-CN" altLang="en-US"/>
              <a:t>。</a:t>
            </a:r>
          </a:p>
        </p:txBody>
      </p:sp>
      <p:sp>
        <p:nvSpPr>
          <p:cNvPr id="294919" name="Text Box 7"/>
          <p:cNvSpPr txBox="1">
            <a:spLocks noChangeArrowheads="1"/>
          </p:cNvSpPr>
          <p:nvPr/>
        </p:nvSpPr>
        <p:spPr bwMode="auto">
          <a:xfrm>
            <a:off x="971550" y="3789363"/>
            <a:ext cx="2519363"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只需要选择菜单</a:t>
            </a:r>
            <a:r>
              <a:rPr lang="en-US" altLang="zh-CN"/>
              <a:t>Run      All</a:t>
            </a:r>
            <a:r>
              <a:rPr lang="zh-CN" altLang="en-US"/>
              <a:t>，运行该程序也一样会出现相同的分析结果。</a:t>
            </a:r>
          </a:p>
        </p:txBody>
      </p:sp>
      <p:pic>
        <p:nvPicPr>
          <p:cNvPr id="294920" name="Picture 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51275" y="2924175"/>
            <a:ext cx="4848225" cy="3629025"/>
          </a:xfrm>
          <a:prstGeom prst="rect">
            <a:avLst/>
          </a:prstGeom>
          <a:noFill/>
          <a:extLst>
            <a:ext uri="{909E8E84-426E-40DD-AFC4-6F175D3DCCD1}">
              <a14:hiddenFill xmlns:a14="http://schemas.microsoft.com/office/drawing/2010/main" xmlns="">
                <a:solidFill>
                  <a:srgbClr val="FFFFFF"/>
                </a:solidFill>
              </a14:hiddenFill>
            </a:ext>
          </a:extLst>
        </p:spPr>
      </p:pic>
      <p:sp>
        <p:nvSpPr>
          <p:cNvPr id="294921" name="Line 9"/>
          <p:cNvSpPr>
            <a:spLocks noChangeShapeType="1"/>
          </p:cNvSpPr>
          <p:nvPr/>
        </p:nvSpPr>
        <p:spPr bwMode="auto">
          <a:xfrm>
            <a:off x="3132138" y="4005263"/>
            <a:ext cx="2159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15513795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ChangeArrowheads="1"/>
          </p:cNvSpPr>
          <p:nvPr/>
        </p:nvSpPr>
        <p:spPr bwMode="auto">
          <a:xfrm>
            <a:off x="1042988" y="619125"/>
            <a:ext cx="29972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400">
                <a:solidFill>
                  <a:schemeClr val="tx2"/>
                </a:solidFill>
              </a:rPr>
              <a:t>三、</a:t>
            </a:r>
            <a:r>
              <a:rPr lang="en-US" altLang="zh-CN" sz="2400">
                <a:solidFill>
                  <a:schemeClr val="tx2"/>
                </a:solidFill>
              </a:rPr>
              <a:t>Include</a:t>
            </a:r>
            <a:r>
              <a:rPr lang="zh-CN" altLang="en-US" sz="2400">
                <a:solidFill>
                  <a:schemeClr val="tx2"/>
                </a:solidFill>
              </a:rPr>
              <a:t>命令方式</a:t>
            </a:r>
          </a:p>
        </p:txBody>
      </p:sp>
      <p:sp>
        <p:nvSpPr>
          <p:cNvPr id="295941" name="Text Box 5"/>
          <p:cNvSpPr txBox="1">
            <a:spLocks noChangeArrowheads="1"/>
          </p:cNvSpPr>
          <p:nvPr/>
        </p:nvSpPr>
        <p:spPr bwMode="auto">
          <a:xfrm>
            <a:off x="539750" y="1341438"/>
            <a:ext cx="8064500"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spcBef>
                <a:spcPct val="50000"/>
              </a:spcBef>
            </a:pPr>
            <a:r>
              <a:rPr lang="zh-CN" altLang="en-US" sz="2000"/>
              <a:t>当编写</a:t>
            </a:r>
            <a:r>
              <a:rPr lang="en-US" altLang="zh-CN" sz="2000"/>
              <a:t>Syntax</a:t>
            </a:r>
            <a:r>
              <a:rPr lang="zh-CN" altLang="en-US" sz="2000"/>
              <a:t>程序时，如果发现将要编写的程序语句正好是另一个</a:t>
            </a:r>
            <a:r>
              <a:rPr lang="en-US" altLang="zh-CN" sz="2000"/>
              <a:t>Syntax</a:t>
            </a:r>
            <a:r>
              <a:rPr lang="zh-CN" altLang="en-US" sz="2000"/>
              <a:t>文件的内容；或者发现所需要的程序语句其实是几个</a:t>
            </a:r>
            <a:r>
              <a:rPr lang="en-US" altLang="zh-CN" sz="2000"/>
              <a:t>Syntax</a:t>
            </a:r>
            <a:r>
              <a:rPr lang="zh-CN" altLang="en-US" sz="2000"/>
              <a:t>文件的总和是，除了可以通过“</a:t>
            </a:r>
            <a:r>
              <a:rPr lang="en-US" altLang="zh-CN" sz="2000"/>
              <a:t>Copy”</a:t>
            </a:r>
            <a:r>
              <a:rPr lang="zh-CN" altLang="en-US" sz="2000"/>
              <a:t>、“</a:t>
            </a:r>
            <a:r>
              <a:rPr lang="en-US" altLang="zh-CN" sz="2000"/>
              <a:t>Paste”</a:t>
            </a:r>
            <a:r>
              <a:rPr lang="zh-CN" altLang="en-US" sz="2000"/>
              <a:t>的方法利用资源，生产一个新的</a:t>
            </a:r>
            <a:r>
              <a:rPr lang="en-US" altLang="zh-CN" sz="2000"/>
              <a:t>Syntax</a:t>
            </a:r>
            <a:r>
              <a:rPr lang="zh-CN" altLang="en-US" sz="2000"/>
              <a:t>文件外，还可以利用</a:t>
            </a:r>
            <a:r>
              <a:rPr lang="en-US" altLang="zh-CN" sz="2000"/>
              <a:t>Include</a:t>
            </a:r>
            <a:r>
              <a:rPr lang="zh-CN" altLang="en-US" sz="2000"/>
              <a:t>命令。</a:t>
            </a:r>
          </a:p>
        </p:txBody>
      </p:sp>
      <p:sp>
        <p:nvSpPr>
          <p:cNvPr id="295942" name="Text Box 6"/>
          <p:cNvSpPr txBox="1">
            <a:spLocks noChangeArrowheads="1"/>
          </p:cNvSpPr>
          <p:nvPr/>
        </p:nvSpPr>
        <p:spPr bwMode="auto">
          <a:xfrm>
            <a:off x="1476375" y="3284538"/>
            <a:ext cx="6551613"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a:t>Include ‘c:\sytaxsample.sps’.</a:t>
            </a:r>
          </a:p>
        </p:txBody>
      </p:sp>
    </p:spTree>
    <p:extLst>
      <p:ext uri="{BB962C8B-B14F-4D97-AF65-F5344CB8AC3E}">
        <p14:creationId xmlns:p14="http://schemas.microsoft.com/office/powerpoint/2010/main" xmlns="" val="30747473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Rot="1" noChangeArrowheads="1"/>
          </p:cNvSpPr>
          <p:nvPr>
            <p:ph type="body" idx="1"/>
          </p:nvPr>
        </p:nvSpPr>
        <p:spPr>
          <a:xfrm>
            <a:off x="323850" y="404813"/>
            <a:ext cx="8540750" cy="503237"/>
          </a:xfrm>
        </p:spPr>
        <p:txBody>
          <a:bodyPr/>
          <a:lstStyle/>
          <a:p>
            <a:pPr>
              <a:lnSpc>
                <a:spcPct val="90000"/>
              </a:lnSpc>
              <a:buFont typeface="Wingdings 2" pitchFamily="18" charset="2"/>
              <a:buNone/>
            </a:pPr>
            <a:r>
              <a:rPr lang="zh-CN" altLang="en-US" sz="2800"/>
              <a:t>四、</a:t>
            </a:r>
            <a:r>
              <a:rPr lang="en-US" altLang="zh-CN" sz="2800"/>
              <a:t>spss Production Faccility </a:t>
            </a:r>
            <a:r>
              <a:rPr lang="zh-CN" altLang="en-US" sz="2800"/>
              <a:t>方式</a:t>
            </a:r>
          </a:p>
        </p:txBody>
      </p:sp>
      <p:pic>
        <p:nvPicPr>
          <p:cNvPr id="2867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79613" y="1916113"/>
            <a:ext cx="5905500" cy="4527550"/>
          </a:xfrm>
          <a:prstGeom prst="rect">
            <a:avLst/>
          </a:prstGeom>
          <a:noFill/>
          <a:extLst>
            <a:ext uri="{909E8E84-426E-40DD-AFC4-6F175D3DCCD1}">
              <a14:hiddenFill xmlns:a14="http://schemas.microsoft.com/office/drawing/2010/main" xmlns="">
                <a:solidFill>
                  <a:srgbClr val="FFFFFF"/>
                </a:solidFill>
              </a14:hiddenFill>
            </a:ext>
          </a:extLst>
        </p:spPr>
      </p:pic>
      <p:sp>
        <p:nvSpPr>
          <p:cNvPr id="28678" name="Text Box 6"/>
          <p:cNvSpPr txBox="1">
            <a:spLocks noChangeArrowheads="1"/>
          </p:cNvSpPr>
          <p:nvPr/>
        </p:nvSpPr>
        <p:spPr bwMode="auto">
          <a:xfrm>
            <a:off x="827088" y="1125538"/>
            <a:ext cx="78486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在</a:t>
            </a:r>
            <a:r>
              <a:rPr lang="en-US" altLang="zh-CN"/>
              <a:t>Windows</a:t>
            </a:r>
            <a:r>
              <a:rPr lang="zh-CN" altLang="en-US"/>
              <a:t>的程序菜单中，</a:t>
            </a:r>
            <a:r>
              <a:rPr lang="en-US" altLang="zh-CN"/>
              <a:t>spss</a:t>
            </a:r>
            <a:r>
              <a:rPr lang="zh-CN" altLang="en-US"/>
              <a:t>菜单组除了有“</a:t>
            </a:r>
            <a:r>
              <a:rPr lang="en-US" altLang="zh-CN"/>
              <a:t>spss for windows”</a:t>
            </a:r>
            <a:r>
              <a:rPr lang="zh-CN" altLang="en-US"/>
              <a:t>项之外，还有一个“</a:t>
            </a:r>
            <a:r>
              <a:rPr lang="en-US" altLang="zh-CN"/>
              <a:t>spss production facility”</a:t>
            </a:r>
            <a:r>
              <a:rPr lang="zh-CN" altLang="en-US"/>
              <a:t>。</a:t>
            </a:r>
          </a:p>
        </p:txBody>
      </p:sp>
    </p:spTree>
    <p:extLst>
      <p:ext uri="{BB962C8B-B14F-4D97-AF65-F5344CB8AC3E}">
        <p14:creationId xmlns:p14="http://schemas.microsoft.com/office/powerpoint/2010/main" xmlns="" val="4470799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Text Box 4"/>
          <p:cNvSpPr txBox="1">
            <a:spLocks noChangeArrowheads="1"/>
          </p:cNvSpPr>
          <p:nvPr/>
        </p:nvSpPr>
        <p:spPr bwMode="auto">
          <a:xfrm>
            <a:off x="755650" y="620713"/>
            <a:ext cx="6913563"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a:t>
            </a:r>
            <a:r>
              <a:rPr lang="en-US" altLang="zh-CN"/>
              <a:t>1</a:t>
            </a:r>
            <a:r>
              <a:rPr lang="zh-CN" altLang="en-US"/>
              <a:t>）单击</a:t>
            </a:r>
            <a:r>
              <a:rPr lang="en-US" altLang="zh-CN"/>
              <a:t>Syntax</a:t>
            </a:r>
            <a:r>
              <a:rPr lang="zh-CN" altLang="en-US"/>
              <a:t>框下的“</a:t>
            </a:r>
            <a:r>
              <a:rPr lang="en-US" altLang="zh-CN"/>
              <a:t>Add”</a:t>
            </a:r>
            <a:r>
              <a:rPr lang="zh-CN" altLang="en-US"/>
              <a:t>按钮，到</a:t>
            </a:r>
            <a:r>
              <a:rPr lang="en-US" altLang="zh-CN"/>
              <a:t>C</a:t>
            </a:r>
            <a:r>
              <a:rPr lang="zh-CN" altLang="en-US"/>
              <a:t>盘根目录下打开“</a:t>
            </a:r>
            <a:r>
              <a:rPr lang="en-US" altLang="zh-CN"/>
              <a:t>syntaxsample”</a:t>
            </a:r>
            <a:r>
              <a:rPr lang="zh-CN" altLang="en-US"/>
              <a:t>。</a:t>
            </a:r>
          </a:p>
        </p:txBody>
      </p:sp>
      <p:sp>
        <p:nvSpPr>
          <p:cNvPr id="296965" name="Text Box 5"/>
          <p:cNvSpPr txBox="1">
            <a:spLocks noChangeArrowheads="1"/>
          </p:cNvSpPr>
          <p:nvPr/>
        </p:nvSpPr>
        <p:spPr bwMode="auto">
          <a:xfrm>
            <a:off x="755650" y="1268413"/>
            <a:ext cx="6913563"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a:t>
            </a:r>
            <a:r>
              <a:rPr lang="en-US" altLang="zh-CN"/>
              <a:t>2</a:t>
            </a:r>
            <a:r>
              <a:rPr lang="zh-CN" altLang="en-US"/>
              <a:t>）单击</a:t>
            </a:r>
            <a:r>
              <a:rPr lang="en-US" altLang="zh-CN"/>
              <a:t>Syntax</a:t>
            </a:r>
            <a:r>
              <a:rPr lang="zh-CN" altLang="en-US"/>
              <a:t>框下的“</a:t>
            </a:r>
            <a:r>
              <a:rPr lang="en-US" altLang="zh-CN"/>
              <a:t>Edit”</a:t>
            </a:r>
            <a:r>
              <a:rPr lang="zh-CN" altLang="en-US"/>
              <a:t>按钮，对程序进行编辑。</a:t>
            </a:r>
          </a:p>
        </p:txBody>
      </p:sp>
      <p:sp>
        <p:nvSpPr>
          <p:cNvPr id="296966" name="Text Box 6"/>
          <p:cNvSpPr txBox="1">
            <a:spLocks noChangeArrowheads="1"/>
          </p:cNvSpPr>
          <p:nvPr/>
        </p:nvSpPr>
        <p:spPr bwMode="auto">
          <a:xfrm>
            <a:off x="827088" y="2492375"/>
            <a:ext cx="3311525"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a:t>
            </a:r>
            <a:r>
              <a:rPr lang="en-US" altLang="zh-CN"/>
              <a:t>3</a:t>
            </a:r>
            <a:r>
              <a:rPr lang="zh-CN" altLang="en-US"/>
              <a:t>）单击右下角的“</a:t>
            </a:r>
            <a:r>
              <a:rPr lang="en-US" altLang="zh-CN"/>
              <a:t>uesr prompts”</a:t>
            </a:r>
            <a:r>
              <a:rPr lang="zh-CN" altLang="en-US"/>
              <a:t>按钮，添加对程序的交互分析界面。</a:t>
            </a:r>
          </a:p>
        </p:txBody>
      </p:sp>
      <p:pic>
        <p:nvPicPr>
          <p:cNvPr id="296967"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59338" y="1844675"/>
            <a:ext cx="3876675" cy="3371850"/>
          </a:xfrm>
          <a:prstGeom prst="rect">
            <a:avLst/>
          </a:prstGeom>
          <a:noFill/>
          <a:extLst>
            <a:ext uri="{909E8E84-426E-40DD-AFC4-6F175D3DCCD1}">
              <a14:hiddenFill xmlns:a14="http://schemas.microsoft.com/office/drawing/2010/main" xmlns="">
                <a:solidFill>
                  <a:srgbClr val="FFFFFF"/>
                </a:solidFill>
              </a14:hiddenFill>
            </a:ext>
          </a:extLst>
        </p:spPr>
      </p:pic>
      <p:sp>
        <p:nvSpPr>
          <p:cNvPr id="296968" name="Text Box 8"/>
          <p:cNvSpPr txBox="1">
            <a:spLocks noChangeArrowheads="1"/>
          </p:cNvSpPr>
          <p:nvPr/>
        </p:nvSpPr>
        <p:spPr bwMode="auto">
          <a:xfrm>
            <a:off x="900113" y="3933825"/>
            <a:ext cx="3311525"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a:t>
            </a:r>
            <a:r>
              <a:rPr lang="en-US" altLang="zh-CN"/>
              <a:t>4</a:t>
            </a:r>
            <a:r>
              <a:rPr lang="zh-CN" altLang="en-US"/>
              <a:t>）单击“</a:t>
            </a:r>
            <a:r>
              <a:rPr lang="en-US" altLang="zh-CN"/>
              <a:t>Browse”</a:t>
            </a:r>
            <a:r>
              <a:rPr lang="zh-CN" altLang="en-US"/>
              <a:t>按钮制定结果保存路径，单击“</a:t>
            </a:r>
            <a:r>
              <a:rPr lang="en-US" altLang="zh-CN"/>
              <a:t>export options”</a:t>
            </a:r>
            <a:r>
              <a:rPr lang="zh-CN" altLang="en-US"/>
              <a:t>按钮还可以制定结果保存格式。</a:t>
            </a:r>
          </a:p>
        </p:txBody>
      </p:sp>
    </p:spTree>
    <p:extLst>
      <p:ext uri="{BB962C8B-B14F-4D97-AF65-F5344CB8AC3E}">
        <p14:creationId xmlns:p14="http://schemas.microsoft.com/office/powerpoint/2010/main" xmlns="" val="5092705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r>
              <a:rPr lang="en-US" altLang="zh-CN"/>
              <a:t>1.2.4 spss</a:t>
            </a:r>
            <a:r>
              <a:rPr lang="zh-CN" altLang="en-US"/>
              <a:t>的四种输出结果</a:t>
            </a:r>
          </a:p>
        </p:txBody>
      </p:sp>
      <p:sp>
        <p:nvSpPr>
          <p:cNvPr id="29699" name="Rectangle 3"/>
          <p:cNvSpPr>
            <a:spLocks noGrp="1" noRot="1" noChangeArrowheads="1"/>
          </p:cNvSpPr>
          <p:nvPr>
            <p:ph type="body" idx="1"/>
          </p:nvPr>
        </p:nvSpPr>
        <p:spPr>
          <a:xfrm>
            <a:off x="301625" y="2420938"/>
            <a:ext cx="8540750" cy="3678237"/>
          </a:xfrm>
        </p:spPr>
        <p:txBody>
          <a:bodyPr/>
          <a:lstStyle/>
          <a:p>
            <a:r>
              <a:rPr lang="en-US" altLang="zh-CN"/>
              <a:t>1</a:t>
            </a:r>
            <a:r>
              <a:rPr lang="zh-CN" altLang="en-US"/>
              <a:t>、表格格式</a:t>
            </a:r>
          </a:p>
          <a:p>
            <a:r>
              <a:rPr lang="en-US" altLang="zh-CN"/>
              <a:t>2</a:t>
            </a:r>
            <a:r>
              <a:rPr lang="zh-CN" altLang="en-US"/>
              <a:t>、文本格式</a:t>
            </a:r>
          </a:p>
          <a:p>
            <a:r>
              <a:rPr lang="en-US" altLang="zh-CN"/>
              <a:t>3</a:t>
            </a:r>
            <a:r>
              <a:rPr lang="zh-CN" altLang="en-US"/>
              <a:t>、标准图与交互图</a:t>
            </a:r>
          </a:p>
          <a:p>
            <a:r>
              <a:rPr lang="en-US" altLang="zh-CN"/>
              <a:t>4</a:t>
            </a:r>
            <a:r>
              <a:rPr lang="zh-CN" altLang="en-US"/>
              <a:t>、结果的保存和导出</a:t>
            </a:r>
          </a:p>
        </p:txBody>
      </p:sp>
    </p:spTree>
    <p:extLst>
      <p:ext uri="{BB962C8B-B14F-4D97-AF65-F5344CB8AC3E}">
        <p14:creationId xmlns:p14="http://schemas.microsoft.com/office/powerpoint/2010/main" xmlns="" val="25208826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89" name="Picture 5" descr="捕获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6313" y="447675"/>
            <a:ext cx="7192962" cy="59642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326009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Rot="1" noChangeArrowheads="1"/>
          </p:cNvSpPr>
          <p:nvPr>
            <p:ph type="title"/>
          </p:nvPr>
        </p:nvSpPr>
        <p:spPr/>
        <p:txBody>
          <a:bodyPr/>
          <a:lstStyle/>
          <a:p>
            <a:r>
              <a:rPr lang="zh-CN" altLang="en-US" smtClean="0"/>
              <a:t>第</a:t>
            </a:r>
            <a:r>
              <a:rPr lang="en-US" altLang="zh-CN" smtClean="0"/>
              <a:t>2</a:t>
            </a:r>
            <a:r>
              <a:rPr lang="zh-CN" altLang="en-US" smtClean="0"/>
              <a:t>章  数据录入与数据获取</a:t>
            </a:r>
            <a:endParaRPr lang="zh-CN" altLang="en-US"/>
          </a:p>
        </p:txBody>
      </p:sp>
      <p:sp>
        <p:nvSpPr>
          <p:cNvPr id="3" name="内容占位符 2"/>
          <p:cNvSpPr>
            <a:spLocks noGrp="1"/>
          </p:cNvSpPr>
          <p:nvPr>
            <p:ph idx="1"/>
          </p:nvPr>
        </p:nvSpPr>
        <p:spPr/>
        <p:txBody>
          <a:bodyPr/>
          <a:lstStyle/>
          <a:p>
            <a:endParaRPr lang="zh-CN" altLang="en-US"/>
          </a:p>
        </p:txBody>
      </p:sp>
      <p:sp>
        <p:nvSpPr>
          <p:cNvPr id="30725" name="Text Box 5"/>
          <p:cNvSpPr txBox="1">
            <a:spLocks noChangeArrowheads="1"/>
          </p:cNvSpPr>
          <p:nvPr/>
        </p:nvSpPr>
        <p:spPr bwMode="auto">
          <a:xfrm>
            <a:off x="755650" y="2060575"/>
            <a:ext cx="7345363" cy="2701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70000"/>
              </a:lnSpc>
              <a:spcBef>
                <a:spcPct val="50000"/>
              </a:spcBef>
            </a:pPr>
            <a:r>
              <a:rPr lang="zh-CN" altLang="en-US" dirty="0"/>
              <a:t>本章主要解决两个问题：</a:t>
            </a:r>
          </a:p>
          <a:p>
            <a:pPr>
              <a:lnSpc>
                <a:spcPct val="170000"/>
              </a:lnSpc>
              <a:spcBef>
                <a:spcPct val="50000"/>
              </a:spcBef>
            </a:pPr>
            <a:r>
              <a:rPr lang="zh-CN" altLang="en-US" dirty="0"/>
              <a:t>第一个问题，根据问题类型的不同，将会从开放题、单选题和多选题的录入方式为例进行介绍。</a:t>
            </a:r>
          </a:p>
          <a:p>
            <a:pPr>
              <a:lnSpc>
                <a:spcPct val="170000"/>
              </a:lnSpc>
              <a:spcBef>
                <a:spcPct val="50000"/>
              </a:spcBef>
            </a:pPr>
            <a:r>
              <a:rPr lang="zh-CN" altLang="en-US" dirty="0"/>
              <a:t>第二个问题，重点介绍如何用</a:t>
            </a:r>
            <a:r>
              <a:rPr lang="en-US" altLang="zh-CN" dirty="0"/>
              <a:t>SPSS</a:t>
            </a:r>
            <a:r>
              <a:rPr lang="zh-CN" altLang="en-US" dirty="0"/>
              <a:t>直接读取</a:t>
            </a:r>
            <a:r>
              <a:rPr lang="en-US" altLang="zh-CN" dirty="0"/>
              <a:t>Excel</a:t>
            </a:r>
            <a:r>
              <a:rPr lang="zh-CN" altLang="en-US" dirty="0"/>
              <a:t>类型和文本格式的数据，以及如何用</a:t>
            </a:r>
            <a:r>
              <a:rPr lang="en-US" altLang="zh-CN" dirty="0"/>
              <a:t>ODBC</a:t>
            </a:r>
            <a:r>
              <a:rPr lang="zh-CN" altLang="en-US" dirty="0"/>
              <a:t>接口读取数据库文件。</a:t>
            </a:r>
          </a:p>
        </p:txBody>
      </p:sp>
    </p:spTree>
    <p:extLst>
      <p:ext uri="{BB962C8B-B14F-4D97-AF65-F5344CB8AC3E}">
        <p14:creationId xmlns:p14="http://schemas.microsoft.com/office/powerpoint/2010/main" xmlns="" val="37073614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smtClean="0"/>
              <a:t>什么是消费者信心指数</a:t>
            </a:r>
            <a:endParaRPr lang="zh-CN" altLang="en-US" dirty="0"/>
          </a:p>
        </p:txBody>
      </p:sp>
      <p:sp>
        <p:nvSpPr>
          <p:cNvPr id="3" name="内容占位符 2"/>
          <p:cNvSpPr>
            <a:spLocks noGrp="1"/>
          </p:cNvSpPr>
          <p:nvPr>
            <p:ph idx="1"/>
          </p:nvPr>
        </p:nvSpPr>
        <p:spPr/>
        <p:txBody>
          <a:bodyPr/>
          <a:lstStyle/>
          <a:p>
            <a:pPr lvl="1"/>
            <a:r>
              <a:rPr lang="zh-CN" altLang="en-US" smtClean="0"/>
              <a:t>消费者信心 </a:t>
            </a:r>
            <a:r>
              <a:rPr lang="en-US" altLang="zh-CN" smtClean="0"/>
              <a:t>(Consumer Confidence or Consumer Sentiment) </a:t>
            </a:r>
            <a:r>
              <a:rPr lang="zh-CN" altLang="en-US" smtClean="0"/>
              <a:t>是指消费者根据国家或地区的经济发展形势，对就业、收入、物价、利率等问题的综合判断后得出的一种看法和预期</a:t>
            </a:r>
          </a:p>
          <a:p>
            <a:pPr lvl="1"/>
            <a:r>
              <a:rPr lang="zh-CN" altLang="en-US" smtClean="0"/>
              <a:t>消费者信心指数</a:t>
            </a:r>
            <a:r>
              <a:rPr lang="en-US" altLang="zh-CN" smtClean="0"/>
              <a:t>(Consumer Sentiment Index, CSI) </a:t>
            </a:r>
            <a:r>
              <a:rPr lang="zh-CN" altLang="en-US" smtClean="0"/>
              <a:t>的概念和方法是由美国密歇根大学调查研究中心的乔治 卡通纳</a:t>
            </a:r>
            <a:r>
              <a:rPr lang="en-US" altLang="zh-CN" smtClean="0"/>
              <a:t>(George Katona) </a:t>
            </a:r>
            <a:r>
              <a:rPr lang="zh-CN" altLang="en-US" smtClean="0"/>
              <a:t>在上世纪</a:t>
            </a:r>
            <a:r>
              <a:rPr lang="en-US" altLang="zh-CN" smtClean="0"/>
              <a:t>40</a:t>
            </a:r>
            <a:r>
              <a:rPr lang="zh-CN" altLang="en-US" smtClean="0"/>
              <a:t>年代后期提出的。</a:t>
            </a:r>
          </a:p>
          <a:p>
            <a:pPr lvl="2"/>
            <a:r>
              <a:rPr lang="zh-CN" altLang="en-US" smtClean="0"/>
              <a:t>消费者的看法、态度和预期这些心理的直接感受决定了他们的消费支出计划。对消费者心理及其变动的测度就是对消费总量变动测度的一个补充。根据消费者调查结果可以计算消费者情绪指数</a:t>
            </a:r>
            <a:r>
              <a:rPr lang="en-US" altLang="zh-CN" smtClean="0"/>
              <a:t>(Consumer Sentiment Index)</a:t>
            </a:r>
            <a:r>
              <a:rPr lang="zh-CN" altLang="en-US" smtClean="0"/>
              <a:t>，又称“消费者信心”。</a:t>
            </a:r>
            <a:endParaRPr lang="zh-CN" altLang="en-US" dirty="0"/>
          </a:p>
        </p:txBody>
      </p:sp>
      <p:sp>
        <p:nvSpPr>
          <p:cNvPr id="7" name="Rectangle 13"/>
          <p:cNvSpPr>
            <a:spLocks noGrp="1" noChangeArrowheads="1"/>
          </p:cNvSpPr>
          <p:nvPr>
            <p:ph type="ftr" sz="quarter" idx="4294967295"/>
          </p:nvPr>
        </p:nvSpPr>
        <p:spPr>
          <a:xfrm>
            <a:off x="26988" y="6570663"/>
            <a:ext cx="2895600" cy="239712"/>
          </a:xfrm>
        </p:spPr>
        <p:txBody>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8" name="Rectangle 15"/>
          <p:cNvSpPr>
            <a:spLocks noGrp="1" noChangeArrowheads="1"/>
          </p:cNvSpPr>
          <p:nvPr>
            <p:ph type="sldNum" sz="quarter" idx="4294967295"/>
          </p:nvPr>
        </p:nvSpPr>
        <p:spPr>
          <a:xfrm>
            <a:off x="7208838" y="6561138"/>
            <a:ext cx="1905000" cy="249237"/>
          </a:xfrm>
        </p:spPr>
        <p:txBody>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28</a:t>
            </a:fld>
            <a:endParaRPr lang="en-US" altLang="zh-CN"/>
          </a:p>
        </p:txBody>
      </p:sp>
      <p:sp>
        <p:nvSpPr>
          <p:cNvPr id="6" name="Rectangle 12"/>
          <p:cNvSpPr>
            <a:spLocks noGrp="1" noChangeArrowheads="1"/>
          </p:cNvSpPr>
          <p:nvPr>
            <p:ph type="dt" sz="half" idx="4294967295"/>
          </p:nvPr>
        </p:nvSpPr>
        <p:spPr>
          <a:xfrm>
            <a:off x="3733800" y="6583363"/>
            <a:ext cx="1905000" cy="227012"/>
          </a:xfrm>
        </p:spPr>
        <p:txBody>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Tree>
    <p:extLst>
      <p:ext uri="{BB962C8B-B14F-4D97-AF65-F5344CB8AC3E}">
        <p14:creationId xmlns:p14="http://schemas.microsoft.com/office/powerpoint/2010/main" xmlns="" val="2990634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r>
              <a:rPr lang="zh-CN" altLang="en-US" smtClean="0"/>
              <a:t>消费者信心指数背后的经济学原理</a:t>
            </a:r>
          </a:p>
        </p:txBody>
      </p:sp>
      <p:sp>
        <p:nvSpPr>
          <p:cNvPr id="4099" name="Rectangle 3"/>
          <p:cNvSpPr>
            <a:spLocks noGrp="1" noChangeArrowheads="1"/>
          </p:cNvSpPr>
          <p:nvPr>
            <p:ph idx="1"/>
          </p:nvPr>
        </p:nvSpPr>
        <p:spPr/>
        <p:txBody>
          <a:bodyPr>
            <a:normAutofit/>
          </a:bodyPr>
          <a:lstStyle/>
          <a:p>
            <a:r>
              <a:rPr lang="zh-CN" altLang="en-US" dirty="0" smtClean="0"/>
              <a:t>居民在决策家庭的开销，特别是购买诸如住宅、汽车等耐用商品时，是经过深思熟虑才决定的。不仅是以目前的经济条件为基础，同时结合了对未来收入、就业、物价、利率变动等因素的判断和预期</a:t>
            </a:r>
          </a:p>
          <a:p>
            <a:r>
              <a:rPr lang="zh-CN" altLang="en-US" dirty="0" smtClean="0"/>
              <a:t>六十多年的时间已经充分验证了上述理论在解释宏观经济现状时的有效性与合理性</a:t>
            </a:r>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29</a:t>
            </a:fld>
            <a:endParaRPr lang="en-US" altLang="zh-CN"/>
          </a:p>
        </p:txBody>
      </p:sp>
    </p:spTree>
    <p:extLst>
      <p:ext uri="{BB962C8B-B14F-4D97-AF65-F5344CB8AC3E}">
        <p14:creationId xmlns:p14="http://schemas.microsoft.com/office/powerpoint/2010/main" xmlns="" val="4084827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Rectangle 2"/>
          <p:cNvSpPr>
            <a:spLocks noGrp="1" noRot="1" noChangeArrowheads="1"/>
          </p:cNvSpPr>
          <p:nvPr>
            <p:ph type="title"/>
          </p:nvPr>
        </p:nvSpPr>
        <p:spPr/>
        <p:txBody>
          <a:bodyPr/>
          <a:lstStyle/>
          <a:p>
            <a:r>
              <a:rPr lang="zh-CN" altLang="en-US" smtClean="0"/>
              <a:t>第一节   </a:t>
            </a:r>
            <a:r>
              <a:rPr lang="en-US" altLang="zh-CN" smtClean="0"/>
              <a:t>SPSS</a:t>
            </a:r>
            <a:r>
              <a:rPr lang="zh-CN" altLang="en-US" smtClean="0"/>
              <a:t>的发展及特点</a:t>
            </a:r>
            <a:endParaRPr lang="zh-CN" altLang="en-US"/>
          </a:p>
        </p:txBody>
      </p:sp>
      <p:sp>
        <p:nvSpPr>
          <p:cNvPr id="605187" name="Rectangle 3"/>
          <p:cNvSpPr>
            <a:spLocks noGrp="1" noRot="1" noChangeArrowheads="1"/>
          </p:cNvSpPr>
          <p:nvPr>
            <p:ph type="body" idx="1"/>
          </p:nvPr>
        </p:nvSpPr>
        <p:spPr/>
        <p:txBody>
          <a:bodyPr/>
          <a:lstStyle/>
          <a:p>
            <a:r>
              <a:rPr lang="en-US" altLang="zh-CN" dirty="0" smtClean="0"/>
              <a:t>SPSS</a:t>
            </a:r>
            <a:r>
              <a:rPr lang="zh-CN" altLang="en-US" dirty="0" smtClean="0"/>
              <a:t>的发展</a:t>
            </a:r>
          </a:p>
          <a:p>
            <a:pPr lvl="1"/>
            <a:r>
              <a:rPr lang="en-US" altLang="zh-CN" dirty="0" smtClean="0"/>
              <a:t>SPSS</a:t>
            </a:r>
            <a:r>
              <a:rPr lang="zh-CN" altLang="en-US" dirty="0" smtClean="0"/>
              <a:t>最早的全称是</a:t>
            </a:r>
            <a:r>
              <a:rPr lang="en-US" altLang="zh-CN" dirty="0" smtClean="0"/>
              <a:t>Statistical Package for the Social Sciences</a:t>
            </a:r>
            <a:r>
              <a:rPr lang="zh-CN" altLang="en-US" dirty="0" smtClean="0"/>
              <a:t>，即社会科学统计程序包，是世界公认的最优秀的统计分析软件包之一。</a:t>
            </a:r>
          </a:p>
          <a:p>
            <a:pPr lvl="1"/>
            <a:r>
              <a:rPr lang="en-US" altLang="zh-CN" dirty="0" smtClean="0"/>
              <a:t>1968</a:t>
            </a:r>
            <a:r>
              <a:rPr lang="zh-CN" altLang="en-US" dirty="0" smtClean="0"/>
              <a:t>年，美国斯坦福大学的三位研究生开发了最早的统计分析软件</a:t>
            </a:r>
            <a:r>
              <a:rPr lang="en-US" altLang="zh-CN" dirty="0" smtClean="0"/>
              <a:t>SPSS</a:t>
            </a:r>
            <a:r>
              <a:rPr lang="zh-CN" altLang="en-US" dirty="0" smtClean="0"/>
              <a:t>，并于</a:t>
            </a:r>
            <a:r>
              <a:rPr lang="en-US" altLang="zh-CN" dirty="0" smtClean="0"/>
              <a:t>1975</a:t>
            </a:r>
            <a:r>
              <a:rPr lang="zh-CN" altLang="en-US" dirty="0" smtClean="0"/>
              <a:t>年在芝加哥成立了</a:t>
            </a:r>
            <a:r>
              <a:rPr lang="en-US" altLang="zh-CN" dirty="0" smtClean="0"/>
              <a:t>SPSS</a:t>
            </a:r>
            <a:r>
              <a:rPr lang="zh-CN" altLang="en-US" dirty="0" smtClean="0"/>
              <a:t>公司。</a:t>
            </a:r>
          </a:p>
          <a:p>
            <a:pPr lvl="1"/>
            <a:endParaRPr lang="en-US" altLang="zh-CN" dirty="0"/>
          </a:p>
        </p:txBody>
      </p:sp>
    </p:spTree>
    <p:extLst>
      <p:ext uri="{BB962C8B-B14F-4D97-AF65-F5344CB8AC3E}">
        <p14:creationId xmlns:p14="http://schemas.microsoft.com/office/powerpoint/2010/main" xmlns="" val="8900221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auto">
          <a:xfrm>
            <a:off x="468313" y="428625"/>
            <a:ext cx="5599112"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1600" b="1">
                <a:solidFill>
                  <a:srgbClr val="FD4A03"/>
                </a:solidFill>
                <a:latin typeface="Arial" charset="0"/>
              </a:rPr>
              <a:t>密歇根大学消费者信心指数的价值已得到实际证明</a:t>
            </a:r>
          </a:p>
        </p:txBody>
      </p:sp>
      <p:sp>
        <p:nvSpPr>
          <p:cNvPr id="5123" name="AutoShape 3"/>
          <p:cNvSpPr>
            <a:spLocks noChangeArrowheads="1"/>
          </p:cNvSpPr>
          <p:nvPr/>
        </p:nvSpPr>
        <p:spPr bwMode="auto">
          <a:xfrm>
            <a:off x="611188" y="836613"/>
            <a:ext cx="8137525" cy="576262"/>
          </a:xfrm>
          <a:prstGeom prst="homePlate">
            <a:avLst>
              <a:gd name="adj" fmla="val 178934"/>
            </a:avLst>
          </a:prstGeom>
          <a:gradFill rotWithShape="1">
            <a:gsLst>
              <a:gs pos="0">
                <a:srgbClr val="FFD5B9"/>
              </a:gs>
              <a:gs pos="100000">
                <a:srgbClr val="CC0000"/>
              </a:gs>
            </a:gsLst>
            <a:lin ang="0" scaled="1"/>
          </a:gra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zh-CN" altLang="en-US" sz="1600" b="1">
                <a:solidFill>
                  <a:schemeClr val="bg1"/>
                </a:solidFill>
                <a:latin typeface="Arial" charset="0"/>
              </a:rPr>
              <a:t>是预测宏观经济走向的精确指标</a:t>
            </a:r>
          </a:p>
        </p:txBody>
      </p:sp>
      <p:sp>
        <p:nvSpPr>
          <p:cNvPr id="5124" name="Text Box 4"/>
          <p:cNvSpPr txBox="1">
            <a:spLocks noChangeArrowheads="1"/>
          </p:cNvSpPr>
          <p:nvPr/>
        </p:nvSpPr>
        <p:spPr bwMode="auto">
          <a:xfrm>
            <a:off x="1042988" y="1412875"/>
            <a:ext cx="7632700" cy="304800"/>
          </a:xfrm>
          <a:prstGeom prst="rect">
            <a:avLst/>
          </a:prstGeom>
          <a:noFill/>
          <a:ln>
            <a:noFill/>
          </a:ln>
          <a:effectLst/>
          <a:extLst>
            <a:ext uri="{909E8E84-426E-40DD-AFC4-6F175D3DCCD1}">
              <a14:hiddenFill xmlns:a14="http://schemas.microsoft.com/office/drawing/2010/main" xmlns="">
                <a:gradFill rotWithShape="1">
                  <a:gsLst>
                    <a:gs pos="0">
                      <a:srgbClr val="EFA115"/>
                    </a:gs>
                    <a:gs pos="100000">
                      <a:srgbClr val="FCEED5"/>
                    </a:gs>
                  </a:gsLst>
                  <a:lin ang="2700000" scaled="1"/>
                </a:gra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buClr>
                <a:srgbClr val="FF6600"/>
              </a:buClr>
              <a:buFont typeface="Wingdings" pitchFamily="2" charset="2"/>
              <a:buChar char="ü"/>
            </a:pPr>
            <a:r>
              <a:rPr lang="en-US" altLang="zh-CN" sz="1400" b="1">
                <a:latin typeface="Arial" charset="0"/>
              </a:rPr>
              <a:t> </a:t>
            </a:r>
            <a:r>
              <a:rPr lang="zh-CN" altLang="en-US" sz="1400" b="1">
                <a:latin typeface="Arial" charset="0"/>
              </a:rPr>
              <a:t>消费者总体信心可预测</a:t>
            </a:r>
            <a:r>
              <a:rPr lang="en-US" altLang="zh-CN" sz="1400" b="1">
                <a:latin typeface="Arial" charset="0"/>
              </a:rPr>
              <a:t>GDP</a:t>
            </a:r>
            <a:r>
              <a:rPr lang="zh-CN" altLang="en-US" sz="1400" b="1">
                <a:latin typeface="Arial" charset="0"/>
              </a:rPr>
              <a:t>增长趋势 （平均领先</a:t>
            </a:r>
            <a:r>
              <a:rPr lang="en-US" altLang="zh-CN" sz="1400" b="1">
                <a:latin typeface="Arial" charset="0"/>
              </a:rPr>
              <a:t>3</a:t>
            </a:r>
            <a:r>
              <a:rPr lang="zh-CN" altLang="en-US" sz="1400" b="1">
                <a:latin typeface="Arial" charset="0"/>
              </a:rPr>
              <a:t>个季度，相关系数</a:t>
            </a:r>
            <a:r>
              <a:rPr lang="en-US" altLang="zh-CN" sz="1400" b="1">
                <a:solidFill>
                  <a:srgbClr val="FF0000"/>
                </a:solidFill>
                <a:latin typeface="Arial" charset="0"/>
              </a:rPr>
              <a:t>0.9</a:t>
            </a:r>
            <a:r>
              <a:rPr lang="zh-CN" altLang="en-US" sz="1400" b="1">
                <a:latin typeface="Arial" charset="0"/>
              </a:rPr>
              <a:t>）</a:t>
            </a:r>
            <a:endParaRPr lang="zh-CN" altLang="en-US" sz="1400">
              <a:latin typeface="Arial" charset="0"/>
            </a:endParaRPr>
          </a:p>
        </p:txBody>
      </p:sp>
      <p:sp>
        <p:nvSpPr>
          <p:cNvPr id="5125" name="Text Box 5"/>
          <p:cNvSpPr txBox="1">
            <a:spLocks noChangeArrowheads="1"/>
          </p:cNvSpPr>
          <p:nvPr/>
        </p:nvSpPr>
        <p:spPr bwMode="auto">
          <a:xfrm>
            <a:off x="1042988" y="1773238"/>
            <a:ext cx="6913562" cy="304800"/>
          </a:xfrm>
          <a:prstGeom prst="rect">
            <a:avLst/>
          </a:prstGeom>
          <a:noFill/>
          <a:ln>
            <a:noFill/>
          </a:ln>
          <a:effectLst/>
          <a:extLst>
            <a:ext uri="{909E8E84-426E-40DD-AFC4-6F175D3DCCD1}">
              <a14:hiddenFill xmlns:a14="http://schemas.microsoft.com/office/drawing/2010/main" xmlns="">
                <a:gradFill rotWithShape="1">
                  <a:gsLst>
                    <a:gs pos="0">
                      <a:srgbClr val="EFA115"/>
                    </a:gs>
                    <a:gs pos="100000">
                      <a:srgbClr val="FCEED5"/>
                    </a:gs>
                  </a:gsLst>
                  <a:lin ang="27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buClr>
                <a:srgbClr val="FF6600"/>
              </a:buClr>
              <a:buFont typeface="Wingdings" pitchFamily="2" charset="2"/>
              <a:buChar char="ü"/>
            </a:pPr>
            <a:r>
              <a:rPr lang="en-US" altLang="zh-CN" sz="1400" b="1">
                <a:latin typeface="Arial" charset="0"/>
              </a:rPr>
              <a:t> </a:t>
            </a:r>
            <a:r>
              <a:rPr lang="zh-CN" altLang="en-US" sz="1400" b="1">
                <a:latin typeface="Arial" charset="0"/>
              </a:rPr>
              <a:t>消费者就业信心可预测实际失业率 （平均领先</a:t>
            </a:r>
            <a:r>
              <a:rPr lang="en-US" altLang="zh-CN" sz="1400" b="1">
                <a:latin typeface="Arial" charset="0"/>
              </a:rPr>
              <a:t>3</a:t>
            </a:r>
            <a:r>
              <a:rPr lang="zh-CN" altLang="en-US" sz="1400" b="1">
                <a:latin typeface="Arial" charset="0"/>
              </a:rPr>
              <a:t>个季度，相关系数</a:t>
            </a:r>
            <a:r>
              <a:rPr lang="en-US" altLang="zh-CN" sz="1400" b="1">
                <a:solidFill>
                  <a:srgbClr val="FF0000"/>
                </a:solidFill>
                <a:latin typeface="Arial" charset="0"/>
              </a:rPr>
              <a:t>0.8</a:t>
            </a:r>
            <a:r>
              <a:rPr lang="zh-CN" altLang="en-US" sz="1400" b="1">
                <a:latin typeface="Arial" charset="0"/>
              </a:rPr>
              <a:t>）</a:t>
            </a:r>
          </a:p>
        </p:txBody>
      </p:sp>
      <p:sp>
        <p:nvSpPr>
          <p:cNvPr id="5126" name="Text Box 6"/>
          <p:cNvSpPr txBox="1">
            <a:spLocks noChangeArrowheads="1"/>
          </p:cNvSpPr>
          <p:nvPr/>
        </p:nvSpPr>
        <p:spPr bwMode="auto">
          <a:xfrm>
            <a:off x="1042988" y="2133600"/>
            <a:ext cx="7200900" cy="304800"/>
          </a:xfrm>
          <a:prstGeom prst="rect">
            <a:avLst/>
          </a:prstGeom>
          <a:noFill/>
          <a:ln>
            <a:noFill/>
          </a:ln>
          <a:effectLst/>
          <a:extLst>
            <a:ext uri="{909E8E84-426E-40DD-AFC4-6F175D3DCCD1}">
              <a14:hiddenFill xmlns:a14="http://schemas.microsoft.com/office/drawing/2010/main" xmlns="">
                <a:gradFill rotWithShape="1">
                  <a:gsLst>
                    <a:gs pos="0">
                      <a:srgbClr val="EFA115"/>
                    </a:gs>
                    <a:gs pos="100000">
                      <a:srgbClr val="FCEED5"/>
                    </a:gs>
                  </a:gsLst>
                  <a:lin ang="27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buClr>
                <a:srgbClr val="FF6600"/>
              </a:buClr>
              <a:buFont typeface="Wingdings" pitchFamily="2" charset="2"/>
              <a:buChar char="ü"/>
            </a:pPr>
            <a:r>
              <a:rPr lang="en-US" altLang="zh-CN" sz="1400" b="1">
                <a:latin typeface="Arial" charset="0"/>
              </a:rPr>
              <a:t> </a:t>
            </a:r>
            <a:r>
              <a:rPr lang="zh-CN" altLang="en-US" sz="1400" b="1">
                <a:latin typeface="Arial" charset="0"/>
              </a:rPr>
              <a:t>消费者的物价预期可预测实际通胀率 （平均领先</a:t>
            </a:r>
            <a:r>
              <a:rPr lang="en-US" altLang="zh-CN" sz="1400" b="1">
                <a:latin typeface="Arial" charset="0"/>
              </a:rPr>
              <a:t>1</a:t>
            </a:r>
            <a:r>
              <a:rPr lang="zh-CN" altLang="en-US" sz="1400" b="1">
                <a:latin typeface="Arial" charset="0"/>
              </a:rPr>
              <a:t>个季度，相关系数</a:t>
            </a:r>
            <a:r>
              <a:rPr lang="en-US" altLang="zh-CN" sz="1400" b="1">
                <a:solidFill>
                  <a:srgbClr val="FF0000"/>
                </a:solidFill>
                <a:latin typeface="Arial" charset="0"/>
              </a:rPr>
              <a:t>0.9</a:t>
            </a:r>
            <a:r>
              <a:rPr lang="zh-CN" altLang="en-US" sz="1400" b="1">
                <a:latin typeface="Arial" charset="0"/>
              </a:rPr>
              <a:t>）</a:t>
            </a:r>
          </a:p>
        </p:txBody>
      </p:sp>
      <p:sp>
        <p:nvSpPr>
          <p:cNvPr id="5127" name="Text Box 7"/>
          <p:cNvSpPr txBox="1">
            <a:spLocks noChangeArrowheads="1"/>
          </p:cNvSpPr>
          <p:nvPr/>
        </p:nvSpPr>
        <p:spPr bwMode="auto">
          <a:xfrm>
            <a:off x="1042988" y="2430463"/>
            <a:ext cx="7705725" cy="304800"/>
          </a:xfrm>
          <a:prstGeom prst="rect">
            <a:avLst/>
          </a:prstGeom>
          <a:noFill/>
          <a:ln>
            <a:noFill/>
          </a:ln>
          <a:effectLst/>
          <a:extLst>
            <a:ext uri="{909E8E84-426E-40DD-AFC4-6F175D3DCCD1}">
              <a14:hiddenFill xmlns:a14="http://schemas.microsoft.com/office/drawing/2010/main" xmlns="">
                <a:gradFill rotWithShape="1">
                  <a:gsLst>
                    <a:gs pos="0">
                      <a:srgbClr val="EFA115"/>
                    </a:gs>
                    <a:gs pos="100000">
                      <a:srgbClr val="FCEED5"/>
                    </a:gs>
                  </a:gsLst>
                  <a:lin ang="27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buClr>
                <a:srgbClr val="FF6600"/>
              </a:buClr>
              <a:buFont typeface="Wingdings" pitchFamily="2" charset="2"/>
              <a:buChar char="ü"/>
            </a:pPr>
            <a:r>
              <a:rPr lang="en-US" altLang="zh-CN" sz="1400" b="1">
                <a:latin typeface="Arial" charset="0"/>
              </a:rPr>
              <a:t> </a:t>
            </a:r>
            <a:r>
              <a:rPr lang="zh-CN" altLang="en-US" sz="1400" b="1">
                <a:latin typeface="Arial" charset="0"/>
              </a:rPr>
              <a:t>消费者购车信心可预测实际汽车销量 （平均领先</a:t>
            </a:r>
            <a:r>
              <a:rPr lang="en-US" altLang="zh-CN" sz="1400" b="1">
                <a:latin typeface="Arial" charset="0"/>
              </a:rPr>
              <a:t>2</a:t>
            </a:r>
            <a:r>
              <a:rPr lang="zh-CN" altLang="en-US" sz="1400" b="1">
                <a:latin typeface="Arial" charset="0"/>
              </a:rPr>
              <a:t>个季度，相关系数</a:t>
            </a:r>
            <a:r>
              <a:rPr lang="en-US" altLang="zh-CN" sz="1400" b="1">
                <a:solidFill>
                  <a:srgbClr val="FF0000"/>
                </a:solidFill>
                <a:latin typeface="Arial" charset="0"/>
              </a:rPr>
              <a:t>0.73</a:t>
            </a:r>
            <a:r>
              <a:rPr lang="zh-CN" altLang="en-US" sz="1400" b="1">
                <a:latin typeface="Arial" charset="0"/>
              </a:rPr>
              <a:t>）</a:t>
            </a:r>
          </a:p>
        </p:txBody>
      </p:sp>
      <p:sp>
        <p:nvSpPr>
          <p:cNvPr id="5128" name="Text Box 8"/>
          <p:cNvSpPr txBox="1">
            <a:spLocks noChangeArrowheads="1"/>
          </p:cNvSpPr>
          <p:nvPr/>
        </p:nvSpPr>
        <p:spPr bwMode="auto">
          <a:xfrm>
            <a:off x="1042988" y="2790825"/>
            <a:ext cx="7850187" cy="304800"/>
          </a:xfrm>
          <a:prstGeom prst="rect">
            <a:avLst/>
          </a:prstGeom>
          <a:noFill/>
          <a:ln>
            <a:noFill/>
          </a:ln>
          <a:effectLst/>
          <a:extLst>
            <a:ext uri="{909E8E84-426E-40DD-AFC4-6F175D3DCCD1}">
              <a14:hiddenFill xmlns:a14="http://schemas.microsoft.com/office/drawing/2010/main" xmlns="">
                <a:gradFill rotWithShape="1">
                  <a:gsLst>
                    <a:gs pos="0">
                      <a:srgbClr val="EFA115"/>
                    </a:gs>
                    <a:gs pos="100000">
                      <a:srgbClr val="FCEED5"/>
                    </a:gs>
                  </a:gsLst>
                  <a:lin ang="2700000" scaled="1"/>
                </a:gra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eaLnBrk="1" hangingPunct="1">
              <a:buClr>
                <a:srgbClr val="FF6600"/>
              </a:buClr>
              <a:buFont typeface="Wingdings" pitchFamily="2" charset="2"/>
              <a:buChar char="ü"/>
            </a:pPr>
            <a:r>
              <a:rPr lang="en-US" altLang="zh-CN" sz="1400" b="1">
                <a:latin typeface="Arial" charset="0"/>
              </a:rPr>
              <a:t> </a:t>
            </a:r>
            <a:r>
              <a:rPr lang="zh-CN" altLang="en-US" sz="1400" b="1">
                <a:latin typeface="Arial" charset="0"/>
              </a:rPr>
              <a:t>密歇根大学消费者信心指数对美、欧股市以及美国政府的经济政策有直接影响</a:t>
            </a:r>
          </a:p>
        </p:txBody>
      </p:sp>
      <p:sp>
        <p:nvSpPr>
          <p:cNvPr id="5129" name="Rectangle 9"/>
          <p:cNvSpPr>
            <a:spLocks noChangeArrowheads="1"/>
          </p:cNvSpPr>
          <p:nvPr/>
        </p:nvSpPr>
        <p:spPr bwMode="auto">
          <a:xfrm>
            <a:off x="1466850" y="3068638"/>
            <a:ext cx="6418263" cy="350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lvl="1">
              <a:lnSpc>
                <a:spcPct val="130000"/>
              </a:lnSpc>
              <a:buClr>
                <a:srgbClr val="FF6600"/>
              </a:buClr>
              <a:buFont typeface="Wingdings" pitchFamily="2" charset="2"/>
              <a:buChar char="l"/>
            </a:pPr>
            <a:r>
              <a:rPr lang="en-US" altLang="zh-CN" sz="1300" b="1">
                <a:latin typeface="Arial" charset="0"/>
              </a:rPr>
              <a:t> </a:t>
            </a:r>
            <a:r>
              <a:rPr lang="zh-CN" altLang="en-US" sz="1300" b="1">
                <a:latin typeface="Arial" charset="0"/>
              </a:rPr>
              <a:t>已列入美国商务部发布的主要综合指标，并被各大媒体广泛引用</a:t>
            </a:r>
          </a:p>
        </p:txBody>
      </p:sp>
      <p:sp>
        <p:nvSpPr>
          <p:cNvPr id="5130" name="Rectangle 10"/>
          <p:cNvSpPr>
            <a:spLocks noChangeArrowheads="1"/>
          </p:cNvSpPr>
          <p:nvPr/>
        </p:nvSpPr>
        <p:spPr bwMode="auto">
          <a:xfrm>
            <a:off x="1466850" y="3357563"/>
            <a:ext cx="6418263" cy="609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lvl="1">
              <a:lnSpc>
                <a:spcPct val="130000"/>
              </a:lnSpc>
              <a:buClr>
                <a:srgbClr val="FF6600"/>
              </a:buClr>
              <a:buFont typeface="Wingdings" pitchFamily="2" charset="2"/>
              <a:buChar char="l"/>
            </a:pPr>
            <a:r>
              <a:rPr lang="en-US" altLang="zh-CN" sz="1300" b="1">
                <a:latin typeface="Arial" charset="0"/>
              </a:rPr>
              <a:t> </a:t>
            </a:r>
            <a:r>
              <a:rPr lang="zh-CN" altLang="en-US" sz="1300" b="1">
                <a:latin typeface="Arial" charset="0"/>
              </a:rPr>
              <a:t>前美国联邦储备委员会主席格林斯潘就曾表示，他非常重视消费者信心指数</a:t>
            </a:r>
          </a:p>
          <a:p>
            <a:pPr lvl="1">
              <a:lnSpc>
                <a:spcPct val="130000"/>
              </a:lnSpc>
              <a:buClr>
                <a:srgbClr val="FF6600"/>
              </a:buClr>
              <a:buFont typeface="Wingdings" pitchFamily="2" charset="2"/>
              <a:buChar char="l"/>
            </a:pPr>
            <a:r>
              <a:rPr lang="zh-CN" altLang="en-US" sz="1300" b="1">
                <a:latin typeface="Arial" charset="0"/>
              </a:rPr>
              <a:t>在美国及全球各大消费品生产商中广泛使用，用于预测销量及利润</a:t>
            </a:r>
          </a:p>
        </p:txBody>
      </p:sp>
      <p:sp>
        <p:nvSpPr>
          <p:cNvPr id="5131" name="Text Box 11"/>
          <p:cNvSpPr txBox="1">
            <a:spLocks noChangeArrowheads="1"/>
          </p:cNvSpPr>
          <p:nvPr/>
        </p:nvSpPr>
        <p:spPr bwMode="auto">
          <a:xfrm>
            <a:off x="900113" y="4221163"/>
            <a:ext cx="7273925" cy="688975"/>
          </a:xfrm>
          <a:prstGeom prst="rect">
            <a:avLst/>
          </a:prstGeom>
          <a:solidFill>
            <a:srgbClr val="F4E08C"/>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algn="ctr" eaLnBrk="1" hangingPunct="1">
              <a:lnSpc>
                <a:spcPct val="140000"/>
              </a:lnSpc>
              <a:buClr>
                <a:srgbClr val="FF6600"/>
              </a:buClr>
              <a:buFont typeface="Wingdings" pitchFamily="2" charset="2"/>
              <a:buNone/>
            </a:pPr>
            <a:r>
              <a:rPr lang="en-US" altLang="zh-CN" sz="1400" b="1">
                <a:latin typeface="Arial" charset="0"/>
              </a:rPr>
              <a:t> </a:t>
            </a:r>
            <a:r>
              <a:rPr lang="zh-CN" altLang="en-US" sz="1400" b="1">
                <a:latin typeface="Arial" charset="0"/>
              </a:rPr>
              <a:t>全球各国的消费者信心指数研究方式大致相同，其理论基础均源于密歇根大学的研究方法，指数有效性在各国已得到广泛验证</a:t>
            </a:r>
          </a:p>
        </p:txBody>
      </p:sp>
      <p:sp>
        <p:nvSpPr>
          <p:cNvPr id="5132" name="Text Box 12"/>
          <p:cNvSpPr txBox="1">
            <a:spLocks noChangeArrowheads="1"/>
          </p:cNvSpPr>
          <p:nvPr/>
        </p:nvSpPr>
        <p:spPr bwMode="auto">
          <a:xfrm>
            <a:off x="900113" y="4941888"/>
            <a:ext cx="7273925" cy="1204912"/>
          </a:xfrm>
          <a:prstGeom prst="rect">
            <a:avLst/>
          </a:prstGeom>
          <a:noFill/>
          <a:ln>
            <a:noFill/>
          </a:ln>
          <a:effectLst/>
          <a:extLst>
            <a:ext uri="{909E8E84-426E-40DD-AFC4-6F175D3DCCD1}">
              <a14:hiddenFill xmlns:a14="http://schemas.microsoft.com/office/drawing/2010/main" xmlns="">
                <a:solidFill>
                  <a:srgbClr val="F4E08C"/>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kumimoji="1" sz="2400">
                <a:solidFill>
                  <a:schemeClr val="tx1"/>
                </a:solidFill>
                <a:latin typeface="Times New Roman" pitchFamily="18" charset="0"/>
                <a:ea typeface="宋体" charset="-122"/>
              </a:defRPr>
            </a:lvl1pPr>
            <a:lvl2pPr marL="742950" indent="-285750" eaLnBrk="0" hangingPunct="0">
              <a:defRPr kumimoji="1" sz="2400">
                <a:solidFill>
                  <a:schemeClr val="tx1"/>
                </a:solidFill>
                <a:latin typeface="Times New Roman" pitchFamily="18" charset="0"/>
                <a:ea typeface="宋体" charset="-122"/>
              </a:defRPr>
            </a:lvl2pPr>
            <a:lvl3pPr marL="1143000" indent="-228600" eaLnBrk="0" hangingPunct="0">
              <a:defRPr kumimoji="1" sz="2400">
                <a:solidFill>
                  <a:schemeClr val="tx1"/>
                </a:solidFill>
                <a:latin typeface="Times New Roman" pitchFamily="18" charset="0"/>
                <a:ea typeface="宋体" charset="-122"/>
              </a:defRPr>
            </a:lvl3pPr>
            <a:lvl4pPr marL="1600200" indent="-228600" eaLnBrk="0" hangingPunct="0">
              <a:defRPr kumimoji="1" sz="2400">
                <a:solidFill>
                  <a:schemeClr val="tx1"/>
                </a:solidFill>
                <a:latin typeface="Times New Roman" pitchFamily="18" charset="0"/>
                <a:ea typeface="宋体" charset="-122"/>
              </a:defRPr>
            </a:lvl4pPr>
            <a:lvl5pPr marL="2057400" indent="-228600" eaLnBrk="0" hangingPunct="0">
              <a:defRPr kumimoji="1" sz="2400">
                <a:solidFill>
                  <a:schemeClr val="tx1"/>
                </a:solidFill>
                <a:latin typeface="Times New Roman" pitchFamily="18" charset="0"/>
                <a:ea typeface="宋体" charset="-122"/>
              </a:defRPr>
            </a:lvl5pPr>
            <a:lvl6pPr marL="2514600" indent="-228600" eaLnBrk="0" fontAlgn="base" hangingPunct="0">
              <a:spcBef>
                <a:spcPct val="0"/>
              </a:spcBef>
              <a:spcAft>
                <a:spcPct val="0"/>
              </a:spcAft>
              <a:defRPr kumimoji="1" sz="2400">
                <a:solidFill>
                  <a:schemeClr val="tx1"/>
                </a:solidFill>
                <a:latin typeface="Times New Roman" pitchFamily="18" charset="0"/>
                <a:ea typeface="宋体" charset="-122"/>
              </a:defRPr>
            </a:lvl6pPr>
            <a:lvl7pPr marL="2971800" indent="-228600" eaLnBrk="0" fontAlgn="base" hangingPunct="0">
              <a:spcBef>
                <a:spcPct val="0"/>
              </a:spcBef>
              <a:spcAft>
                <a:spcPct val="0"/>
              </a:spcAft>
              <a:defRPr kumimoji="1" sz="2400">
                <a:solidFill>
                  <a:schemeClr val="tx1"/>
                </a:solidFill>
                <a:latin typeface="Times New Roman" pitchFamily="18" charset="0"/>
                <a:ea typeface="宋体" charset="-122"/>
              </a:defRPr>
            </a:lvl7pPr>
            <a:lvl8pPr marL="3429000" indent="-228600" eaLnBrk="0" fontAlgn="base" hangingPunct="0">
              <a:spcBef>
                <a:spcPct val="0"/>
              </a:spcBef>
              <a:spcAft>
                <a:spcPct val="0"/>
              </a:spcAft>
              <a:defRPr kumimoji="1" sz="2400">
                <a:solidFill>
                  <a:schemeClr val="tx1"/>
                </a:solidFill>
                <a:latin typeface="Times New Roman" pitchFamily="18" charset="0"/>
                <a:ea typeface="宋体" charset="-122"/>
              </a:defRPr>
            </a:lvl8pPr>
            <a:lvl9pPr marL="3886200" indent="-228600" eaLnBrk="0" fontAlgn="base" hangingPunct="0">
              <a:spcBef>
                <a:spcPct val="0"/>
              </a:spcBef>
              <a:spcAft>
                <a:spcPct val="0"/>
              </a:spcAft>
              <a:defRPr kumimoji="1" sz="2400">
                <a:solidFill>
                  <a:schemeClr val="tx1"/>
                </a:solidFill>
                <a:latin typeface="Times New Roman" pitchFamily="18" charset="0"/>
                <a:ea typeface="宋体" charset="-122"/>
              </a:defRPr>
            </a:lvl9pPr>
          </a:lstStyle>
          <a:p>
            <a:pPr algn="ctr" eaLnBrk="1" hangingPunct="1">
              <a:lnSpc>
                <a:spcPct val="140000"/>
              </a:lnSpc>
              <a:buClr>
                <a:srgbClr val="FF6600"/>
              </a:buClr>
              <a:buFont typeface="Wingdings" pitchFamily="2" charset="2"/>
              <a:buNone/>
            </a:pPr>
            <a:r>
              <a:rPr lang="en-US" altLang="zh-CN" sz="1600" b="1">
                <a:latin typeface="Arial" charset="0"/>
              </a:rPr>
              <a:t> </a:t>
            </a:r>
            <a:r>
              <a:rPr lang="zh-CN" altLang="en-US" sz="2000" b="1" u="sng">
                <a:solidFill>
                  <a:srgbClr val="CC0000"/>
                </a:solidFill>
                <a:latin typeface="Arial" charset="0"/>
              </a:rPr>
              <a:t>中国消费者信心调研</a:t>
            </a:r>
          </a:p>
          <a:p>
            <a:pPr algn="ctr" eaLnBrk="1" hangingPunct="1">
              <a:lnSpc>
                <a:spcPct val="140000"/>
              </a:lnSpc>
              <a:buClr>
                <a:srgbClr val="FF6600"/>
              </a:buClr>
              <a:buFont typeface="Wingdings" pitchFamily="2" charset="2"/>
              <a:buNone/>
            </a:pPr>
            <a:r>
              <a:rPr lang="zh-CN" altLang="en-US" sz="1600" b="1">
                <a:latin typeface="Arial" charset="0"/>
              </a:rPr>
              <a:t>遵循了美国密歇根大学消费者信心调研的方法学，并根据中国国情进行了修正和深化，是密歇根大学消费者信心调研的中国版</a:t>
            </a:r>
          </a:p>
        </p:txBody>
      </p:sp>
      <p:sp>
        <p:nvSpPr>
          <p:cNvPr id="16" name="Rectangle 12"/>
          <p:cNvSpPr txBox="1">
            <a:spLocks noChangeArrowheads="1"/>
          </p:cNvSpPr>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ct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49420D0-7948-4851-8512-8EDA796A7E7B}" type="datetime2">
              <a:rPr lang="zh-CN" altLang="en-US" smtClean="0"/>
              <a:pPr/>
              <a:t>2012年9月5日</a:t>
            </a:fld>
            <a:endParaRPr lang="en-US" altLang="zh-CN" dirty="0"/>
          </a:p>
        </p:txBody>
      </p:sp>
      <p:sp>
        <p:nvSpPr>
          <p:cNvPr id="17" name="Rectangle 13"/>
          <p:cNvSpPr txBox="1">
            <a:spLocks noChangeArrowheads="1"/>
          </p:cNvSpPr>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eaLnBrk="0" fontAlgn="base" hangingPunct="0">
              <a:lnSpc>
                <a:spcPct val="100000"/>
              </a:lnSpc>
              <a:spcBef>
                <a:spcPct val="0"/>
              </a:spcBef>
              <a:spcAft>
                <a:spcPct val="0"/>
              </a:spcAft>
              <a:buClrTx/>
              <a:buSzTx/>
              <a:buFontTx/>
              <a:buNone/>
              <a:defRPr lang="en-US" altLang="zh-CN" sz="1200" b="1" u="none" kern="1200" dirty="0" smtClean="0">
                <a:solidFill>
                  <a:schemeClr val="bg2"/>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r>
              <a:rPr lang="en-US" altLang="zh-CN" smtClean="0"/>
              <a:t>@</a:t>
            </a:r>
            <a:r>
              <a:rPr lang="zh-CN" altLang="en-US" smtClean="0"/>
              <a:t>文彤老师</a:t>
            </a:r>
          </a:p>
          <a:p>
            <a:endParaRPr lang="zh-CN" altLang="en-US"/>
          </a:p>
        </p:txBody>
      </p:sp>
      <p:sp>
        <p:nvSpPr>
          <p:cNvPr id="18" name="Rectangle 15"/>
          <p:cNvSpPr txBox="1">
            <a:spLocks noChangeArrowheads="1"/>
          </p:cNvSpPr>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defPPr>
              <a:defRPr lang="zh-CN"/>
            </a:defPPr>
            <a:lvl1pPr algn="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79300B8-629A-47B8-8308-D6C71AA59504}" type="slidenum">
              <a:rPr lang="en-US" altLang="zh-CN" smtClean="0"/>
              <a:pPr/>
              <a:t>30</a:t>
            </a:fld>
            <a:endParaRPr lang="en-US" altLang="zh-CN"/>
          </a:p>
        </p:txBody>
      </p:sp>
    </p:spTree>
    <p:extLst>
      <p:ext uri="{BB962C8B-B14F-4D97-AF65-F5344CB8AC3E}">
        <p14:creationId xmlns:p14="http://schemas.microsoft.com/office/powerpoint/2010/main" xmlns="" val="96100649"/>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468313" y="500063"/>
            <a:ext cx="8207375"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1600" b="1" dirty="0" smtClean="0">
                <a:solidFill>
                  <a:srgbClr val="FD4A03"/>
                </a:solidFill>
                <a:latin typeface="Arial" charset="0"/>
              </a:rPr>
              <a:t>中国</a:t>
            </a:r>
            <a:r>
              <a:rPr lang="zh-CN" altLang="en-US" sz="1600" b="1" dirty="0">
                <a:solidFill>
                  <a:srgbClr val="FD4A03"/>
                </a:solidFill>
                <a:latin typeface="Arial" charset="0"/>
              </a:rPr>
              <a:t>消费者信心调研</a:t>
            </a:r>
            <a:r>
              <a:rPr lang="en-US" altLang="zh-CN" sz="1600" b="1" dirty="0">
                <a:solidFill>
                  <a:srgbClr val="FD4A03"/>
                </a:solidFill>
                <a:latin typeface="Arial" charset="0"/>
              </a:rPr>
              <a:t>(China Consumer Sentiment Survey, CCSS</a:t>
            </a:r>
            <a:r>
              <a:rPr lang="en-US" altLang="zh-CN" sz="1600" b="1" dirty="0" smtClean="0">
                <a:solidFill>
                  <a:srgbClr val="FD4A03"/>
                </a:solidFill>
                <a:latin typeface="Arial" charset="0"/>
              </a:rPr>
              <a:t>)</a:t>
            </a:r>
            <a:endParaRPr lang="en-US" altLang="zh-CN" sz="1600" b="1" dirty="0">
              <a:solidFill>
                <a:srgbClr val="FD4A03"/>
              </a:solidFill>
              <a:latin typeface="Arial" charset="0"/>
            </a:endParaRPr>
          </a:p>
        </p:txBody>
      </p:sp>
      <p:sp>
        <p:nvSpPr>
          <p:cNvPr id="6147" name="AutoShape 3"/>
          <p:cNvSpPr>
            <a:spLocks noChangeArrowheads="1"/>
          </p:cNvSpPr>
          <p:nvPr/>
        </p:nvSpPr>
        <p:spPr bwMode="auto">
          <a:xfrm>
            <a:off x="539750" y="836613"/>
            <a:ext cx="7921625" cy="576262"/>
          </a:xfrm>
          <a:prstGeom prst="roundRect">
            <a:avLst>
              <a:gd name="adj" fmla="val 16667"/>
            </a:avLst>
          </a:prstGeom>
          <a:solidFill>
            <a:srgbClr val="F4E08C"/>
          </a:solidFill>
          <a:ln>
            <a:noFill/>
          </a:ln>
          <a:effectLst/>
          <a:extLst>
            <a:ext uri="{91240B29-F687-4F45-9708-019B960494DF}">
              <a14:hiddenLine xmlns:a14="http://schemas.microsoft.com/office/drawing/2010/main" xmlns="" w="9525">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zh-CN" altLang="en-US" sz="1400" b="1" dirty="0" smtClean="0">
                <a:latin typeface="Arial" charset="0"/>
              </a:rPr>
              <a:t>每月</a:t>
            </a:r>
            <a:r>
              <a:rPr lang="zh-CN" altLang="en-US" sz="1400" b="1" dirty="0">
                <a:latin typeface="Arial" charset="0"/>
              </a:rPr>
              <a:t>进行的、反映中国消费市场状况及消费者对家庭经济及宏观经济信心的独立第三方</a:t>
            </a:r>
            <a:r>
              <a:rPr lang="zh-CN" altLang="en-US" sz="1400" b="1" dirty="0" smtClean="0">
                <a:latin typeface="Arial" charset="0"/>
              </a:rPr>
              <a:t>调研</a:t>
            </a:r>
            <a:endParaRPr lang="en-US" altLang="zh-CN" sz="1400" b="1" dirty="0" smtClean="0">
              <a:latin typeface="Arial" charset="0"/>
            </a:endParaRPr>
          </a:p>
          <a:p>
            <a:pPr algn="ctr"/>
            <a:r>
              <a:rPr lang="zh-CN" altLang="en-US" sz="1400" b="1" dirty="0" smtClean="0">
                <a:latin typeface="Arial" charset="0"/>
              </a:rPr>
              <a:t>目前属于全球最大的德交</a:t>
            </a:r>
            <a:r>
              <a:rPr lang="en-US" altLang="zh-CN" sz="1400" b="1" dirty="0" smtClean="0">
                <a:latin typeface="Arial" charset="0"/>
              </a:rPr>
              <a:t>-</a:t>
            </a:r>
            <a:r>
              <a:rPr lang="zh-CN" altLang="en-US" sz="1400" b="1" dirty="0" smtClean="0">
                <a:latin typeface="Arial" charset="0"/>
              </a:rPr>
              <a:t>泛欧</a:t>
            </a:r>
            <a:r>
              <a:rPr lang="en-US" altLang="zh-CN" sz="1400" b="1" dirty="0" smtClean="0">
                <a:latin typeface="Arial" charset="0"/>
              </a:rPr>
              <a:t>-</a:t>
            </a:r>
            <a:r>
              <a:rPr lang="zh-CN" altLang="en-US" sz="1400" b="1" dirty="0" smtClean="0">
                <a:latin typeface="Arial" charset="0"/>
              </a:rPr>
              <a:t>纽交集团旗下产品</a:t>
            </a:r>
            <a:endParaRPr lang="zh-CN" altLang="en-US" sz="1400" b="1" dirty="0">
              <a:latin typeface="Arial" charset="0"/>
            </a:endParaRPr>
          </a:p>
        </p:txBody>
      </p:sp>
      <p:sp>
        <p:nvSpPr>
          <p:cNvPr id="6148" name="AutoShape 4"/>
          <p:cNvSpPr>
            <a:spLocks noChangeArrowheads="1"/>
          </p:cNvSpPr>
          <p:nvPr/>
        </p:nvSpPr>
        <p:spPr bwMode="auto">
          <a:xfrm>
            <a:off x="539750" y="1557338"/>
            <a:ext cx="7921625" cy="576262"/>
          </a:xfrm>
          <a:prstGeom prst="roundRect">
            <a:avLst>
              <a:gd name="adj" fmla="val 16667"/>
            </a:avLst>
          </a:prstGeom>
          <a:solidFill>
            <a:srgbClr val="F4E08C"/>
          </a:solidFill>
          <a:ln>
            <a:noFill/>
          </a:ln>
          <a:effectLst/>
          <a:extLst>
            <a:ext uri="{91240B29-F687-4F45-9708-019B960494DF}">
              <a14:hiddenLine xmlns:a14="http://schemas.microsoft.com/office/drawing/2010/main" xmlns="" w="9525" algn="ctr">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zh-CN" altLang="en-US" sz="1400" b="1">
                <a:latin typeface="Arial" charset="0"/>
              </a:rPr>
              <a:t>中国消费者信心调研的研究方法是在</a:t>
            </a:r>
            <a:r>
              <a:rPr lang="zh-CN" altLang="en-US" sz="1400" b="1" u="sng">
                <a:latin typeface="Arial" charset="0"/>
              </a:rPr>
              <a:t>美国密歇根大学社会研究院消费者信心调查</a:t>
            </a:r>
            <a:r>
              <a:rPr lang="zh-CN" altLang="en-US" sz="1400" b="1">
                <a:latin typeface="Arial" charset="0"/>
              </a:rPr>
              <a:t>课题组负责人</a:t>
            </a:r>
            <a:r>
              <a:rPr lang="en-US" altLang="zh-CN" sz="1400" b="1">
                <a:latin typeface="Arial" charset="0"/>
              </a:rPr>
              <a:t>Richard Curtin</a:t>
            </a:r>
            <a:r>
              <a:rPr lang="zh-CN" altLang="en-US" sz="1400" b="1">
                <a:latin typeface="Arial" charset="0"/>
              </a:rPr>
              <a:t>博士的协助与指导下完成的</a:t>
            </a:r>
          </a:p>
        </p:txBody>
      </p:sp>
      <p:sp>
        <p:nvSpPr>
          <p:cNvPr id="6149" name="Rectangle 5"/>
          <p:cNvSpPr>
            <a:spLocks noChangeArrowheads="1"/>
          </p:cNvSpPr>
          <p:nvPr/>
        </p:nvSpPr>
        <p:spPr bwMode="auto">
          <a:xfrm>
            <a:off x="539750" y="2803525"/>
            <a:ext cx="2016125" cy="1624013"/>
          </a:xfrm>
          <a:prstGeom prst="rect">
            <a:avLst/>
          </a:prstGeom>
          <a:solidFill>
            <a:srgbClr val="FF9933"/>
          </a:solidFill>
          <a:ln>
            <a:noFill/>
          </a:ln>
          <a:effectLst/>
          <a:extLst>
            <a:ext uri="{91240B29-F687-4F45-9708-019B960494DF}">
              <a14:hiddenLine xmlns:a14="http://schemas.microsoft.com/office/drawing/2010/main" xmlns="" w="952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nchorCtr="1"/>
          <a:lstStyle/>
          <a:p>
            <a:pPr algn="ctr"/>
            <a:r>
              <a:rPr lang="zh-CN" altLang="en-US" sz="1400" b="1">
                <a:latin typeface="Arial" charset="0"/>
              </a:rPr>
              <a:t>月度总信心指数</a:t>
            </a:r>
          </a:p>
        </p:txBody>
      </p:sp>
      <p:sp>
        <p:nvSpPr>
          <p:cNvPr id="6150" name="Rectangle 6"/>
          <p:cNvSpPr>
            <a:spLocks noChangeArrowheads="1"/>
          </p:cNvSpPr>
          <p:nvPr/>
        </p:nvSpPr>
        <p:spPr bwMode="auto">
          <a:xfrm>
            <a:off x="2986088" y="2830513"/>
            <a:ext cx="2233612" cy="660400"/>
          </a:xfrm>
          <a:prstGeom prst="rect">
            <a:avLst/>
          </a:prstGeom>
          <a:solidFill>
            <a:srgbClr val="FF9933"/>
          </a:solidFill>
          <a:ln>
            <a:noFill/>
          </a:ln>
          <a:effectLst/>
          <a:extLst>
            <a:ext uri="{91240B29-F687-4F45-9708-019B960494DF}">
              <a14:hiddenLine xmlns:a14="http://schemas.microsoft.com/office/drawing/2010/main" xmlns="" w="9525" algn="ctr">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nchorCtr="1"/>
          <a:lstStyle/>
          <a:p>
            <a:pPr algn="ctr"/>
            <a:r>
              <a:rPr lang="zh-CN" altLang="en-US" sz="1400" b="1">
                <a:latin typeface="Arial" charset="0"/>
              </a:rPr>
              <a:t>现状指数</a:t>
            </a:r>
          </a:p>
        </p:txBody>
      </p:sp>
      <p:sp>
        <p:nvSpPr>
          <p:cNvPr id="6151" name="Rectangle 7"/>
          <p:cNvSpPr>
            <a:spLocks noChangeArrowheads="1"/>
          </p:cNvSpPr>
          <p:nvPr/>
        </p:nvSpPr>
        <p:spPr bwMode="auto">
          <a:xfrm>
            <a:off x="2986088" y="3540125"/>
            <a:ext cx="2233612" cy="958850"/>
          </a:xfrm>
          <a:prstGeom prst="rect">
            <a:avLst/>
          </a:prstGeom>
          <a:solidFill>
            <a:srgbClr val="FF9933"/>
          </a:solidFill>
          <a:ln>
            <a:noFill/>
          </a:ln>
          <a:effectLst/>
          <a:extLst>
            <a:ext uri="{91240B29-F687-4F45-9708-019B960494DF}">
              <a14:hiddenLine xmlns:a14="http://schemas.microsoft.com/office/drawing/2010/main" xmlns="" w="9525" algn="ctr">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nchorCtr="1"/>
          <a:lstStyle/>
          <a:p>
            <a:pPr algn="ctr"/>
            <a:r>
              <a:rPr lang="zh-CN" altLang="en-US" sz="1400" b="1">
                <a:latin typeface="Arial" charset="0"/>
              </a:rPr>
              <a:t>预期指数</a:t>
            </a:r>
          </a:p>
        </p:txBody>
      </p:sp>
      <p:sp>
        <p:nvSpPr>
          <p:cNvPr id="6152" name="AutoShape 8"/>
          <p:cNvSpPr>
            <a:spLocks/>
          </p:cNvSpPr>
          <p:nvPr/>
        </p:nvSpPr>
        <p:spPr bwMode="auto">
          <a:xfrm>
            <a:off x="2555875" y="2781300"/>
            <a:ext cx="360363" cy="1646238"/>
          </a:xfrm>
          <a:prstGeom prst="leftBrace">
            <a:avLst>
              <a:gd name="adj1" fmla="val 38069"/>
              <a:gd name="adj2" fmla="val 48898"/>
            </a:avLst>
          </a:prstGeom>
          <a:solidFill>
            <a:srgbClr val="FF9933"/>
          </a:solidFill>
          <a:ln>
            <a:noFill/>
          </a:ln>
          <a:effectLst/>
          <a:extLst>
            <a:ext uri="{91240B29-F687-4F45-9708-019B960494DF}">
              <a14:hiddenLine xmlns:a14="http://schemas.microsoft.com/office/drawing/2010/main" xmlns="" w="9525">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aphicFrame>
        <p:nvGraphicFramePr>
          <p:cNvPr id="168969" name="Group 9"/>
          <p:cNvGraphicFramePr>
            <a:graphicFrameLocks noGrp="1"/>
          </p:cNvGraphicFramePr>
          <p:nvPr/>
        </p:nvGraphicFramePr>
        <p:xfrm>
          <a:off x="5580063" y="2836863"/>
          <a:ext cx="2879725" cy="654050"/>
        </p:xfrm>
        <a:graphic>
          <a:graphicData uri="http://schemas.openxmlformats.org/drawingml/2006/table">
            <a:tbl>
              <a:tblPr/>
              <a:tblGrid>
                <a:gridCol w="2879725"/>
              </a:tblGrid>
              <a:tr h="327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当前家庭经济状况</a:t>
                      </a:r>
                      <a:endParaRPr kumimoji="1" lang="zh-CN" altLang="en-US" sz="1400" b="0"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r>
              <a:tr h="327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耐用品消费</a:t>
                      </a:r>
                      <a:endParaRPr kumimoji="1" lang="zh-CN" altLang="en-US" sz="1400" b="0"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r>
            </a:tbl>
          </a:graphicData>
        </a:graphic>
      </p:graphicFrame>
      <p:graphicFrame>
        <p:nvGraphicFramePr>
          <p:cNvPr id="168977" name="Group 17"/>
          <p:cNvGraphicFramePr>
            <a:graphicFrameLocks noGrp="1"/>
          </p:cNvGraphicFramePr>
          <p:nvPr/>
        </p:nvGraphicFramePr>
        <p:xfrm>
          <a:off x="5580063" y="3551238"/>
          <a:ext cx="2879725" cy="981075"/>
        </p:xfrm>
        <a:graphic>
          <a:graphicData uri="http://schemas.openxmlformats.org/drawingml/2006/table">
            <a:tbl>
              <a:tblPr/>
              <a:tblGrid>
                <a:gridCol w="2879725"/>
              </a:tblGrid>
              <a:tr h="327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未来</a:t>
                      </a:r>
                      <a:r>
                        <a:rPr kumimoji="1" lang="en-US" altLang="zh-CN" sz="1400" b="1" i="0" u="none" strike="noStrike" cap="none" normalizeH="0" baseline="0" smtClean="0">
                          <a:ln>
                            <a:noFill/>
                          </a:ln>
                          <a:solidFill>
                            <a:schemeClr val="tx1"/>
                          </a:solidFill>
                          <a:effectLst/>
                          <a:latin typeface="Arial" charset="0"/>
                          <a:ea typeface="宋体" pitchFamily="2" charset="-122"/>
                        </a:rPr>
                        <a:t>1</a:t>
                      </a:r>
                      <a:r>
                        <a:rPr kumimoji="1" lang="zh-CN" altLang="en-US" sz="1400" b="1" i="0" u="none" strike="noStrike" cap="none" normalizeH="0" baseline="0" smtClean="0">
                          <a:ln>
                            <a:noFill/>
                          </a:ln>
                          <a:solidFill>
                            <a:schemeClr val="tx1"/>
                          </a:solidFill>
                          <a:effectLst/>
                          <a:latin typeface="Arial" charset="0"/>
                          <a:ea typeface="宋体" pitchFamily="2" charset="-122"/>
                        </a:rPr>
                        <a:t>年家庭经济预期</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r>
              <a:tr h="327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未来</a:t>
                      </a:r>
                      <a:r>
                        <a:rPr kumimoji="1" lang="en-US" altLang="zh-CN" sz="1400" b="1" i="0" u="none" strike="noStrike" cap="none" normalizeH="0" baseline="0" smtClean="0">
                          <a:ln>
                            <a:noFill/>
                          </a:ln>
                          <a:solidFill>
                            <a:schemeClr val="tx1"/>
                          </a:solidFill>
                          <a:effectLst/>
                          <a:latin typeface="Arial" charset="0"/>
                          <a:ea typeface="宋体" pitchFamily="2" charset="-122"/>
                        </a:rPr>
                        <a:t>1</a:t>
                      </a:r>
                      <a:r>
                        <a:rPr kumimoji="1" lang="zh-CN" altLang="en-US" sz="1400" b="1" i="0" u="none" strike="noStrike" cap="none" normalizeH="0" baseline="0" smtClean="0">
                          <a:ln>
                            <a:noFill/>
                          </a:ln>
                          <a:solidFill>
                            <a:schemeClr val="tx1"/>
                          </a:solidFill>
                          <a:effectLst/>
                          <a:latin typeface="Arial" charset="0"/>
                          <a:ea typeface="宋体" pitchFamily="2" charset="-122"/>
                        </a:rPr>
                        <a:t>年宏观经济预期</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r>
              <a:tr h="327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未来</a:t>
                      </a:r>
                      <a:r>
                        <a:rPr kumimoji="1" lang="en-US" altLang="zh-CN" sz="1400" b="1" i="0" u="none" strike="noStrike" cap="none" normalizeH="0" baseline="0" smtClean="0">
                          <a:ln>
                            <a:noFill/>
                          </a:ln>
                          <a:solidFill>
                            <a:schemeClr val="tx1"/>
                          </a:solidFill>
                          <a:effectLst/>
                          <a:latin typeface="Arial" charset="0"/>
                          <a:ea typeface="宋体" pitchFamily="2" charset="-122"/>
                        </a:rPr>
                        <a:t>5</a:t>
                      </a:r>
                      <a:r>
                        <a:rPr kumimoji="1" lang="zh-CN" altLang="en-US" sz="1400" b="1" i="0" u="none" strike="noStrike" cap="none" normalizeH="0" baseline="0" smtClean="0">
                          <a:ln>
                            <a:noFill/>
                          </a:ln>
                          <a:solidFill>
                            <a:schemeClr val="tx1"/>
                          </a:solidFill>
                          <a:effectLst/>
                          <a:latin typeface="Arial" charset="0"/>
                          <a:ea typeface="宋体" pitchFamily="2" charset="-122"/>
                        </a:rPr>
                        <a:t>年宏观经济预期</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r>
            </a:tbl>
          </a:graphicData>
        </a:graphic>
      </p:graphicFrame>
      <p:sp>
        <p:nvSpPr>
          <p:cNvPr id="6171" name="AutoShape 27"/>
          <p:cNvSpPr>
            <a:spLocks/>
          </p:cNvSpPr>
          <p:nvPr/>
        </p:nvSpPr>
        <p:spPr bwMode="auto">
          <a:xfrm>
            <a:off x="5148263" y="2835275"/>
            <a:ext cx="358775" cy="669925"/>
          </a:xfrm>
          <a:prstGeom prst="leftBrace">
            <a:avLst>
              <a:gd name="adj1" fmla="val 15560"/>
              <a:gd name="adj2" fmla="val 48898"/>
            </a:avLst>
          </a:prstGeom>
          <a:solidFill>
            <a:srgbClr val="FF9933"/>
          </a:solidFill>
          <a:ln>
            <a:noFill/>
          </a:ln>
          <a:effectLst/>
          <a:extLst>
            <a:ext uri="{91240B29-F687-4F45-9708-019B960494DF}">
              <a14:hiddenLine xmlns:a14="http://schemas.microsoft.com/office/drawing/2010/main" xmlns="" w="9525">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2" name="AutoShape 28"/>
          <p:cNvSpPr>
            <a:spLocks/>
          </p:cNvSpPr>
          <p:nvPr/>
        </p:nvSpPr>
        <p:spPr bwMode="auto">
          <a:xfrm>
            <a:off x="5149850" y="3540125"/>
            <a:ext cx="358775" cy="958850"/>
          </a:xfrm>
          <a:prstGeom prst="leftBrace">
            <a:avLst>
              <a:gd name="adj1" fmla="val 22271"/>
              <a:gd name="adj2" fmla="val 48898"/>
            </a:avLst>
          </a:prstGeom>
          <a:solidFill>
            <a:srgbClr val="FF9933"/>
          </a:solidFill>
          <a:ln>
            <a:noFill/>
          </a:ln>
          <a:effectLst/>
          <a:extLst>
            <a:ext uri="{91240B29-F687-4F45-9708-019B960494DF}">
              <a14:hiddenLine xmlns:a14="http://schemas.microsoft.com/office/drawing/2010/main" xmlns="" w="9525">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6173" name="Rectangle 29"/>
          <p:cNvSpPr>
            <a:spLocks noChangeArrowheads="1"/>
          </p:cNvSpPr>
          <p:nvPr/>
        </p:nvSpPr>
        <p:spPr bwMode="auto">
          <a:xfrm>
            <a:off x="539750" y="4575175"/>
            <a:ext cx="2017713" cy="1541463"/>
          </a:xfrm>
          <a:prstGeom prst="rect">
            <a:avLst/>
          </a:prstGeom>
          <a:solidFill>
            <a:srgbClr val="FFB469"/>
          </a:solidFill>
          <a:ln>
            <a:noFill/>
          </a:ln>
          <a:effectLst/>
          <a:extLst>
            <a:ext uri="{91240B29-F687-4F45-9708-019B960494DF}">
              <a14:hiddenLine xmlns:a14="http://schemas.microsoft.com/office/drawing/2010/main" xmlns="" w="9525">
                <a:solidFill>
                  <a:srgbClr val="CC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nchorCtr="1"/>
          <a:lstStyle/>
          <a:p>
            <a:pPr algn="ctr"/>
            <a:r>
              <a:rPr lang="zh-CN" altLang="en-US" sz="1400" b="1">
                <a:latin typeface="Arial" charset="0"/>
              </a:rPr>
              <a:t>行业分类指数</a:t>
            </a:r>
          </a:p>
        </p:txBody>
      </p:sp>
      <p:graphicFrame>
        <p:nvGraphicFramePr>
          <p:cNvPr id="168990" name="Group 30"/>
          <p:cNvGraphicFramePr>
            <a:graphicFrameLocks noGrp="1"/>
          </p:cNvGraphicFramePr>
          <p:nvPr/>
        </p:nvGraphicFramePr>
        <p:xfrm>
          <a:off x="2987675" y="4565650"/>
          <a:ext cx="2232025" cy="1592264"/>
        </p:xfrm>
        <a:graphic>
          <a:graphicData uri="http://schemas.openxmlformats.org/drawingml/2006/table">
            <a:tbl>
              <a:tblPr/>
              <a:tblGrid>
                <a:gridCol w="2232025"/>
              </a:tblGrid>
              <a:tr h="398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耐用品购买</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B469"/>
                    </a:solidFill>
                  </a:tcPr>
                </a:tc>
              </a:tr>
              <a:tr h="398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房地产</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B469"/>
                    </a:solidFill>
                  </a:tcPr>
                </a:tc>
              </a:tr>
              <a:tr h="396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证券投资</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B469"/>
                    </a:solidFill>
                  </a:tcPr>
                </a:tc>
              </a:tr>
              <a:tr h="398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汽车消费</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B469"/>
                    </a:solidFill>
                  </a:tcPr>
                </a:tc>
              </a:tr>
            </a:tbl>
          </a:graphicData>
        </a:graphic>
      </p:graphicFrame>
      <p:sp>
        <p:nvSpPr>
          <p:cNvPr id="6186" name="AutoShape 42"/>
          <p:cNvSpPr>
            <a:spLocks/>
          </p:cNvSpPr>
          <p:nvPr/>
        </p:nvSpPr>
        <p:spPr bwMode="auto">
          <a:xfrm>
            <a:off x="2555875" y="4583113"/>
            <a:ext cx="360363" cy="1533525"/>
          </a:xfrm>
          <a:prstGeom prst="leftBrace">
            <a:avLst>
              <a:gd name="adj1" fmla="val 35463"/>
              <a:gd name="adj2" fmla="val 48898"/>
            </a:avLst>
          </a:prstGeom>
          <a:solidFill>
            <a:srgbClr val="FFB469"/>
          </a:solidFill>
          <a:ln>
            <a:noFill/>
          </a:ln>
          <a:effectLst/>
          <a:extLst>
            <a:ext uri="{91240B29-F687-4F45-9708-019B960494DF}">
              <a14:hiddenLine xmlns:a14="http://schemas.microsoft.com/office/drawing/2010/main" xmlns="" w="9525">
                <a:solidFill>
                  <a:srgbClr val="CC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aphicFrame>
        <p:nvGraphicFramePr>
          <p:cNvPr id="169003" name="Group 43"/>
          <p:cNvGraphicFramePr>
            <a:graphicFrameLocks noGrp="1"/>
          </p:cNvGraphicFramePr>
          <p:nvPr/>
        </p:nvGraphicFramePr>
        <p:xfrm>
          <a:off x="5580063" y="4570413"/>
          <a:ext cx="2879725" cy="1617663"/>
        </p:xfrm>
        <a:graphic>
          <a:graphicData uri="http://schemas.openxmlformats.org/drawingml/2006/table">
            <a:tbl>
              <a:tblPr/>
              <a:tblGrid>
                <a:gridCol w="2879725"/>
              </a:tblGrid>
              <a:tr h="5238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消费者物价感受及预期</a:t>
                      </a:r>
                      <a:endParaRPr kumimoji="1" lang="zh-CN" altLang="en-US" sz="1400" b="0" i="0" u="none" strike="noStrike" cap="none" normalizeH="0" baseline="0" smtClean="0">
                        <a:ln>
                          <a:noFill/>
                        </a:ln>
                        <a:solidFill>
                          <a:schemeClr val="tx1"/>
                        </a:solidFill>
                        <a:effectLst/>
                        <a:latin typeface="Arial" charset="0"/>
                        <a:ea typeface="宋体" pitchFamily="2" charset="-122"/>
                      </a:endParaRP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7D471"/>
                    </a:solidFill>
                  </a:tcPr>
                </a:tc>
              </a:tr>
              <a:tr h="5461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tx1"/>
                          </a:solidFill>
                          <a:effectLst/>
                          <a:latin typeface="Arial" charset="0"/>
                          <a:ea typeface="宋体" pitchFamily="2" charset="-122"/>
                        </a:rPr>
                        <a:t>消费者利率预期</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7D471"/>
                    </a:solidFill>
                  </a:tcPr>
                </a:tc>
              </a:tr>
              <a:tr h="547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smtClean="0">
                          <a:ln>
                            <a:noFill/>
                          </a:ln>
                          <a:solidFill>
                            <a:schemeClr val="tx1"/>
                          </a:solidFill>
                          <a:effectLst/>
                          <a:latin typeface="Arial" charset="0"/>
                          <a:ea typeface="宋体" pitchFamily="2" charset="-122"/>
                        </a:rPr>
                        <a:t>……</a:t>
                      </a:r>
                    </a:p>
                  </a:txBody>
                  <a:tcPr marL="90000" marR="90000" marT="46800" marB="46800" anchor="ctr" anchorCtr="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7D471"/>
                    </a:solidFill>
                  </a:tcPr>
                </a:tc>
              </a:tr>
            </a:tbl>
          </a:graphicData>
        </a:graphic>
      </p:graphicFrame>
      <p:sp>
        <p:nvSpPr>
          <p:cNvPr id="6197" name="Rectangle 53"/>
          <p:cNvSpPr>
            <a:spLocks noChangeArrowheads="1"/>
          </p:cNvSpPr>
          <p:nvPr/>
        </p:nvSpPr>
        <p:spPr bwMode="auto">
          <a:xfrm>
            <a:off x="539750" y="2327275"/>
            <a:ext cx="36417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1400" b="1">
                <a:latin typeface="Arial" charset="0"/>
              </a:rPr>
              <a:t>中国消费者信心调研</a:t>
            </a:r>
            <a:r>
              <a:rPr lang="en-US" altLang="zh-CN" sz="1400" b="1">
                <a:latin typeface="Arial" charset="0"/>
              </a:rPr>
              <a:t>(CCSS)</a:t>
            </a:r>
            <a:r>
              <a:rPr lang="zh-CN" altLang="en-US" sz="1400" b="1">
                <a:latin typeface="Arial" charset="0"/>
              </a:rPr>
              <a:t>包括以下方面：</a:t>
            </a:r>
          </a:p>
        </p:txBody>
      </p:sp>
      <p:sp>
        <p:nvSpPr>
          <p:cNvPr id="18" name="Rectangle 12"/>
          <p:cNvSpPr txBox="1">
            <a:spLocks noChangeArrowheads="1"/>
          </p:cNvSpPr>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ct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49420D0-7948-4851-8512-8EDA796A7E7B}" type="datetime2">
              <a:rPr lang="zh-CN" altLang="en-US" smtClean="0"/>
              <a:pPr/>
              <a:t>2012年9月5日</a:t>
            </a:fld>
            <a:endParaRPr lang="en-US" altLang="zh-CN" dirty="0"/>
          </a:p>
        </p:txBody>
      </p:sp>
      <p:sp>
        <p:nvSpPr>
          <p:cNvPr id="19" name="Rectangle 13"/>
          <p:cNvSpPr txBox="1">
            <a:spLocks noChangeArrowheads="1"/>
          </p:cNvSpPr>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eaLnBrk="0" fontAlgn="base" hangingPunct="0">
              <a:lnSpc>
                <a:spcPct val="100000"/>
              </a:lnSpc>
              <a:spcBef>
                <a:spcPct val="0"/>
              </a:spcBef>
              <a:spcAft>
                <a:spcPct val="0"/>
              </a:spcAft>
              <a:buClrTx/>
              <a:buSzTx/>
              <a:buFontTx/>
              <a:buNone/>
              <a:defRPr lang="en-US" altLang="zh-CN" sz="1200" b="1" u="none" kern="1200" dirty="0" smtClean="0">
                <a:solidFill>
                  <a:schemeClr val="bg2"/>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r>
              <a:rPr lang="en-US" altLang="zh-CN" smtClean="0"/>
              <a:t>@</a:t>
            </a:r>
            <a:r>
              <a:rPr lang="zh-CN" altLang="en-US" smtClean="0"/>
              <a:t>文彤老师</a:t>
            </a:r>
          </a:p>
          <a:p>
            <a:endParaRPr lang="zh-CN" altLang="en-US"/>
          </a:p>
        </p:txBody>
      </p:sp>
      <p:sp>
        <p:nvSpPr>
          <p:cNvPr id="20" name="Rectangle 15"/>
          <p:cNvSpPr txBox="1">
            <a:spLocks noChangeArrowheads="1"/>
          </p:cNvSpPr>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defPPr>
              <a:defRPr lang="zh-CN"/>
            </a:defPPr>
            <a:lvl1pPr algn="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79300B8-629A-47B8-8308-D6C71AA59504}" type="slidenum">
              <a:rPr lang="en-US" altLang="zh-CN" smtClean="0"/>
              <a:pPr/>
              <a:t>31</a:t>
            </a:fld>
            <a:endParaRPr lang="en-US" altLang="zh-CN"/>
          </a:p>
        </p:txBody>
      </p:sp>
    </p:spTree>
    <p:extLst>
      <p:ext uri="{BB962C8B-B14F-4D97-AF65-F5344CB8AC3E}">
        <p14:creationId xmlns:p14="http://schemas.microsoft.com/office/powerpoint/2010/main" xmlns="" val="1043702862"/>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468313" y="571500"/>
            <a:ext cx="5832475"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1600" b="1">
                <a:solidFill>
                  <a:srgbClr val="FD4A03"/>
                </a:solidFill>
                <a:latin typeface="Arial" charset="0"/>
              </a:rPr>
              <a:t>中国消费者信心调研的研究方法</a:t>
            </a:r>
          </a:p>
        </p:txBody>
      </p:sp>
      <p:graphicFrame>
        <p:nvGraphicFramePr>
          <p:cNvPr id="146435" name="Group 3"/>
          <p:cNvGraphicFramePr>
            <a:graphicFrameLocks noGrp="1"/>
          </p:cNvGraphicFramePr>
          <p:nvPr/>
        </p:nvGraphicFramePr>
        <p:xfrm>
          <a:off x="684213" y="1196975"/>
          <a:ext cx="7704137" cy="3702048"/>
        </p:xfrm>
        <a:graphic>
          <a:graphicData uri="http://schemas.openxmlformats.org/drawingml/2006/table">
            <a:tbl>
              <a:tblPr/>
              <a:tblGrid>
                <a:gridCol w="3095625"/>
                <a:gridCol w="4608512"/>
              </a:tblGrid>
              <a:tr h="4460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发布频率</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rgbClr val="333333"/>
                          </a:solidFill>
                          <a:effectLst/>
                          <a:latin typeface="Arial" charset="0"/>
                          <a:ea typeface="宋体" pitchFamily="2" charset="-122"/>
                        </a:rPr>
                        <a:t>每月一次</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46088">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数据采集方式</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smtClean="0">
                          <a:ln>
                            <a:noFill/>
                          </a:ln>
                          <a:solidFill>
                            <a:srgbClr val="333333"/>
                          </a:solidFill>
                          <a:effectLst/>
                          <a:latin typeface="Arial" charset="0"/>
                          <a:ea typeface="宋体" pitchFamily="2" charset="-122"/>
                        </a:rPr>
                        <a:t>CATI (</a:t>
                      </a:r>
                      <a:r>
                        <a:rPr kumimoji="1" lang="zh-CN" altLang="en-US" sz="1400" b="1" i="0" u="none" strike="noStrike" cap="none" normalizeH="0" baseline="0" smtClean="0">
                          <a:ln>
                            <a:noFill/>
                          </a:ln>
                          <a:solidFill>
                            <a:srgbClr val="333333"/>
                          </a:solidFill>
                          <a:effectLst/>
                          <a:latin typeface="Arial" charset="0"/>
                          <a:ea typeface="宋体" pitchFamily="2" charset="-122"/>
                        </a:rPr>
                        <a:t>电脑辅助电话访问</a:t>
                      </a:r>
                      <a:r>
                        <a:rPr kumimoji="1" lang="en-US" altLang="zh-CN" sz="1400" b="1" i="0" u="none" strike="noStrike" cap="none" normalizeH="0" baseline="0" smtClean="0">
                          <a:ln>
                            <a:noFill/>
                          </a:ln>
                          <a:solidFill>
                            <a:srgbClr val="333333"/>
                          </a:solidFill>
                          <a:effectLst/>
                          <a:latin typeface="Arial" charset="0"/>
                          <a:ea typeface="宋体" pitchFamily="2" charset="-122"/>
                        </a:rPr>
                        <a:t>)</a:t>
                      </a:r>
                      <a:r>
                        <a:rPr kumimoji="1" lang="zh-CN" altLang="en-US" sz="1400" b="1" i="0" u="none" strike="noStrike" cap="none" normalizeH="0" baseline="0" smtClean="0">
                          <a:ln>
                            <a:noFill/>
                          </a:ln>
                          <a:solidFill>
                            <a:srgbClr val="333333"/>
                          </a:solidFill>
                          <a:effectLst/>
                          <a:latin typeface="Arial" charset="0"/>
                          <a:ea typeface="宋体" pitchFamily="2" charset="-122"/>
                        </a:rPr>
                        <a:t>，随机抽样，第一手调研</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样本选择</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smtClean="0">
                          <a:ln>
                            <a:noFill/>
                          </a:ln>
                          <a:solidFill>
                            <a:srgbClr val="333333"/>
                          </a:solidFill>
                          <a:effectLst/>
                          <a:latin typeface="Arial" charset="0"/>
                          <a:ea typeface="宋体" pitchFamily="2" charset="-122"/>
                        </a:rPr>
                        <a:t>18-64</a:t>
                      </a:r>
                      <a:r>
                        <a:rPr kumimoji="1" lang="zh-CN" altLang="en-US" sz="1400" b="1" i="0" u="none" strike="noStrike" cap="none" normalizeH="0" baseline="0" smtClean="0">
                          <a:ln>
                            <a:noFill/>
                          </a:ln>
                          <a:solidFill>
                            <a:srgbClr val="333333"/>
                          </a:solidFill>
                          <a:effectLst/>
                          <a:latin typeface="Arial" charset="0"/>
                          <a:ea typeface="宋体" pitchFamily="2" charset="-122"/>
                        </a:rPr>
                        <a:t>岁中国城市居民，家庭开支或投资决策者</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1" lang="zh-CN" altLang="zh-CN" sz="1400" b="1" i="0" u="none" strike="noStrike" cap="none" normalizeH="0" baseline="0" smtClean="0">
                        <a:ln>
                          <a:noFill/>
                        </a:ln>
                        <a:solidFill>
                          <a:schemeClr val="bg1"/>
                        </a:solidFill>
                        <a:effectLst/>
                        <a:latin typeface="Arial" charset="0"/>
                        <a:ea typeface="宋体" pitchFamily="2" charset="-122"/>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rgbClr val="333333"/>
                          </a:solidFill>
                          <a:effectLst/>
                          <a:latin typeface="Arial" charset="0"/>
                          <a:ea typeface="宋体" pitchFamily="2" charset="-122"/>
                        </a:rPr>
                        <a:t>抽取中国经济最发达的</a:t>
                      </a:r>
                      <a:r>
                        <a:rPr kumimoji="1" lang="en-US" altLang="zh-CN" sz="1400" b="1" i="0" u="none" strike="noStrike" cap="none" normalizeH="0" baseline="0" smtClean="0">
                          <a:ln>
                            <a:noFill/>
                          </a:ln>
                          <a:solidFill>
                            <a:srgbClr val="333333"/>
                          </a:solidFill>
                          <a:effectLst/>
                          <a:latin typeface="Arial" charset="0"/>
                          <a:ea typeface="宋体" pitchFamily="2" charset="-122"/>
                        </a:rPr>
                        <a:t>30</a:t>
                      </a:r>
                      <a:r>
                        <a:rPr kumimoji="1" lang="zh-CN" altLang="en-US" sz="1400" b="1" i="0" u="none" strike="noStrike" cap="none" normalizeH="0" baseline="0" smtClean="0">
                          <a:ln>
                            <a:noFill/>
                          </a:ln>
                          <a:solidFill>
                            <a:srgbClr val="333333"/>
                          </a:solidFill>
                          <a:effectLst/>
                          <a:latin typeface="Arial" charset="0"/>
                          <a:ea typeface="宋体" pitchFamily="2" charset="-122"/>
                        </a:rPr>
                        <a:t>个城市</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1" lang="zh-CN" altLang="zh-CN" sz="1400" b="1" i="0" u="none" strike="noStrike" cap="none" normalizeH="0" baseline="0" smtClean="0">
                        <a:ln>
                          <a:noFill/>
                        </a:ln>
                        <a:solidFill>
                          <a:schemeClr val="bg1"/>
                        </a:solidFill>
                        <a:effectLst/>
                        <a:latin typeface="Arial" charset="0"/>
                        <a:ea typeface="宋体" pitchFamily="2" charset="-122"/>
                      </a:endParaRP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rgbClr val="333333"/>
                          </a:solidFill>
                          <a:effectLst/>
                          <a:latin typeface="Arial" charset="0"/>
                          <a:ea typeface="宋体" pitchFamily="2" charset="-122"/>
                        </a:rPr>
                        <a:t>代表中国</a:t>
                      </a:r>
                      <a:r>
                        <a:rPr kumimoji="1" lang="en-US" altLang="zh-CN" sz="1400" b="1" i="0" u="none" strike="noStrike" cap="none" normalizeH="0" baseline="0" smtClean="0">
                          <a:ln>
                            <a:noFill/>
                          </a:ln>
                          <a:solidFill>
                            <a:srgbClr val="333333"/>
                          </a:solidFill>
                          <a:effectLst/>
                          <a:latin typeface="Arial" charset="0"/>
                          <a:ea typeface="宋体" pitchFamily="2" charset="-122"/>
                        </a:rPr>
                        <a:t>1/7</a:t>
                      </a:r>
                      <a:r>
                        <a:rPr kumimoji="1" lang="zh-CN" altLang="en-US" sz="1400" b="1" i="0" u="none" strike="noStrike" cap="none" normalizeH="0" baseline="0" smtClean="0">
                          <a:ln>
                            <a:noFill/>
                          </a:ln>
                          <a:solidFill>
                            <a:srgbClr val="333333"/>
                          </a:solidFill>
                          <a:effectLst/>
                          <a:latin typeface="Arial" charset="0"/>
                          <a:ea typeface="宋体" pitchFamily="2" charset="-122"/>
                        </a:rPr>
                        <a:t>的人口与</a:t>
                      </a:r>
                      <a:r>
                        <a:rPr kumimoji="1" lang="en-US" altLang="zh-CN" sz="1400" b="1" i="0" u="none" strike="noStrike" cap="none" normalizeH="0" baseline="0" smtClean="0">
                          <a:ln>
                            <a:noFill/>
                          </a:ln>
                          <a:solidFill>
                            <a:srgbClr val="333333"/>
                          </a:solidFill>
                          <a:effectLst/>
                          <a:latin typeface="Arial" charset="0"/>
                          <a:ea typeface="宋体" pitchFamily="2" charset="-122"/>
                        </a:rPr>
                        <a:t>1/3</a:t>
                      </a:r>
                      <a:r>
                        <a:rPr kumimoji="1" lang="zh-CN" altLang="en-US" sz="1400" b="1" i="0" u="none" strike="noStrike" cap="none" normalizeH="0" baseline="0" smtClean="0">
                          <a:ln>
                            <a:noFill/>
                          </a:ln>
                          <a:solidFill>
                            <a:srgbClr val="333333"/>
                          </a:solidFill>
                          <a:effectLst/>
                          <a:latin typeface="Arial" charset="0"/>
                          <a:ea typeface="宋体" pitchFamily="2" charset="-122"/>
                        </a:rPr>
                        <a:t>的</a:t>
                      </a:r>
                      <a:r>
                        <a:rPr kumimoji="1" lang="en-US" altLang="zh-CN" sz="1400" b="1" i="0" u="none" strike="noStrike" cap="none" normalizeH="0" baseline="0" smtClean="0">
                          <a:ln>
                            <a:noFill/>
                          </a:ln>
                          <a:solidFill>
                            <a:srgbClr val="333333"/>
                          </a:solidFill>
                          <a:effectLst/>
                          <a:latin typeface="Arial" charset="0"/>
                          <a:ea typeface="宋体" pitchFamily="2" charset="-122"/>
                        </a:rPr>
                        <a:t>GDP</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访谈时间长度</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zh-CN" sz="1400" b="1" i="0" u="none" strike="noStrike" cap="none" normalizeH="0" baseline="0" smtClean="0">
                          <a:ln>
                            <a:noFill/>
                          </a:ln>
                          <a:solidFill>
                            <a:srgbClr val="333333"/>
                          </a:solidFill>
                          <a:effectLst/>
                          <a:latin typeface="Arial" charset="0"/>
                          <a:ea typeface="宋体" pitchFamily="2" charset="-122"/>
                        </a:rPr>
                        <a:t>10~15 </a:t>
                      </a:r>
                      <a:r>
                        <a:rPr kumimoji="1" lang="zh-CN" altLang="en-US" sz="1400" b="1" i="0" u="none" strike="noStrike" cap="none" normalizeH="0" baseline="0" smtClean="0">
                          <a:ln>
                            <a:noFill/>
                          </a:ln>
                          <a:solidFill>
                            <a:srgbClr val="333333"/>
                          </a:solidFill>
                          <a:effectLst/>
                          <a:latin typeface="Arial" charset="0"/>
                          <a:ea typeface="宋体" pitchFamily="2" charset="-122"/>
                        </a:rPr>
                        <a:t>分钟</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问卷问题数量</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rgbClr val="333333"/>
                          </a:solidFill>
                          <a:effectLst/>
                          <a:latin typeface="Arial" charset="0"/>
                          <a:ea typeface="宋体" pitchFamily="2" charset="-122"/>
                        </a:rPr>
                        <a:t>不少于</a:t>
                      </a:r>
                      <a:r>
                        <a:rPr kumimoji="1" lang="en-US" altLang="zh-CN" sz="1400" b="1" i="0" u="none" strike="noStrike" cap="none" normalizeH="0" baseline="0" smtClean="0">
                          <a:ln>
                            <a:noFill/>
                          </a:ln>
                          <a:solidFill>
                            <a:srgbClr val="333333"/>
                          </a:solidFill>
                          <a:effectLst/>
                          <a:latin typeface="Arial" charset="0"/>
                          <a:ea typeface="宋体" pitchFamily="2" charset="-122"/>
                        </a:rPr>
                        <a:t>30</a:t>
                      </a:r>
                      <a:r>
                        <a:rPr kumimoji="1" lang="zh-CN" altLang="en-US" sz="1400" b="1" i="0" u="none" strike="noStrike" cap="none" normalizeH="0" baseline="0" smtClean="0">
                          <a:ln>
                            <a:noFill/>
                          </a:ln>
                          <a:solidFill>
                            <a:srgbClr val="333333"/>
                          </a:solidFill>
                          <a:effectLst/>
                          <a:latin typeface="Arial" charset="0"/>
                          <a:ea typeface="宋体" pitchFamily="2" charset="-122"/>
                        </a:rPr>
                        <a:t>题</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r h="468312">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1" lang="zh-CN" altLang="en-US" sz="1400" b="1" i="0" u="none" strike="noStrike" cap="none" normalizeH="0" baseline="0" smtClean="0">
                          <a:ln>
                            <a:noFill/>
                          </a:ln>
                          <a:solidFill>
                            <a:schemeClr val="bg1"/>
                          </a:solidFill>
                          <a:effectLst/>
                          <a:latin typeface="Arial" charset="0"/>
                          <a:ea typeface="宋体" pitchFamily="2" charset="-122"/>
                        </a:rPr>
                        <a:t>样本量</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50000"/>
                        </a:spcBef>
                        <a:spcAft>
                          <a:spcPct val="0"/>
                        </a:spcAft>
                        <a:buClr>
                          <a:srgbClr val="CC0000"/>
                        </a:buClr>
                        <a:buSzTx/>
                        <a:buFont typeface="Wingdings" pitchFamily="2" charset="2"/>
                        <a:buNone/>
                        <a:tabLst/>
                      </a:pPr>
                      <a:r>
                        <a:rPr kumimoji="1" lang="zh-CN" altLang="en-US" sz="1400" b="1" i="0" u="none" strike="noStrike" cap="none" normalizeH="0" baseline="0" smtClean="0">
                          <a:ln>
                            <a:noFill/>
                          </a:ln>
                          <a:solidFill>
                            <a:srgbClr val="333333"/>
                          </a:solidFill>
                          <a:effectLst/>
                          <a:latin typeface="Arial" charset="0"/>
                          <a:ea typeface="宋体" pitchFamily="2" charset="-122"/>
                        </a:rPr>
                        <a:t>每月不少于</a:t>
                      </a:r>
                      <a:r>
                        <a:rPr kumimoji="1" lang="en-US" altLang="zh-CN" sz="1400" b="1" i="0" u="none" strike="noStrike" cap="none" normalizeH="0" baseline="0" smtClean="0">
                          <a:ln>
                            <a:noFill/>
                          </a:ln>
                          <a:solidFill>
                            <a:srgbClr val="333333"/>
                          </a:solidFill>
                          <a:effectLst/>
                          <a:latin typeface="Arial" charset="0"/>
                          <a:ea typeface="宋体" pitchFamily="2" charset="-122"/>
                        </a:rPr>
                        <a:t>1,000</a:t>
                      </a:r>
                      <a:r>
                        <a:rPr kumimoji="1" lang="zh-CN" altLang="en-US" sz="1400" b="1" i="0" u="none" strike="noStrike" cap="none" normalizeH="0" baseline="0" smtClean="0">
                          <a:ln>
                            <a:noFill/>
                          </a:ln>
                          <a:solidFill>
                            <a:srgbClr val="333333"/>
                          </a:solidFill>
                          <a:effectLst/>
                          <a:latin typeface="Arial" charset="0"/>
                          <a:ea typeface="宋体" pitchFamily="2" charset="-122"/>
                        </a:rPr>
                        <a:t>样本</a:t>
                      </a:r>
                    </a:p>
                  </a:txBody>
                  <a:tcPr marL="90000" marR="90000" marT="46800" marB="468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6CA7A"/>
                    </a:solidFill>
                  </a:tcPr>
                </a:tc>
              </a:tr>
            </a:tbl>
          </a:graphicData>
        </a:graphic>
      </p:graphicFrame>
      <p:sp>
        <p:nvSpPr>
          <p:cNvPr id="4" name="Rectangle 12"/>
          <p:cNvSpPr txBox="1">
            <a:spLocks noChangeArrowheads="1"/>
          </p:cNvSpPr>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ct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49420D0-7948-4851-8512-8EDA796A7E7B}" type="datetime2">
              <a:rPr lang="zh-CN" altLang="en-US" smtClean="0"/>
              <a:pPr/>
              <a:t>2012年9月5日</a:t>
            </a:fld>
            <a:endParaRPr lang="en-US" altLang="zh-CN" dirty="0"/>
          </a:p>
        </p:txBody>
      </p:sp>
      <p:sp>
        <p:nvSpPr>
          <p:cNvPr id="5" name="Rectangle 13"/>
          <p:cNvSpPr txBox="1">
            <a:spLocks noChangeArrowheads="1"/>
          </p:cNvSpPr>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algn="l" rtl="0" eaLnBrk="0" fontAlgn="base" hangingPunct="0">
              <a:lnSpc>
                <a:spcPct val="100000"/>
              </a:lnSpc>
              <a:spcBef>
                <a:spcPct val="0"/>
              </a:spcBef>
              <a:spcAft>
                <a:spcPct val="0"/>
              </a:spcAft>
              <a:buClrTx/>
              <a:buSzTx/>
              <a:buFontTx/>
              <a:buNone/>
              <a:defRPr lang="en-US" altLang="zh-CN" sz="1200" b="1" u="none" kern="1200" dirty="0" smtClean="0">
                <a:solidFill>
                  <a:schemeClr val="bg2"/>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r>
              <a:rPr lang="en-US" altLang="zh-CN" smtClean="0"/>
              <a:t>@</a:t>
            </a:r>
            <a:r>
              <a:rPr lang="zh-CN" altLang="en-US" smtClean="0"/>
              <a:t>文彤老师</a:t>
            </a:r>
          </a:p>
          <a:p>
            <a:endParaRPr lang="zh-CN" altLang="en-US"/>
          </a:p>
        </p:txBody>
      </p:sp>
      <p:sp>
        <p:nvSpPr>
          <p:cNvPr id="6" name="Rectangle 15"/>
          <p:cNvSpPr txBox="1">
            <a:spLocks noChangeArrowheads="1"/>
          </p:cNvSpPr>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defPPr>
              <a:defRPr lang="zh-CN"/>
            </a:defPPr>
            <a:lvl1pPr algn="r" rtl="0" eaLnBrk="0" fontAlgn="base" hangingPunct="0">
              <a:lnSpc>
                <a:spcPct val="100000"/>
              </a:lnSpc>
              <a:spcBef>
                <a:spcPct val="0"/>
              </a:spcBef>
              <a:spcAft>
                <a:spcPct val="0"/>
              </a:spcAft>
              <a:buClrTx/>
              <a:buSzTx/>
              <a:buFontTx/>
              <a:buNone/>
              <a:defRPr sz="1200" b="1" u="none" kern="1200">
                <a:solidFill>
                  <a:schemeClr val="tx1"/>
                </a:solidFill>
                <a:latin typeface="+mn-lt"/>
                <a:ea typeface="+mn-ea"/>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a:lstStyle>
          <a:p>
            <a:fld id="{B79300B8-629A-47B8-8308-D6C71AA59504}" type="slidenum">
              <a:rPr lang="en-US" altLang="zh-CN" smtClean="0"/>
              <a:pPr/>
              <a:t>32</a:t>
            </a:fld>
            <a:endParaRPr lang="en-US" altLang="zh-CN"/>
          </a:p>
        </p:txBody>
      </p:sp>
    </p:spTree>
    <p:extLst>
      <p:ext uri="{BB962C8B-B14F-4D97-AF65-F5344CB8AC3E}">
        <p14:creationId xmlns:p14="http://schemas.microsoft.com/office/powerpoint/2010/main" xmlns="" val="134158431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中国消费者信心指数研究问卷</a:t>
            </a:r>
            <a:endParaRPr lang="zh-CN" altLang="en-US" dirty="0"/>
          </a:p>
        </p:txBody>
      </p:sp>
      <p:sp>
        <p:nvSpPr>
          <p:cNvPr id="3" name="内容占位符 2"/>
          <p:cNvSpPr>
            <a:spLocks noGrp="1"/>
          </p:cNvSpPr>
          <p:nvPr>
            <p:ph idx="1"/>
          </p:nvPr>
        </p:nvSpPr>
        <p:spPr/>
        <p:txBody>
          <a:bodyPr/>
          <a:lstStyle/>
          <a:p>
            <a:r>
              <a:rPr lang="en-US" altLang="zh-CN" dirty="0" smtClean="0"/>
              <a:t>S0  </a:t>
            </a:r>
            <a:r>
              <a:rPr lang="zh-CN" altLang="zh-CN" dirty="0" smtClean="0"/>
              <a:t>受访者所在城市：</a:t>
            </a:r>
          </a:p>
          <a:p>
            <a:pPr lvl="1"/>
            <a:r>
              <a:rPr lang="en-US" altLang="zh-CN" dirty="0" smtClean="0"/>
              <a:t>100 </a:t>
            </a:r>
            <a:r>
              <a:rPr lang="zh-CN" altLang="zh-CN" dirty="0" smtClean="0"/>
              <a:t>北京</a:t>
            </a:r>
            <a:r>
              <a:rPr lang="en-US" altLang="zh-CN" dirty="0" smtClean="0"/>
              <a:t>  200 </a:t>
            </a:r>
            <a:r>
              <a:rPr lang="zh-CN" altLang="zh-CN" dirty="0" smtClean="0"/>
              <a:t>上海</a:t>
            </a:r>
            <a:r>
              <a:rPr lang="en-US" altLang="zh-CN" dirty="0" smtClean="0"/>
              <a:t>  300 </a:t>
            </a:r>
            <a:r>
              <a:rPr lang="zh-CN" altLang="zh-CN" dirty="0" smtClean="0"/>
              <a:t>广州</a:t>
            </a:r>
          </a:p>
          <a:p>
            <a:r>
              <a:rPr lang="en-US" altLang="zh-CN" dirty="0" smtClean="0"/>
              <a:t>S1  </a:t>
            </a:r>
            <a:r>
              <a:rPr lang="zh-CN" altLang="zh-CN" dirty="0" smtClean="0"/>
              <a:t>请问您贵姓是？</a:t>
            </a:r>
            <a:r>
              <a:rPr lang="en-US" altLang="zh-CN" dirty="0" smtClean="0"/>
              <a:t>___</a:t>
            </a:r>
            <a:endParaRPr lang="zh-CN" altLang="zh-CN" dirty="0" smtClean="0"/>
          </a:p>
          <a:p>
            <a:r>
              <a:rPr lang="en-US" altLang="zh-CN" dirty="0" smtClean="0"/>
              <a:t>S2  </a:t>
            </a:r>
            <a:r>
              <a:rPr lang="zh-CN" altLang="zh-CN" dirty="0" smtClean="0"/>
              <a:t>记录被访者性别：</a:t>
            </a:r>
          </a:p>
          <a:p>
            <a:pPr lvl="1"/>
            <a:r>
              <a:rPr lang="en-US" altLang="zh-CN" dirty="0" smtClean="0"/>
              <a:t>1 </a:t>
            </a:r>
            <a:r>
              <a:rPr lang="zh-CN" altLang="zh-CN" dirty="0" smtClean="0"/>
              <a:t>男性</a:t>
            </a:r>
            <a:r>
              <a:rPr lang="en-US" altLang="zh-CN" dirty="0" smtClean="0"/>
              <a:t>  2 </a:t>
            </a:r>
            <a:r>
              <a:rPr lang="zh-CN" altLang="zh-CN" dirty="0" smtClean="0"/>
              <a:t>女性</a:t>
            </a:r>
          </a:p>
          <a:p>
            <a:r>
              <a:rPr lang="en-US" altLang="zh-CN" dirty="0" smtClean="0"/>
              <a:t>S3  </a:t>
            </a:r>
            <a:r>
              <a:rPr lang="zh-CN" altLang="zh-CN" dirty="0" smtClean="0"/>
              <a:t>请问您的十足年龄是？</a:t>
            </a:r>
            <a:r>
              <a:rPr lang="en-US" altLang="zh-CN" dirty="0" smtClean="0"/>
              <a:t>___</a:t>
            </a:r>
            <a:endParaRPr lang="zh-CN" altLang="zh-CN" dirty="0" smtClean="0"/>
          </a:p>
          <a:p>
            <a:r>
              <a:rPr lang="en-US" altLang="zh-CN" dirty="0" smtClean="0"/>
              <a:t>S4  </a:t>
            </a:r>
            <a:r>
              <a:rPr lang="zh-CN" altLang="zh-CN" dirty="0" smtClean="0"/>
              <a:t>请问您的学历是？</a:t>
            </a:r>
          </a:p>
          <a:p>
            <a:pPr lvl="1"/>
            <a:r>
              <a:rPr lang="en-US" altLang="zh-CN" dirty="0" smtClean="0"/>
              <a:t>1 </a:t>
            </a:r>
            <a:r>
              <a:rPr lang="zh-CN" altLang="zh-CN" dirty="0" smtClean="0"/>
              <a:t>初中</a:t>
            </a:r>
            <a:r>
              <a:rPr lang="en-US" altLang="zh-CN" dirty="0" smtClean="0"/>
              <a:t>/</a:t>
            </a:r>
            <a:r>
              <a:rPr lang="zh-CN" altLang="zh-CN" dirty="0" smtClean="0"/>
              <a:t>技校或以下</a:t>
            </a:r>
            <a:r>
              <a:rPr lang="en-US" altLang="zh-CN" dirty="0" smtClean="0"/>
              <a:t>  2 </a:t>
            </a:r>
            <a:r>
              <a:rPr lang="zh-CN" altLang="zh-CN" dirty="0" smtClean="0"/>
              <a:t>高中</a:t>
            </a:r>
            <a:r>
              <a:rPr lang="en-US" altLang="zh-CN" dirty="0" smtClean="0"/>
              <a:t>/</a:t>
            </a:r>
            <a:r>
              <a:rPr lang="zh-CN" altLang="zh-CN" dirty="0" smtClean="0"/>
              <a:t>中专</a:t>
            </a:r>
            <a:r>
              <a:rPr lang="en-US" altLang="zh-CN" dirty="0" smtClean="0"/>
              <a:t>  3 </a:t>
            </a:r>
            <a:r>
              <a:rPr lang="zh-CN" altLang="zh-CN" dirty="0" smtClean="0"/>
              <a:t>大专</a:t>
            </a:r>
            <a:r>
              <a:rPr lang="en-US" altLang="zh-CN" dirty="0" smtClean="0"/>
              <a:t>  4 </a:t>
            </a:r>
            <a:r>
              <a:rPr lang="zh-CN" altLang="zh-CN" dirty="0" smtClean="0"/>
              <a:t>本科</a:t>
            </a:r>
            <a:r>
              <a:rPr lang="en-US" altLang="zh-CN" dirty="0" smtClean="0"/>
              <a:t>  5 </a:t>
            </a:r>
            <a:r>
              <a:rPr lang="zh-CN" altLang="zh-CN" dirty="0" smtClean="0"/>
              <a:t>硕士或以上</a:t>
            </a:r>
            <a:endParaRPr lang="zh-CN" altLang="en-US" dirty="0"/>
          </a:p>
        </p:txBody>
      </p:sp>
      <p:sp>
        <p:nvSpPr>
          <p:cNvPr id="10"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11"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2"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33</a:t>
            </a:fld>
            <a:endParaRPr lang="en-US" altLang="zh-CN"/>
          </a:p>
        </p:txBody>
      </p:sp>
    </p:spTree>
    <p:extLst>
      <p:ext uri="{BB962C8B-B14F-4D97-AF65-F5344CB8AC3E}">
        <p14:creationId xmlns:p14="http://schemas.microsoft.com/office/powerpoint/2010/main" xmlns="" val="11512478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中国消费者信心指数研究问卷</a:t>
            </a:r>
            <a:endParaRPr lang="zh-CN" altLang="en-US" dirty="0"/>
          </a:p>
        </p:txBody>
      </p:sp>
      <p:sp>
        <p:nvSpPr>
          <p:cNvPr id="3" name="内容占位符 2"/>
          <p:cNvSpPr>
            <a:spLocks noGrp="1"/>
          </p:cNvSpPr>
          <p:nvPr>
            <p:ph idx="1"/>
          </p:nvPr>
        </p:nvSpPr>
        <p:spPr/>
        <p:txBody>
          <a:bodyPr>
            <a:normAutofit fontScale="85000" lnSpcReduction="20000"/>
          </a:bodyPr>
          <a:lstStyle/>
          <a:p>
            <a:pPr marL="0" indent="0">
              <a:buNone/>
            </a:pPr>
            <a:r>
              <a:rPr lang="en-US" altLang="zh-CN" dirty="0" smtClean="0"/>
              <a:t>C0  </a:t>
            </a:r>
            <a:r>
              <a:rPr lang="zh-CN" altLang="zh-CN" dirty="0" smtClean="0"/>
              <a:t>请问您的家庭目前有下列还贷支出吗？</a:t>
            </a:r>
          </a:p>
          <a:p>
            <a:pPr marL="339725" lvl="1" indent="0">
              <a:buNone/>
            </a:pPr>
            <a:r>
              <a:rPr lang="en-US" altLang="zh-CN" dirty="0" smtClean="0"/>
              <a:t>C0_1  </a:t>
            </a:r>
            <a:r>
              <a:rPr lang="zh-CN" altLang="zh-CN" dirty="0" smtClean="0"/>
              <a:t>房贷</a:t>
            </a:r>
            <a:r>
              <a:rPr lang="en-US" altLang="zh-CN" dirty="0" smtClean="0"/>
              <a:t>  1 </a:t>
            </a:r>
            <a:r>
              <a:rPr lang="zh-CN" altLang="zh-CN" dirty="0" smtClean="0"/>
              <a:t>有</a:t>
            </a:r>
            <a:r>
              <a:rPr lang="en-US" altLang="zh-CN" dirty="0" smtClean="0"/>
              <a:t>  2 </a:t>
            </a:r>
            <a:r>
              <a:rPr lang="zh-CN" altLang="zh-CN" dirty="0" smtClean="0"/>
              <a:t>无</a:t>
            </a:r>
            <a:r>
              <a:rPr lang="en-US" altLang="zh-CN" dirty="0" smtClean="0"/>
              <a:t>  99 </a:t>
            </a:r>
            <a:r>
              <a:rPr lang="zh-CN" altLang="zh-CN" dirty="0" smtClean="0"/>
              <a:t>拒答</a:t>
            </a:r>
          </a:p>
          <a:p>
            <a:pPr marL="339725" lvl="1" indent="0">
              <a:buNone/>
            </a:pPr>
            <a:r>
              <a:rPr lang="en-US" altLang="zh-CN" dirty="0" smtClean="0"/>
              <a:t>C0_2  </a:t>
            </a:r>
            <a:r>
              <a:rPr lang="zh-CN" altLang="zh-CN" dirty="0" smtClean="0"/>
              <a:t>车贷</a:t>
            </a:r>
            <a:r>
              <a:rPr lang="en-US" altLang="zh-CN" dirty="0" smtClean="0"/>
              <a:t>  1 </a:t>
            </a:r>
            <a:r>
              <a:rPr lang="zh-CN" altLang="zh-CN" dirty="0" smtClean="0"/>
              <a:t>有</a:t>
            </a:r>
            <a:r>
              <a:rPr lang="en-US" altLang="zh-CN" dirty="0" smtClean="0"/>
              <a:t>  2 </a:t>
            </a:r>
            <a:r>
              <a:rPr lang="zh-CN" altLang="zh-CN" dirty="0" smtClean="0"/>
              <a:t>无</a:t>
            </a:r>
            <a:r>
              <a:rPr lang="en-US" altLang="zh-CN" dirty="0" smtClean="0"/>
              <a:t>  99 </a:t>
            </a:r>
            <a:r>
              <a:rPr lang="zh-CN" altLang="zh-CN" dirty="0" smtClean="0"/>
              <a:t>拒答</a:t>
            </a:r>
          </a:p>
          <a:p>
            <a:pPr marL="339725" lvl="1" indent="0">
              <a:buNone/>
            </a:pPr>
            <a:r>
              <a:rPr lang="en-US" altLang="zh-CN" dirty="0" smtClean="0"/>
              <a:t>C0_3  </a:t>
            </a:r>
            <a:r>
              <a:rPr lang="zh-CN" altLang="zh-CN" dirty="0" smtClean="0"/>
              <a:t>其他一般消费还贷</a:t>
            </a:r>
            <a:r>
              <a:rPr lang="en-US" altLang="zh-CN" dirty="0" smtClean="0"/>
              <a:t>  1 </a:t>
            </a:r>
            <a:r>
              <a:rPr lang="zh-CN" altLang="zh-CN" dirty="0" smtClean="0"/>
              <a:t>有</a:t>
            </a:r>
            <a:r>
              <a:rPr lang="en-US" altLang="zh-CN" dirty="0" smtClean="0"/>
              <a:t>  2 </a:t>
            </a:r>
            <a:r>
              <a:rPr lang="zh-CN" altLang="zh-CN" dirty="0" smtClean="0"/>
              <a:t>无</a:t>
            </a:r>
            <a:r>
              <a:rPr lang="en-US" altLang="zh-CN" dirty="0" smtClean="0"/>
              <a:t>  99 </a:t>
            </a:r>
            <a:r>
              <a:rPr lang="zh-CN" altLang="zh-CN" dirty="0" smtClean="0"/>
              <a:t>拒答</a:t>
            </a:r>
          </a:p>
          <a:p>
            <a:pPr marL="0" indent="0">
              <a:buNone/>
            </a:pPr>
            <a:r>
              <a:rPr lang="en-US" altLang="zh-CN" dirty="0" smtClean="0"/>
              <a:t> A3  </a:t>
            </a:r>
            <a:r>
              <a:rPr lang="zh-CN" altLang="zh-CN" dirty="0" smtClean="0"/>
              <a:t>首先，请问与一年前相比，您的家庭现在的经济状况怎么样呢？是变好、基本不变还是变差？</a:t>
            </a:r>
            <a:r>
              <a:rPr lang="en-US" altLang="zh-CN" dirty="0" smtClean="0"/>
              <a:t>		</a:t>
            </a:r>
            <a:endParaRPr lang="zh-CN" altLang="zh-CN" dirty="0" smtClean="0"/>
          </a:p>
          <a:p>
            <a:pPr marL="0" indent="0">
              <a:buNone/>
            </a:pPr>
            <a:r>
              <a:rPr lang="en-US" altLang="zh-CN" dirty="0" smtClean="0"/>
              <a:t>	1 </a:t>
            </a:r>
            <a:r>
              <a:rPr lang="zh-CN" altLang="zh-CN" dirty="0" smtClean="0"/>
              <a:t>明显好转</a:t>
            </a:r>
            <a:r>
              <a:rPr lang="en-US" altLang="zh-CN" dirty="0" smtClean="0"/>
              <a:t>  2 </a:t>
            </a:r>
            <a:r>
              <a:rPr lang="zh-CN" altLang="zh-CN" dirty="0" smtClean="0"/>
              <a:t>略有好转</a:t>
            </a:r>
            <a:r>
              <a:rPr lang="en-US" altLang="zh-CN" dirty="0" smtClean="0"/>
              <a:t>  3 </a:t>
            </a:r>
            <a:r>
              <a:rPr lang="zh-CN" altLang="zh-CN" dirty="0" smtClean="0"/>
              <a:t>基本不变</a:t>
            </a:r>
            <a:r>
              <a:rPr lang="en-US" altLang="zh-CN" dirty="0" smtClean="0"/>
              <a:t>  </a:t>
            </a:r>
            <a:br>
              <a:rPr lang="en-US" altLang="zh-CN" dirty="0" smtClean="0"/>
            </a:br>
            <a:r>
              <a:rPr lang="en-US" altLang="zh-CN" dirty="0" smtClean="0"/>
              <a:t>	4 </a:t>
            </a:r>
            <a:r>
              <a:rPr lang="zh-CN" altLang="zh-CN" dirty="0" smtClean="0"/>
              <a:t>略有变差</a:t>
            </a:r>
            <a:r>
              <a:rPr lang="en-US" altLang="zh-CN" dirty="0" smtClean="0"/>
              <a:t>  5 </a:t>
            </a:r>
            <a:r>
              <a:rPr lang="zh-CN" altLang="zh-CN" dirty="0" smtClean="0"/>
              <a:t>明显变差</a:t>
            </a:r>
            <a:r>
              <a:rPr lang="en-US" altLang="zh-CN" dirty="0" smtClean="0"/>
              <a:t>  9 </a:t>
            </a:r>
            <a:r>
              <a:rPr lang="zh-CN" altLang="zh-CN" dirty="0" smtClean="0"/>
              <a:t>说不清</a:t>
            </a:r>
            <a:r>
              <a:rPr lang="en-US" altLang="zh-CN" dirty="0" smtClean="0"/>
              <a:t>/</a:t>
            </a:r>
            <a:r>
              <a:rPr lang="zh-CN" altLang="zh-CN" dirty="0" smtClean="0"/>
              <a:t>拒答</a:t>
            </a:r>
          </a:p>
          <a:p>
            <a:pPr marL="0" indent="0">
              <a:buNone/>
            </a:pPr>
            <a:r>
              <a:rPr lang="en-US" altLang="zh-CN" dirty="0" smtClean="0"/>
              <a:t> A3a  </a:t>
            </a:r>
            <a:r>
              <a:rPr lang="zh-CN" altLang="zh-CN" dirty="0" smtClean="0"/>
              <a:t>为什么您这样说呢？（最多限选两项）</a:t>
            </a:r>
            <a:r>
              <a:rPr lang="en-US" altLang="zh-CN" dirty="0" smtClean="0"/>
              <a:t>___</a:t>
            </a:r>
            <a:endParaRPr lang="zh-CN" altLang="zh-CN" dirty="0" smtClean="0"/>
          </a:p>
          <a:p>
            <a:pPr marL="339725" lvl="1" indent="0">
              <a:buNone/>
            </a:pPr>
            <a:r>
              <a:rPr lang="en-US" altLang="zh-CN" dirty="0" smtClean="0"/>
              <a:t>0 </a:t>
            </a:r>
            <a:r>
              <a:rPr lang="zh-CN" altLang="zh-CN" dirty="0" smtClean="0"/>
              <a:t>中性原因</a:t>
            </a:r>
            <a:r>
              <a:rPr lang="en-US" altLang="zh-CN" dirty="0" smtClean="0"/>
              <a:t>	90 </a:t>
            </a:r>
            <a:r>
              <a:rPr lang="zh-CN" altLang="zh-CN" dirty="0" smtClean="0"/>
              <a:t>不知道</a:t>
            </a:r>
            <a:r>
              <a:rPr lang="en-US" altLang="zh-CN" dirty="0" smtClean="0"/>
              <a:t>/</a:t>
            </a:r>
            <a:r>
              <a:rPr lang="zh-CN" altLang="zh-CN" dirty="0" smtClean="0"/>
              <a:t>拒答</a:t>
            </a:r>
          </a:p>
          <a:p>
            <a:pPr marL="339725" lvl="1" indent="0">
              <a:buNone/>
            </a:pPr>
            <a:r>
              <a:rPr lang="en-US" altLang="zh-CN" dirty="0" smtClean="0"/>
              <a:t>10 </a:t>
            </a:r>
            <a:r>
              <a:rPr lang="zh-CN" altLang="zh-CN" dirty="0" smtClean="0"/>
              <a:t>改善：收入相关</a:t>
            </a:r>
            <a:r>
              <a:rPr lang="en-US" altLang="zh-CN" dirty="0" smtClean="0"/>
              <a:t>	110 </a:t>
            </a:r>
            <a:r>
              <a:rPr lang="zh-CN" altLang="zh-CN" dirty="0" smtClean="0"/>
              <a:t>恶化：收入相关</a:t>
            </a:r>
          </a:p>
          <a:p>
            <a:pPr marL="339725" lvl="1" indent="0">
              <a:buNone/>
            </a:pPr>
            <a:r>
              <a:rPr lang="en-US" altLang="zh-CN" dirty="0" smtClean="0"/>
              <a:t>20 </a:t>
            </a:r>
            <a:r>
              <a:rPr lang="zh-CN" altLang="zh-CN" dirty="0" smtClean="0"/>
              <a:t>改善：就业状况相关</a:t>
            </a:r>
            <a:r>
              <a:rPr lang="en-US" altLang="zh-CN" dirty="0" smtClean="0"/>
              <a:t>	120 </a:t>
            </a:r>
            <a:r>
              <a:rPr lang="zh-CN" altLang="zh-CN" dirty="0" smtClean="0"/>
              <a:t>恶化：就业状况相关</a:t>
            </a:r>
          </a:p>
          <a:p>
            <a:pPr marL="339725" lvl="1" indent="0">
              <a:buNone/>
            </a:pPr>
            <a:r>
              <a:rPr lang="en-US" altLang="zh-CN" dirty="0" smtClean="0"/>
              <a:t>30 </a:t>
            </a:r>
            <a:r>
              <a:rPr lang="zh-CN" altLang="zh-CN" dirty="0" smtClean="0"/>
              <a:t>改善：投资相关</a:t>
            </a:r>
            <a:r>
              <a:rPr lang="en-US" altLang="zh-CN" dirty="0" smtClean="0"/>
              <a:t>	130 </a:t>
            </a:r>
            <a:r>
              <a:rPr lang="zh-CN" altLang="zh-CN" dirty="0" smtClean="0"/>
              <a:t>恶化：投资相关</a:t>
            </a:r>
          </a:p>
          <a:p>
            <a:pPr marL="339725" lvl="1" indent="0">
              <a:buNone/>
            </a:pPr>
            <a:r>
              <a:rPr lang="en-US" altLang="zh-CN" dirty="0" smtClean="0"/>
              <a:t>40 </a:t>
            </a:r>
            <a:r>
              <a:rPr lang="zh-CN" altLang="zh-CN" dirty="0" smtClean="0"/>
              <a:t>改善：家庭开支相关</a:t>
            </a:r>
            <a:r>
              <a:rPr lang="en-US" altLang="zh-CN" dirty="0" smtClean="0"/>
              <a:t>	140 </a:t>
            </a:r>
            <a:r>
              <a:rPr lang="zh-CN" altLang="zh-CN" dirty="0" smtClean="0"/>
              <a:t>恶化：家庭开支相关</a:t>
            </a:r>
          </a:p>
          <a:p>
            <a:pPr marL="339725" lvl="1" indent="0">
              <a:buNone/>
            </a:pPr>
            <a:r>
              <a:rPr lang="en-US" altLang="zh-CN" dirty="0" smtClean="0"/>
              <a:t>50 </a:t>
            </a:r>
            <a:r>
              <a:rPr lang="zh-CN" altLang="zh-CN" dirty="0" smtClean="0"/>
              <a:t>改善：政策</a:t>
            </a:r>
            <a:r>
              <a:rPr lang="en-US" altLang="zh-CN" dirty="0" smtClean="0"/>
              <a:t>/</a:t>
            </a:r>
            <a:r>
              <a:rPr lang="zh-CN" altLang="zh-CN" dirty="0" smtClean="0"/>
              <a:t>宏观经济</a:t>
            </a:r>
            <a:r>
              <a:rPr lang="en-US" altLang="zh-CN" dirty="0" smtClean="0"/>
              <a:t>	150 </a:t>
            </a:r>
            <a:r>
              <a:rPr lang="zh-CN" altLang="zh-CN" dirty="0" smtClean="0"/>
              <a:t>恶化：政策</a:t>
            </a:r>
            <a:r>
              <a:rPr lang="en-US" altLang="zh-CN" dirty="0" smtClean="0"/>
              <a:t>/</a:t>
            </a:r>
            <a:r>
              <a:rPr lang="zh-CN" altLang="zh-CN" dirty="0" smtClean="0"/>
              <a:t>宏观经济相关</a:t>
            </a:r>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2012年9月5日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34</a:t>
            </a:fld>
            <a:endParaRPr lang="en-US" altLang="zh-CN"/>
          </a:p>
        </p:txBody>
      </p:sp>
    </p:spTree>
    <p:extLst>
      <p:ext uri="{BB962C8B-B14F-4D97-AF65-F5344CB8AC3E}">
        <p14:creationId xmlns:p14="http://schemas.microsoft.com/office/powerpoint/2010/main" xmlns="" val="286930006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Grp="1" noRot="1" noChangeArrowheads="1"/>
          </p:cNvSpPr>
          <p:nvPr>
            <p:ph type="body" idx="1"/>
          </p:nvPr>
        </p:nvSpPr>
        <p:spPr>
          <a:xfrm>
            <a:off x="323850" y="1773238"/>
            <a:ext cx="8540750" cy="2808287"/>
          </a:xfrm>
          <a:noFill/>
          <a:ln/>
        </p:spPr>
        <p:txBody>
          <a:bodyPr/>
          <a:lstStyle/>
          <a:p>
            <a:pPr>
              <a:lnSpc>
                <a:spcPct val="140000"/>
              </a:lnSpc>
            </a:pPr>
            <a:r>
              <a:rPr lang="en-US" altLang="zh-CN" sz="2400"/>
              <a:t>2.1.1 </a:t>
            </a:r>
            <a:r>
              <a:rPr lang="zh-CN" altLang="en-US" sz="2400"/>
              <a:t>统计软件中数据的录入格式</a:t>
            </a:r>
          </a:p>
          <a:p>
            <a:pPr>
              <a:lnSpc>
                <a:spcPct val="140000"/>
              </a:lnSpc>
            </a:pPr>
            <a:r>
              <a:rPr lang="zh-CN" altLang="en-US" sz="2400"/>
              <a:t>（</a:t>
            </a:r>
            <a:r>
              <a:rPr lang="en-US" altLang="zh-CN" sz="2400"/>
              <a:t>1</a:t>
            </a:r>
            <a:r>
              <a:rPr lang="zh-CN" altLang="en-US" sz="2400"/>
              <a:t>）不同观测对象的数据不能在同一记录中出现，即同一观测数据应当独占一行。</a:t>
            </a:r>
          </a:p>
          <a:p>
            <a:pPr>
              <a:lnSpc>
                <a:spcPct val="140000"/>
              </a:lnSpc>
            </a:pPr>
            <a:r>
              <a:rPr lang="zh-CN" altLang="en-US" sz="2400"/>
              <a:t>（</a:t>
            </a:r>
            <a:r>
              <a:rPr lang="en-US" altLang="zh-CN" sz="2400"/>
              <a:t>2</a:t>
            </a:r>
            <a:r>
              <a:rPr lang="zh-CN" altLang="en-US" sz="2400"/>
              <a:t>）每一个观测量指标或影响因素只能占据一列的位置，即同一指标的数量观测值都应当录入到同一个变量中去。</a:t>
            </a:r>
          </a:p>
        </p:txBody>
      </p:sp>
      <p:sp>
        <p:nvSpPr>
          <p:cNvPr id="299013" name="Rectangle 5"/>
          <p:cNvSpPr>
            <a:spLocks noChangeArrowheads="1"/>
          </p:cNvSpPr>
          <p:nvPr/>
        </p:nvSpPr>
        <p:spPr bwMode="auto">
          <a:xfrm>
            <a:off x="3348038" y="333375"/>
            <a:ext cx="2662237" cy="603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40000"/>
              </a:lnSpc>
              <a:spcBef>
                <a:spcPct val="20000"/>
              </a:spcBef>
              <a:buClr>
                <a:schemeClr val="folHlink"/>
              </a:buClr>
              <a:buSzPct val="85000"/>
              <a:buFont typeface="Wingdings 2" pitchFamily="18" charset="2"/>
              <a:buChar char="¡"/>
            </a:pPr>
            <a:r>
              <a:rPr lang="en-US" altLang="zh-CN" sz="2400" b="1"/>
              <a:t>2.1 </a:t>
            </a:r>
            <a:r>
              <a:rPr lang="zh-CN" altLang="en-US" sz="2400" b="1"/>
              <a:t>数据格式概述</a:t>
            </a:r>
          </a:p>
        </p:txBody>
      </p:sp>
      <p:sp>
        <p:nvSpPr>
          <p:cNvPr id="299015" name="Text Box 7"/>
          <p:cNvSpPr txBox="1">
            <a:spLocks noChangeArrowheads="1"/>
          </p:cNvSpPr>
          <p:nvPr/>
        </p:nvSpPr>
        <p:spPr bwMode="auto">
          <a:xfrm>
            <a:off x="1042988" y="4941888"/>
            <a:ext cx="7416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a:t>即：一个观测占一行，一个变量占一列</a:t>
            </a:r>
          </a:p>
        </p:txBody>
      </p:sp>
    </p:spTree>
    <p:extLst>
      <p:ext uri="{BB962C8B-B14F-4D97-AF65-F5344CB8AC3E}">
        <p14:creationId xmlns:p14="http://schemas.microsoft.com/office/powerpoint/2010/main" xmlns="" val="24165976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p:cNvSpPr>
            <a:spLocks noChangeArrowheads="1"/>
          </p:cNvSpPr>
          <p:nvPr/>
        </p:nvSpPr>
        <p:spPr bwMode="auto">
          <a:xfrm>
            <a:off x="539750" y="1844675"/>
            <a:ext cx="7993063" cy="3414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0000"/>
              </a:lnSpc>
            </a:pPr>
            <a:r>
              <a:rPr lang="zh-CN" altLang="en-US" sz="2400"/>
              <a:t>在录入数据时，归纳为以下三步：</a:t>
            </a:r>
          </a:p>
          <a:p>
            <a:pPr>
              <a:lnSpc>
                <a:spcPct val="130000"/>
              </a:lnSpc>
            </a:pPr>
            <a:r>
              <a:rPr lang="zh-CN" altLang="en-US" sz="2400"/>
              <a:t>第一步：定义变量名；</a:t>
            </a:r>
          </a:p>
          <a:p>
            <a:pPr>
              <a:lnSpc>
                <a:spcPct val="130000"/>
              </a:lnSpc>
            </a:pPr>
            <a:r>
              <a:rPr lang="zh-CN" altLang="en-US" sz="2400"/>
              <a:t>第一步：指定每个变量的各种属性；</a:t>
            </a:r>
          </a:p>
          <a:p>
            <a:pPr>
              <a:lnSpc>
                <a:spcPct val="130000"/>
              </a:lnSpc>
            </a:pPr>
            <a:r>
              <a:rPr lang="zh-CN" altLang="en-US" sz="2400"/>
              <a:t>第一步：录入数据。</a:t>
            </a:r>
          </a:p>
          <a:p>
            <a:pPr>
              <a:lnSpc>
                <a:spcPct val="130000"/>
              </a:lnSpc>
            </a:pPr>
            <a:r>
              <a:rPr lang="zh-CN" altLang="en-US" sz="2400"/>
              <a:t>变量名不能与</a:t>
            </a:r>
            <a:r>
              <a:rPr lang="en-US" altLang="zh-CN" sz="2400"/>
              <a:t>spss</a:t>
            </a:r>
            <a:r>
              <a:rPr lang="zh-CN" altLang="en-US" sz="2400"/>
              <a:t>保留字相同，</a:t>
            </a:r>
            <a:r>
              <a:rPr lang="en-US" altLang="zh-CN" sz="2400"/>
              <a:t>spss</a:t>
            </a:r>
            <a:r>
              <a:rPr lang="zh-CN" altLang="en-US" sz="2400"/>
              <a:t>的保留字有</a:t>
            </a:r>
            <a:r>
              <a:rPr lang="en-US" altLang="zh-CN" sz="2400"/>
              <a:t>ALL</a:t>
            </a:r>
            <a:r>
              <a:rPr lang="zh-CN" altLang="en-US" sz="2400"/>
              <a:t>、</a:t>
            </a:r>
            <a:r>
              <a:rPr lang="en-US" altLang="zh-CN" sz="2400"/>
              <a:t>END</a:t>
            </a:r>
            <a:r>
              <a:rPr lang="zh-CN" altLang="en-US" sz="2400"/>
              <a:t>、</a:t>
            </a:r>
            <a:r>
              <a:rPr lang="en-US" altLang="zh-CN" sz="2400"/>
              <a:t>BY</a:t>
            </a:r>
            <a:r>
              <a:rPr lang="zh-CN" altLang="en-US" sz="2400"/>
              <a:t>、</a:t>
            </a:r>
            <a:r>
              <a:rPr lang="en-US" altLang="zh-CN" sz="2400"/>
              <a:t>EQ</a:t>
            </a:r>
            <a:r>
              <a:rPr lang="zh-CN" altLang="en-US" sz="2400"/>
              <a:t>、</a:t>
            </a:r>
            <a:r>
              <a:rPr lang="en-US" altLang="zh-CN" sz="2400"/>
              <a:t>GE</a:t>
            </a:r>
            <a:r>
              <a:rPr lang="zh-CN" altLang="en-US" sz="2400"/>
              <a:t>、</a:t>
            </a:r>
            <a:r>
              <a:rPr lang="en-US" altLang="zh-CN" sz="2400"/>
              <a:t>GT</a:t>
            </a:r>
            <a:r>
              <a:rPr lang="zh-CN" altLang="en-US" sz="2400"/>
              <a:t>、</a:t>
            </a:r>
            <a:r>
              <a:rPr lang="en-US" altLang="zh-CN" sz="2400"/>
              <a:t>LE</a:t>
            </a:r>
            <a:r>
              <a:rPr lang="zh-CN" altLang="en-US" sz="2400"/>
              <a:t>、</a:t>
            </a:r>
            <a:r>
              <a:rPr lang="en-US" altLang="zh-CN" sz="2400"/>
              <a:t>LT</a:t>
            </a:r>
            <a:r>
              <a:rPr lang="zh-CN" altLang="en-US" sz="2400"/>
              <a:t>、</a:t>
            </a:r>
            <a:r>
              <a:rPr lang="en-US" altLang="zh-CN" sz="2400"/>
              <a:t>NE</a:t>
            </a:r>
            <a:r>
              <a:rPr lang="zh-CN" altLang="en-US" sz="2400"/>
              <a:t>、</a:t>
            </a:r>
            <a:r>
              <a:rPr lang="en-US" altLang="zh-CN" sz="2400"/>
              <a:t>NOT</a:t>
            </a:r>
            <a:r>
              <a:rPr lang="zh-CN" altLang="en-US" sz="2400"/>
              <a:t>、</a:t>
            </a:r>
            <a:r>
              <a:rPr lang="en-US" altLang="zh-CN" sz="2400"/>
              <a:t>OR</a:t>
            </a:r>
            <a:r>
              <a:rPr lang="zh-CN" altLang="en-US" sz="2400"/>
              <a:t>、</a:t>
            </a:r>
            <a:r>
              <a:rPr lang="en-US" altLang="zh-CN" sz="2400"/>
              <a:t>TO</a:t>
            </a:r>
            <a:r>
              <a:rPr lang="zh-CN" altLang="en-US" sz="2400"/>
              <a:t>、</a:t>
            </a:r>
            <a:r>
              <a:rPr lang="en-US" altLang="zh-CN" sz="2400"/>
              <a:t>WITH</a:t>
            </a:r>
            <a:r>
              <a:rPr lang="zh-CN" altLang="en-US" sz="2400"/>
              <a:t>。</a:t>
            </a:r>
          </a:p>
        </p:txBody>
      </p:sp>
      <p:sp>
        <p:nvSpPr>
          <p:cNvPr id="300037" name="Rectangle 5"/>
          <p:cNvSpPr>
            <a:spLocks noChangeArrowheads="1"/>
          </p:cNvSpPr>
          <p:nvPr/>
        </p:nvSpPr>
        <p:spPr bwMode="auto">
          <a:xfrm>
            <a:off x="3124200" y="746125"/>
            <a:ext cx="2774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400" b="1"/>
              <a:t>2.1.2 </a:t>
            </a:r>
            <a:r>
              <a:rPr lang="zh-CN" altLang="en-US" sz="2400" b="1"/>
              <a:t>变量属性介绍</a:t>
            </a:r>
          </a:p>
        </p:txBody>
      </p:sp>
    </p:spTree>
    <p:extLst>
      <p:ext uri="{BB962C8B-B14F-4D97-AF65-F5344CB8AC3E}">
        <p14:creationId xmlns:p14="http://schemas.microsoft.com/office/powerpoint/2010/main" xmlns="" val="34055285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7" name="Picture 13" descr="捕获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875" y="2924175"/>
            <a:ext cx="4076700" cy="3438525"/>
          </a:xfrm>
          <a:prstGeom prst="rect">
            <a:avLst/>
          </a:prstGeom>
          <a:noFill/>
          <a:extLst>
            <a:ext uri="{909E8E84-426E-40DD-AFC4-6F175D3DCCD1}">
              <a14:hiddenFill xmlns:a14="http://schemas.microsoft.com/office/drawing/2010/main" xmlns="">
                <a:solidFill>
                  <a:srgbClr val="FFFFFF"/>
                </a:solidFill>
              </a14:hiddenFill>
            </a:ext>
          </a:extLst>
        </p:spPr>
      </p:pic>
      <p:sp>
        <p:nvSpPr>
          <p:cNvPr id="31746" name="Rectangle 2"/>
          <p:cNvSpPr>
            <a:spLocks noGrp="1" noRot="1" noChangeArrowheads="1"/>
          </p:cNvSpPr>
          <p:nvPr>
            <p:ph type="title"/>
          </p:nvPr>
        </p:nvSpPr>
        <p:spPr>
          <a:xfrm>
            <a:off x="301625" y="228600"/>
            <a:ext cx="8540750" cy="608013"/>
          </a:xfrm>
        </p:spPr>
        <p:txBody>
          <a:bodyPr/>
          <a:lstStyle/>
          <a:p>
            <a:pPr algn="l"/>
            <a:r>
              <a:rPr lang="zh-CN" altLang="en-US" sz="2800"/>
              <a:t>一、变量的储存类型</a:t>
            </a:r>
          </a:p>
        </p:txBody>
      </p:sp>
      <p:sp>
        <p:nvSpPr>
          <p:cNvPr id="31747" name="Rectangle 3"/>
          <p:cNvSpPr>
            <a:spLocks noGrp="1" noRot="1" noChangeArrowheads="1"/>
          </p:cNvSpPr>
          <p:nvPr>
            <p:ph type="body" idx="1"/>
          </p:nvPr>
        </p:nvSpPr>
        <p:spPr>
          <a:xfrm>
            <a:off x="0" y="1052513"/>
            <a:ext cx="9144000" cy="965200"/>
          </a:xfrm>
        </p:spPr>
        <p:txBody>
          <a:bodyPr/>
          <a:lstStyle/>
          <a:p>
            <a:r>
              <a:rPr lang="en-US" altLang="zh-CN" sz="2400"/>
              <a:t>SPSS</a:t>
            </a:r>
            <a:r>
              <a:rPr lang="zh-CN" altLang="en-US" sz="2400"/>
              <a:t>中，变量有三种的基本类型：数值型、字符型和日期型。</a:t>
            </a:r>
          </a:p>
        </p:txBody>
      </p:sp>
      <p:sp>
        <p:nvSpPr>
          <p:cNvPr id="31750" name="AutoShape 6"/>
          <p:cNvSpPr>
            <a:spLocks/>
          </p:cNvSpPr>
          <p:nvPr/>
        </p:nvSpPr>
        <p:spPr bwMode="auto">
          <a:xfrm>
            <a:off x="1042988" y="2205038"/>
            <a:ext cx="914400" cy="609600"/>
          </a:xfrm>
          <a:prstGeom prst="borderCallout1">
            <a:avLst>
              <a:gd name="adj1" fmla="val 18750"/>
              <a:gd name="adj2" fmla="val 108333"/>
              <a:gd name="adj3" fmla="val 201042"/>
              <a:gd name="adj4" fmla="val 19687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标准</a:t>
            </a:r>
          </a:p>
          <a:p>
            <a:pPr algn="ctr"/>
            <a:r>
              <a:rPr lang="zh-CN" altLang="en-US"/>
              <a:t>数值型</a:t>
            </a:r>
          </a:p>
        </p:txBody>
      </p:sp>
      <p:sp>
        <p:nvSpPr>
          <p:cNvPr id="31751" name="AutoShape 7"/>
          <p:cNvSpPr>
            <a:spLocks/>
          </p:cNvSpPr>
          <p:nvPr/>
        </p:nvSpPr>
        <p:spPr bwMode="auto">
          <a:xfrm>
            <a:off x="971550" y="2997200"/>
            <a:ext cx="914400" cy="609600"/>
          </a:xfrm>
          <a:prstGeom prst="borderCallout1">
            <a:avLst>
              <a:gd name="adj1" fmla="val 18750"/>
              <a:gd name="adj2" fmla="val 108333"/>
              <a:gd name="adj3" fmla="val 114843"/>
              <a:gd name="adj4" fmla="val 19930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逗号</a:t>
            </a:r>
          </a:p>
          <a:p>
            <a:pPr algn="ctr"/>
            <a:r>
              <a:rPr lang="zh-CN" altLang="en-US"/>
              <a:t>数值型</a:t>
            </a:r>
          </a:p>
        </p:txBody>
      </p:sp>
      <p:sp>
        <p:nvSpPr>
          <p:cNvPr id="31752" name="AutoShape 8"/>
          <p:cNvSpPr>
            <a:spLocks/>
          </p:cNvSpPr>
          <p:nvPr/>
        </p:nvSpPr>
        <p:spPr bwMode="auto">
          <a:xfrm>
            <a:off x="971550" y="3716338"/>
            <a:ext cx="914400" cy="609600"/>
          </a:xfrm>
          <a:prstGeom prst="borderCallout1">
            <a:avLst>
              <a:gd name="adj1" fmla="val 18750"/>
              <a:gd name="adj2" fmla="val 108333"/>
              <a:gd name="adj3" fmla="val 31250"/>
              <a:gd name="adj4" fmla="val 19982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圆点</a:t>
            </a:r>
          </a:p>
          <a:p>
            <a:pPr algn="ctr"/>
            <a:r>
              <a:rPr lang="zh-CN" altLang="en-US"/>
              <a:t>数值型</a:t>
            </a:r>
          </a:p>
        </p:txBody>
      </p:sp>
      <p:sp>
        <p:nvSpPr>
          <p:cNvPr id="31753" name="AutoShape 9"/>
          <p:cNvSpPr>
            <a:spLocks/>
          </p:cNvSpPr>
          <p:nvPr/>
        </p:nvSpPr>
        <p:spPr bwMode="auto">
          <a:xfrm>
            <a:off x="755650" y="4437063"/>
            <a:ext cx="1439863" cy="609600"/>
          </a:xfrm>
          <a:prstGeom prst="borderCallout1">
            <a:avLst>
              <a:gd name="adj1" fmla="val 18750"/>
              <a:gd name="adj2" fmla="val 105292"/>
              <a:gd name="adj3" fmla="val -50782"/>
              <a:gd name="adj4" fmla="val 14520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科学技术法</a:t>
            </a:r>
          </a:p>
          <a:p>
            <a:pPr algn="ctr"/>
            <a:r>
              <a:rPr lang="zh-CN" altLang="en-US"/>
              <a:t>数值型</a:t>
            </a:r>
          </a:p>
        </p:txBody>
      </p:sp>
      <p:sp>
        <p:nvSpPr>
          <p:cNvPr id="31754" name="AutoShape 10"/>
          <p:cNvSpPr>
            <a:spLocks/>
          </p:cNvSpPr>
          <p:nvPr/>
        </p:nvSpPr>
        <p:spPr bwMode="auto">
          <a:xfrm>
            <a:off x="971550" y="5157788"/>
            <a:ext cx="914400" cy="609600"/>
          </a:xfrm>
          <a:prstGeom prst="borderCallout1">
            <a:avLst>
              <a:gd name="adj1" fmla="val 18750"/>
              <a:gd name="adj2" fmla="val 108333"/>
              <a:gd name="adj3" fmla="val -85417"/>
              <a:gd name="adj4" fmla="val 19913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美元</a:t>
            </a:r>
          </a:p>
          <a:p>
            <a:pPr algn="ctr"/>
            <a:r>
              <a:rPr lang="zh-CN" altLang="en-US"/>
              <a:t>数值型</a:t>
            </a:r>
          </a:p>
        </p:txBody>
      </p:sp>
      <p:sp>
        <p:nvSpPr>
          <p:cNvPr id="31755" name="AutoShape 11"/>
          <p:cNvSpPr>
            <a:spLocks/>
          </p:cNvSpPr>
          <p:nvPr/>
        </p:nvSpPr>
        <p:spPr bwMode="auto">
          <a:xfrm>
            <a:off x="971550" y="5949950"/>
            <a:ext cx="1008063" cy="609600"/>
          </a:xfrm>
          <a:prstGeom prst="borderCallout1">
            <a:avLst>
              <a:gd name="adj1" fmla="val 18750"/>
              <a:gd name="adj2" fmla="val 107560"/>
              <a:gd name="adj3" fmla="val -141667"/>
              <a:gd name="adj4" fmla="val 182519"/>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用户自</a:t>
            </a:r>
          </a:p>
          <a:p>
            <a:pPr algn="ctr"/>
            <a:r>
              <a:rPr lang="zh-CN" altLang="en-US"/>
              <a:t>定义型</a:t>
            </a:r>
          </a:p>
        </p:txBody>
      </p:sp>
      <p:sp>
        <p:nvSpPr>
          <p:cNvPr id="31756" name="Text Box 12"/>
          <p:cNvSpPr txBox="1">
            <a:spLocks noChangeArrowheads="1"/>
          </p:cNvSpPr>
          <p:nvPr/>
        </p:nvSpPr>
        <p:spPr bwMode="auto">
          <a:xfrm>
            <a:off x="2339975" y="1700213"/>
            <a:ext cx="6192838"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数值型：</a:t>
            </a:r>
            <a:r>
              <a:rPr lang="zh-CN" altLang="en-US" sz="2000">
                <a:solidFill>
                  <a:srgbClr val="FF3300"/>
                </a:solidFill>
              </a:rPr>
              <a:t>数值型的数据是</a:t>
            </a:r>
            <a:r>
              <a:rPr lang="en-US" altLang="zh-CN" sz="2000">
                <a:solidFill>
                  <a:srgbClr val="FF3300"/>
                </a:solidFill>
              </a:rPr>
              <a:t>0-9</a:t>
            </a:r>
            <a:r>
              <a:rPr lang="zh-CN" altLang="en-US" sz="2000">
                <a:solidFill>
                  <a:srgbClr val="FF3300"/>
                </a:solidFill>
              </a:rPr>
              <a:t>的阿拉伯数字和其他符号，如美元符号、逗号或圆点组成的。</a:t>
            </a:r>
          </a:p>
        </p:txBody>
      </p:sp>
      <p:sp>
        <p:nvSpPr>
          <p:cNvPr id="31758" name="AutoShape 14"/>
          <p:cNvSpPr>
            <a:spLocks/>
          </p:cNvSpPr>
          <p:nvPr/>
        </p:nvSpPr>
        <p:spPr bwMode="auto">
          <a:xfrm>
            <a:off x="7380288" y="4221163"/>
            <a:ext cx="1008062" cy="609600"/>
          </a:xfrm>
          <a:prstGeom prst="borderCallout1">
            <a:avLst>
              <a:gd name="adj1" fmla="val 18750"/>
              <a:gd name="adj2" fmla="val -7560"/>
              <a:gd name="adj3" fmla="val 27083"/>
              <a:gd name="adj4" fmla="val -39874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日期型</a:t>
            </a:r>
          </a:p>
        </p:txBody>
      </p:sp>
      <p:sp>
        <p:nvSpPr>
          <p:cNvPr id="31759" name="AutoShape 15"/>
          <p:cNvSpPr>
            <a:spLocks/>
          </p:cNvSpPr>
          <p:nvPr/>
        </p:nvSpPr>
        <p:spPr bwMode="auto">
          <a:xfrm>
            <a:off x="7380288" y="5229225"/>
            <a:ext cx="1008062" cy="612775"/>
          </a:xfrm>
          <a:prstGeom prst="borderCallout1">
            <a:avLst>
              <a:gd name="adj1" fmla="val 18653"/>
              <a:gd name="adj2" fmla="val -7560"/>
              <a:gd name="adj3" fmla="val 18653"/>
              <a:gd name="adj4" fmla="val -27039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用户自</a:t>
            </a:r>
          </a:p>
          <a:p>
            <a:pPr algn="ctr"/>
            <a:r>
              <a:rPr lang="zh-CN" altLang="en-US"/>
              <a:t>定义型</a:t>
            </a:r>
          </a:p>
        </p:txBody>
      </p:sp>
    </p:spTree>
    <p:extLst>
      <p:ext uri="{BB962C8B-B14F-4D97-AF65-F5344CB8AC3E}">
        <p14:creationId xmlns:p14="http://schemas.microsoft.com/office/powerpoint/2010/main" xmlns="" val="29373540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0" name="Text Box 4"/>
          <p:cNvSpPr txBox="1">
            <a:spLocks noChangeArrowheads="1"/>
          </p:cNvSpPr>
          <p:nvPr/>
        </p:nvSpPr>
        <p:spPr bwMode="auto">
          <a:xfrm>
            <a:off x="900113" y="908050"/>
            <a:ext cx="6911975" cy="231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70000"/>
              </a:lnSpc>
              <a:spcBef>
                <a:spcPct val="50000"/>
              </a:spcBef>
            </a:pPr>
            <a:r>
              <a:rPr lang="zh-CN" altLang="en-US"/>
              <a:t>字符型：</a:t>
            </a:r>
            <a:r>
              <a:rPr lang="zh-CN" altLang="en-US" sz="2000">
                <a:solidFill>
                  <a:srgbClr val="FF3300"/>
                </a:solidFill>
              </a:rPr>
              <a:t>字符型数据的默认显示宽度为</a:t>
            </a:r>
            <a:r>
              <a:rPr lang="en-US" altLang="zh-CN" sz="2000">
                <a:solidFill>
                  <a:srgbClr val="FF3300"/>
                </a:solidFill>
              </a:rPr>
              <a:t>8</a:t>
            </a:r>
            <a:r>
              <a:rPr lang="zh-CN" altLang="en-US" sz="2000">
                <a:solidFill>
                  <a:srgbClr val="FF3300"/>
                </a:solidFill>
              </a:rPr>
              <a:t>个字符位，系统不区分变量名中的大小写字母，并且不能进行数学运算。</a:t>
            </a:r>
          </a:p>
          <a:p>
            <a:pPr>
              <a:lnSpc>
                <a:spcPct val="170000"/>
              </a:lnSpc>
              <a:spcBef>
                <a:spcPct val="50000"/>
              </a:spcBef>
            </a:pPr>
            <a:r>
              <a:rPr lang="zh-CN" altLang="en-US" sz="2000">
                <a:solidFill>
                  <a:srgbClr val="0000FF"/>
                </a:solidFill>
              </a:rPr>
              <a:t>注意：在输入数据时不应输入引号，否则双引号将会作为字符型数据的一部分。</a:t>
            </a:r>
          </a:p>
        </p:txBody>
      </p:sp>
      <p:sp>
        <p:nvSpPr>
          <p:cNvPr id="301061" name="Text Box 5"/>
          <p:cNvSpPr txBox="1">
            <a:spLocks noChangeArrowheads="1"/>
          </p:cNvSpPr>
          <p:nvPr/>
        </p:nvSpPr>
        <p:spPr bwMode="auto">
          <a:xfrm>
            <a:off x="971550" y="3500438"/>
            <a:ext cx="6913563" cy="2162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70000"/>
              </a:lnSpc>
              <a:spcBef>
                <a:spcPct val="50000"/>
              </a:spcBef>
            </a:pPr>
            <a:r>
              <a:rPr lang="zh-CN" altLang="en-US"/>
              <a:t>日期型：</a:t>
            </a:r>
            <a:r>
              <a:rPr lang="zh-CN" altLang="en-US" sz="2000">
                <a:solidFill>
                  <a:srgbClr val="FF3300"/>
                </a:solidFill>
              </a:rPr>
              <a:t>日期型数据是用来表示日期或时间的。日期型数据的显示格式有很多，</a:t>
            </a:r>
            <a:r>
              <a:rPr lang="en-US" altLang="zh-CN" sz="2000">
                <a:solidFill>
                  <a:srgbClr val="FF3300"/>
                </a:solidFill>
              </a:rPr>
              <a:t>SPSS</a:t>
            </a:r>
            <a:r>
              <a:rPr lang="zh-CN" altLang="en-US" sz="2000">
                <a:solidFill>
                  <a:srgbClr val="FF3300"/>
                </a:solidFill>
              </a:rPr>
              <a:t>以菜单方式列出日期型数据的显示格式以供用户选择。事实上，</a:t>
            </a:r>
            <a:r>
              <a:rPr lang="en-US" altLang="zh-CN" sz="2000">
                <a:solidFill>
                  <a:srgbClr val="FF3300"/>
                </a:solidFill>
              </a:rPr>
              <a:t>SPSS</a:t>
            </a:r>
            <a:r>
              <a:rPr lang="zh-CN" altLang="en-US" sz="2000">
                <a:solidFill>
                  <a:srgbClr val="FF3300"/>
                </a:solidFill>
              </a:rPr>
              <a:t>存储中的日期型变量是该实践与</a:t>
            </a:r>
            <a:r>
              <a:rPr lang="en-US" altLang="zh-CN" sz="2000">
                <a:solidFill>
                  <a:srgbClr val="FF3300"/>
                </a:solidFill>
              </a:rPr>
              <a:t>1582</a:t>
            </a:r>
            <a:r>
              <a:rPr lang="zh-CN" altLang="en-US" sz="2000">
                <a:solidFill>
                  <a:srgbClr val="FF3300"/>
                </a:solidFill>
              </a:rPr>
              <a:t>年</a:t>
            </a:r>
            <a:r>
              <a:rPr lang="en-US" altLang="zh-CN" sz="2000">
                <a:solidFill>
                  <a:srgbClr val="FF3300"/>
                </a:solidFill>
              </a:rPr>
              <a:t>10</a:t>
            </a:r>
            <a:r>
              <a:rPr lang="zh-CN" altLang="en-US" sz="2000">
                <a:solidFill>
                  <a:srgbClr val="FF3300"/>
                </a:solidFill>
              </a:rPr>
              <a:t>月</a:t>
            </a:r>
            <a:r>
              <a:rPr lang="en-US" altLang="zh-CN" sz="2000">
                <a:solidFill>
                  <a:srgbClr val="FF3300"/>
                </a:solidFill>
              </a:rPr>
              <a:t>14</a:t>
            </a:r>
            <a:r>
              <a:rPr lang="zh-CN" altLang="en-US" sz="2000">
                <a:solidFill>
                  <a:srgbClr val="FF3300"/>
                </a:solidFill>
              </a:rPr>
              <a:t>日零点相差的秒数。</a:t>
            </a:r>
          </a:p>
        </p:txBody>
      </p:sp>
    </p:spTree>
    <p:extLst>
      <p:ext uri="{BB962C8B-B14F-4D97-AF65-F5344CB8AC3E}">
        <p14:creationId xmlns:p14="http://schemas.microsoft.com/office/powerpoint/2010/main" xmlns="" val="14866355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4" name="Text Box 4"/>
          <p:cNvSpPr txBox="1">
            <a:spLocks noChangeArrowheads="1"/>
          </p:cNvSpPr>
          <p:nvPr/>
        </p:nvSpPr>
        <p:spPr bwMode="auto">
          <a:xfrm>
            <a:off x="900113" y="1268413"/>
            <a:ext cx="770413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solidFill>
                  <a:srgbClr val="FF3300"/>
                </a:solidFill>
              </a:rPr>
              <a:t>关于日期型格式的几点说明：</a:t>
            </a:r>
          </a:p>
        </p:txBody>
      </p:sp>
      <p:sp>
        <p:nvSpPr>
          <p:cNvPr id="358405" name="Text Box 5"/>
          <p:cNvSpPr txBox="1">
            <a:spLocks noChangeArrowheads="1"/>
          </p:cNvSpPr>
          <p:nvPr/>
        </p:nvSpPr>
        <p:spPr bwMode="auto">
          <a:xfrm>
            <a:off x="755650" y="1916113"/>
            <a:ext cx="7775575" cy="28178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spcBef>
                <a:spcPct val="50000"/>
              </a:spcBef>
            </a:pPr>
            <a:r>
              <a:rPr lang="en-US" altLang="zh-CN"/>
              <a:t>“m”</a:t>
            </a:r>
            <a:r>
              <a:rPr lang="zh-CN" altLang="en-US"/>
              <a:t>在年与日（字母</a:t>
            </a:r>
            <a:r>
              <a:rPr lang="en-US" altLang="zh-CN"/>
              <a:t>y</a:t>
            </a:r>
            <a:r>
              <a:rPr lang="zh-CN" altLang="en-US"/>
              <a:t>与</a:t>
            </a:r>
            <a:r>
              <a:rPr lang="en-US" altLang="zh-CN"/>
              <a:t>d</a:t>
            </a:r>
            <a:r>
              <a:rPr lang="zh-CN" altLang="en-US"/>
              <a:t>）之间表示月份；在时与秒（字母</a:t>
            </a:r>
            <a:r>
              <a:rPr lang="en-US" altLang="zh-CN"/>
              <a:t>h</a:t>
            </a:r>
            <a:r>
              <a:rPr lang="zh-CN" altLang="en-US"/>
              <a:t>与</a:t>
            </a:r>
            <a:r>
              <a:rPr lang="en-US" altLang="zh-CN"/>
              <a:t>s</a:t>
            </a:r>
            <a:r>
              <a:rPr lang="zh-CN" altLang="en-US"/>
              <a:t>）之间表示“分”钟。</a:t>
            </a:r>
          </a:p>
          <a:p>
            <a:pPr>
              <a:lnSpc>
                <a:spcPct val="120000"/>
              </a:lnSpc>
              <a:spcBef>
                <a:spcPct val="50000"/>
              </a:spcBef>
            </a:pPr>
            <a:r>
              <a:rPr lang="zh-CN" altLang="en-US"/>
              <a:t>“</a:t>
            </a:r>
            <a:r>
              <a:rPr lang="en-US" altLang="zh-CN"/>
              <a:t>mmm”</a:t>
            </a:r>
            <a:r>
              <a:rPr lang="zh-CN" altLang="en-US"/>
              <a:t>表示要求书写英文月份单词的前三个字母组成的缩写。</a:t>
            </a:r>
          </a:p>
          <a:p>
            <a:pPr>
              <a:lnSpc>
                <a:spcPct val="120000"/>
              </a:lnSpc>
              <a:spcBef>
                <a:spcPct val="50000"/>
              </a:spcBef>
            </a:pPr>
            <a:r>
              <a:rPr lang="zh-CN" altLang="en-US"/>
              <a:t>“</a:t>
            </a:r>
            <a:r>
              <a:rPr lang="en-US" altLang="zh-CN"/>
              <a:t>ddd”</a:t>
            </a:r>
            <a:r>
              <a:rPr lang="zh-CN" altLang="en-US"/>
              <a:t>三个字母</a:t>
            </a:r>
            <a:r>
              <a:rPr lang="en-US" altLang="zh-CN"/>
              <a:t>d</a:t>
            </a:r>
            <a:r>
              <a:rPr lang="zh-CN" altLang="en-US"/>
              <a:t>表示要求用从元月一日算起的日数表示日期。</a:t>
            </a:r>
          </a:p>
          <a:p>
            <a:pPr>
              <a:lnSpc>
                <a:spcPct val="120000"/>
              </a:lnSpc>
              <a:spcBef>
                <a:spcPct val="50000"/>
              </a:spcBef>
            </a:pPr>
            <a:r>
              <a:rPr lang="zh-CN" altLang="en-US"/>
              <a:t>指定了日期变量的格式，不一定在输入时就使用指定的格式。可以输入用“</a:t>
            </a:r>
            <a:r>
              <a:rPr lang="en-US" altLang="zh-CN"/>
              <a:t>/”</a:t>
            </a:r>
            <a:r>
              <a:rPr lang="zh-CN" altLang="en-US"/>
              <a:t>或“</a:t>
            </a:r>
            <a:r>
              <a:rPr lang="en-US" altLang="zh-CN"/>
              <a:t>—”</a:t>
            </a:r>
            <a:r>
              <a:rPr lang="zh-CN" altLang="en-US"/>
              <a:t>作分隔符的具体日期，回车后，系统将自动将输入的格式转化为指定的格式，显示在单元各种。</a:t>
            </a:r>
          </a:p>
        </p:txBody>
      </p:sp>
    </p:spTree>
    <p:extLst>
      <p:ext uri="{BB962C8B-B14F-4D97-AF65-F5344CB8AC3E}">
        <p14:creationId xmlns:p14="http://schemas.microsoft.com/office/powerpoint/2010/main" xmlns="" val="38298927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606210" name="Rectangle 2"/>
          <p:cNvSpPr>
            <a:spLocks noGrp="1" noRot="1" noChangeArrowheads="1"/>
          </p:cNvSpPr>
          <p:nvPr>
            <p:ph type="body" idx="1"/>
          </p:nvPr>
        </p:nvSpPr>
        <p:spPr/>
        <p:txBody>
          <a:bodyPr/>
          <a:lstStyle/>
          <a:p>
            <a:r>
              <a:rPr lang="en-US" altLang="zh-CN" dirty="0" smtClean="0"/>
              <a:t>       SPSS</a:t>
            </a:r>
            <a:r>
              <a:rPr lang="zh-CN" altLang="en-US" dirty="0" smtClean="0"/>
              <a:t>原是为大中型计算机开发的，面向企事业单位用户。</a:t>
            </a:r>
          </a:p>
          <a:p>
            <a:r>
              <a:rPr lang="zh-CN" altLang="en-US" dirty="0" smtClean="0"/>
              <a:t>       </a:t>
            </a:r>
            <a:r>
              <a:rPr lang="en-US" altLang="zh-CN" dirty="0" smtClean="0"/>
              <a:t>80</a:t>
            </a:r>
            <a:r>
              <a:rPr lang="zh-CN" altLang="en-US" dirty="0" smtClean="0"/>
              <a:t>年代初，微机开始普及以后，它率先推出了微机版本（统称为</a:t>
            </a:r>
            <a:r>
              <a:rPr lang="en-US" altLang="zh-CN" dirty="0" smtClean="0"/>
              <a:t>SPSS/PC</a:t>
            </a:r>
            <a:r>
              <a:rPr lang="zh-CN" altLang="en-US" dirty="0" smtClean="0"/>
              <a:t>版），占领了微机市场，大大地扩大了自己的用户量。</a:t>
            </a:r>
          </a:p>
          <a:p>
            <a:r>
              <a:rPr lang="zh-CN" altLang="en-US" dirty="0" smtClean="0"/>
              <a:t>       </a:t>
            </a:r>
            <a:r>
              <a:rPr lang="en-US" altLang="zh-CN" dirty="0" smtClean="0"/>
              <a:t>90</a:t>
            </a:r>
            <a:r>
              <a:rPr lang="zh-CN" altLang="en-US" dirty="0" smtClean="0"/>
              <a:t>年代，</a:t>
            </a:r>
            <a:r>
              <a:rPr lang="en-US" altLang="zh-CN" dirty="0" smtClean="0"/>
              <a:t>Microsoft</a:t>
            </a:r>
            <a:r>
              <a:rPr lang="zh-CN" altLang="en-US" dirty="0" smtClean="0"/>
              <a:t>推出操作系统</a:t>
            </a:r>
            <a:r>
              <a:rPr lang="en-US" altLang="zh-CN" dirty="0" smtClean="0"/>
              <a:t>Windows</a:t>
            </a:r>
            <a:r>
              <a:rPr lang="zh-CN" altLang="en-US" dirty="0" smtClean="0"/>
              <a:t>后，</a:t>
            </a:r>
            <a:r>
              <a:rPr lang="en-US" altLang="zh-CN" dirty="0" smtClean="0"/>
              <a:t>SPSS</a:t>
            </a:r>
            <a:r>
              <a:rPr lang="zh-CN" altLang="en-US" dirty="0" smtClean="0"/>
              <a:t>迅速向</a:t>
            </a:r>
            <a:r>
              <a:rPr lang="en-US" altLang="zh-CN" dirty="0" smtClean="0"/>
              <a:t>Windows</a:t>
            </a:r>
            <a:r>
              <a:rPr lang="zh-CN" altLang="en-US" dirty="0" smtClean="0"/>
              <a:t>移植（统称为</a:t>
            </a:r>
            <a:r>
              <a:rPr lang="en-US" altLang="zh-CN" dirty="0" err="1" smtClean="0"/>
              <a:t>SPSSfor</a:t>
            </a:r>
            <a:r>
              <a:rPr lang="en-US" altLang="zh-CN" dirty="0" smtClean="0"/>
              <a:t> Windows</a:t>
            </a:r>
            <a:r>
              <a:rPr lang="zh-CN" altLang="en-US" dirty="0" smtClean="0"/>
              <a:t>版）。</a:t>
            </a:r>
          </a:p>
          <a:p>
            <a:endParaRPr lang="en-US" altLang="zh-CN" dirty="0"/>
          </a:p>
        </p:txBody>
      </p:sp>
    </p:spTree>
    <p:extLst>
      <p:ext uri="{BB962C8B-B14F-4D97-AF65-F5344CB8AC3E}">
        <p14:creationId xmlns:p14="http://schemas.microsoft.com/office/powerpoint/2010/main" xmlns="" val="28323293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323850" y="0"/>
            <a:ext cx="8540750" cy="1143000"/>
          </a:xfrm>
        </p:spPr>
        <p:txBody>
          <a:bodyPr/>
          <a:lstStyle/>
          <a:p>
            <a:pPr algn="l"/>
            <a:r>
              <a:rPr lang="zh-CN" altLang="en-US" sz="3200"/>
              <a:t>二、变量的测量尺度</a:t>
            </a:r>
          </a:p>
        </p:txBody>
      </p:sp>
      <p:sp>
        <p:nvSpPr>
          <p:cNvPr id="32772" name="Text Box 4"/>
          <p:cNvSpPr txBox="1">
            <a:spLocks noChangeArrowheads="1"/>
          </p:cNvSpPr>
          <p:nvPr/>
        </p:nvSpPr>
        <p:spPr bwMode="auto">
          <a:xfrm>
            <a:off x="684213" y="1125538"/>
            <a:ext cx="63373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32773" name="Text Box 5"/>
          <p:cNvSpPr txBox="1">
            <a:spLocks noChangeArrowheads="1"/>
          </p:cNvSpPr>
          <p:nvPr/>
        </p:nvSpPr>
        <p:spPr bwMode="auto">
          <a:xfrm>
            <a:off x="611188" y="1052513"/>
            <a:ext cx="72739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在</a:t>
            </a:r>
            <a:r>
              <a:rPr lang="en-US" altLang="zh-CN" sz="2000"/>
              <a:t>SPSS</a:t>
            </a:r>
            <a:r>
              <a:rPr lang="zh-CN" altLang="en-US" sz="2000"/>
              <a:t>中使用</a:t>
            </a:r>
            <a:r>
              <a:rPr lang="en-US" altLang="zh-CN" sz="2000"/>
              <a:t>Measure</a:t>
            </a:r>
            <a:r>
              <a:rPr lang="zh-CN" altLang="en-US" sz="2000"/>
              <a:t>属性对变量的测量尺度进行定义。</a:t>
            </a:r>
          </a:p>
        </p:txBody>
      </p:sp>
      <p:sp>
        <p:nvSpPr>
          <p:cNvPr id="32774" name="Rectangle 6"/>
          <p:cNvSpPr>
            <a:spLocks noChangeArrowheads="1"/>
          </p:cNvSpPr>
          <p:nvPr/>
        </p:nvSpPr>
        <p:spPr bwMode="auto">
          <a:xfrm>
            <a:off x="611188" y="1916113"/>
            <a:ext cx="80645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20000"/>
              </a:spcBef>
              <a:buClr>
                <a:schemeClr val="folHlink"/>
              </a:buClr>
              <a:buSzPct val="85000"/>
              <a:buFont typeface="Wingdings 2" pitchFamily="18" charset="2"/>
              <a:buNone/>
            </a:pPr>
            <a:r>
              <a:rPr lang="zh-CN" altLang="en-US" sz="2000">
                <a:solidFill>
                  <a:srgbClr val="FF3300"/>
                </a:solidFill>
              </a:rPr>
              <a:t>（</a:t>
            </a:r>
            <a:r>
              <a:rPr lang="en-US" altLang="zh-CN" sz="2000">
                <a:solidFill>
                  <a:srgbClr val="FF3300"/>
                </a:solidFill>
              </a:rPr>
              <a:t>1</a:t>
            </a:r>
            <a:r>
              <a:rPr lang="zh-CN" altLang="en-US" sz="2000">
                <a:solidFill>
                  <a:srgbClr val="FF3300"/>
                </a:solidFill>
              </a:rPr>
              <a:t>）定类尺度（</a:t>
            </a:r>
            <a:r>
              <a:rPr lang="en-US" altLang="zh-CN" sz="2000">
                <a:solidFill>
                  <a:srgbClr val="FF3300"/>
                </a:solidFill>
              </a:rPr>
              <a:t>Nominal Measurement</a:t>
            </a:r>
            <a:r>
              <a:rPr lang="zh-CN" altLang="en-US" sz="2000">
                <a:solidFill>
                  <a:srgbClr val="FF3300"/>
                </a:solidFill>
              </a:rPr>
              <a:t>）</a:t>
            </a:r>
            <a:r>
              <a:rPr lang="zh-CN" altLang="en-US" sz="2000"/>
              <a:t>：定类尺度是对事物的类别或属性的一种测度，按照事物的某种属性对其进行分类或分组。</a:t>
            </a:r>
          </a:p>
        </p:txBody>
      </p:sp>
      <p:sp>
        <p:nvSpPr>
          <p:cNvPr id="32775" name="Text Box 7"/>
          <p:cNvSpPr txBox="1">
            <a:spLocks noChangeArrowheads="1"/>
          </p:cNvSpPr>
          <p:nvPr/>
        </p:nvSpPr>
        <p:spPr bwMode="auto">
          <a:xfrm>
            <a:off x="755650" y="2781300"/>
            <a:ext cx="78486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特点：其值仅代表了事物的类别和属性，即能测度类别差异，不能比较各类之间的大小，所以各类之间没有顺序和等级。对定类尺度的变量只能计算频数和频率。</a:t>
            </a:r>
          </a:p>
        </p:txBody>
      </p:sp>
      <p:sp>
        <p:nvSpPr>
          <p:cNvPr id="32776" name="Text Box 8"/>
          <p:cNvSpPr txBox="1">
            <a:spLocks noChangeArrowheads="1"/>
          </p:cNvSpPr>
          <p:nvPr/>
        </p:nvSpPr>
        <p:spPr bwMode="auto">
          <a:xfrm>
            <a:off x="827088" y="4365625"/>
            <a:ext cx="76327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在</a:t>
            </a:r>
            <a:r>
              <a:rPr lang="en-US" altLang="zh-CN" sz="2000"/>
              <a:t>spss</a:t>
            </a:r>
            <a:r>
              <a:rPr lang="zh-CN" altLang="en-US" sz="2000"/>
              <a:t>中，能适用定类尺度的数据可以是数值型，也可以是字符型变量。使用定类变量对事物进行分类时，必须符合穷尽原则和互斥原则。</a:t>
            </a:r>
          </a:p>
        </p:txBody>
      </p:sp>
    </p:spTree>
    <p:extLst>
      <p:ext uri="{BB962C8B-B14F-4D97-AF65-F5344CB8AC3E}">
        <p14:creationId xmlns:p14="http://schemas.microsoft.com/office/powerpoint/2010/main" xmlns="" val="14914870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5" name="Rectangle 5"/>
          <p:cNvSpPr>
            <a:spLocks noChangeArrowheads="1"/>
          </p:cNvSpPr>
          <p:nvPr/>
        </p:nvSpPr>
        <p:spPr bwMode="auto">
          <a:xfrm>
            <a:off x="611188" y="476250"/>
            <a:ext cx="784860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2000">
                <a:solidFill>
                  <a:srgbClr val="FF3300"/>
                </a:solidFill>
              </a:rPr>
              <a:t>（</a:t>
            </a:r>
            <a:r>
              <a:rPr lang="en-US" altLang="zh-CN" sz="2000">
                <a:solidFill>
                  <a:srgbClr val="FF3300"/>
                </a:solidFill>
              </a:rPr>
              <a:t>2</a:t>
            </a:r>
            <a:r>
              <a:rPr lang="zh-CN" altLang="en-US" sz="2000">
                <a:solidFill>
                  <a:srgbClr val="FF3300"/>
                </a:solidFill>
              </a:rPr>
              <a:t>）定序尺度（</a:t>
            </a:r>
            <a:r>
              <a:rPr lang="en-US" altLang="zh-CN" sz="2000">
                <a:solidFill>
                  <a:srgbClr val="FF3300"/>
                </a:solidFill>
              </a:rPr>
              <a:t>Ordinal Measurement</a:t>
            </a:r>
            <a:r>
              <a:rPr lang="zh-CN" altLang="en-US" sz="2000">
                <a:solidFill>
                  <a:srgbClr val="FF3300"/>
                </a:solidFill>
              </a:rPr>
              <a:t>）</a:t>
            </a:r>
            <a:r>
              <a:rPr lang="zh-CN" altLang="en-US" sz="2000"/>
              <a:t>：定序尺度是对事物之间的等级或顺序差别的一种测度，可比较优劣或排序。</a:t>
            </a:r>
          </a:p>
        </p:txBody>
      </p:sp>
      <p:sp>
        <p:nvSpPr>
          <p:cNvPr id="302086" name="Text Box 6"/>
          <p:cNvSpPr txBox="1">
            <a:spLocks noChangeArrowheads="1"/>
          </p:cNvSpPr>
          <p:nvPr/>
        </p:nvSpPr>
        <p:spPr bwMode="auto">
          <a:xfrm>
            <a:off x="611188" y="1557338"/>
            <a:ext cx="78486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spcBef>
                <a:spcPct val="50000"/>
              </a:spcBef>
            </a:pPr>
            <a:r>
              <a:rPr lang="zh-CN" altLang="en-US" sz="2000">
                <a:solidFill>
                  <a:srgbClr val="0000FF"/>
                </a:solidFill>
              </a:rPr>
              <a:t>特点：由于定序变量只能侧度类别之间的顺序，无法测出类别之间的准确差值，即测量数值不代表绝对的数量大小，所以其测量结果只能排序，不能进行运算。</a:t>
            </a:r>
          </a:p>
        </p:txBody>
      </p:sp>
      <p:sp>
        <p:nvSpPr>
          <p:cNvPr id="302087" name="Rectangle 7"/>
          <p:cNvSpPr>
            <a:spLocks noChangeArrowheads="1"/>
          </p:cNvSpPr>
          <p:nvPr/>
        </p:nvSpPr>
        <p:spPr bwMode="auto">
          <a:xfrm>
            <a:off x="755650" y="3068638"/>
            <a:ext cx="7561263"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sz="2000">
                <a:solidFill>
                  <a:srgbClr val="FF3300"/>
                </a:solidFill>
              </a:rPr>
              <a:t>（</a:t>
            </a:r>
            <a:r>
              <a:rPr lang="en-US" altLang="zh-CN" sz="2000">
                <a:solidFill>
                  <a:srgbClr val="FF3300"/>
                </a:solidFill>
              </a:rPr>
              <a:t>3</a:t>
            </a:r>
            <a:r>
              <a:rPr lang="zh-CN" altLang="en-US" sz="2000">
                <a:solidFill>
                  <a:srgbClr val="FF3300"/>
                </a:solidFill>
              </a:rPr>
              <a:t>）定矩尺度（</a:t>
            </a:r>
            <a:r>
              <a:rPr lang="en-US" altLang="zh-CN" sz="2000">
                <a:solidFill>
                  <a:srgbClr val="FF3300"/>
                </a:solidFill>
              </a:rPr>
              <a:t>Interval Measurement</a:t>
            </a:r>
            <a:r>
              <a:rPr lang="zh-CN" altLang="en-US" sz="2000">
                <a:solidFill>
                  <a:srgbClr val="FF3300"/>
                </a:solidFill>
              </a:rPr>
              <a:t>）</a:t>
            </a:r>
            <a:r>
              <a:rPr lang="zh-CN" altLang="en-US" sz="2000"/>
              <a:t>：定矩尺度是对事物类别或次序之间间距的测度。</a:t>
            </a:r>
          </a:p>
        </p:txBody>
      </p:sp>
      <p:sp>
        <p:nvSpPr>
          <p:cNvPr id="302089" name="Text Box 9"/>
          <p:cNvSpPr txBox="1">
            <a:spLocks noChangeArrowheads="1"/>
          </p:cNvSpPr>
          <p:nvPr/>
        </p:nvSpPr>
        <p:spPr bwMode="auto">
          <a:xfrm>
            <a:off x="827088" y="4292600"/>
            <a:ext cx="7777162"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solidFill>
                  <a:srgbClr val="0000FF"/>
                </a:solidFill>
              </a:rPr>
              <a:t>特点：不仅能将事物区分为不同类型并进行排序，而且可能准确指出类别之间的差距是多少；定居变量通常以自然或物理单位为计量尺度，因此测量结果往往表现为数值，所以计量结果可以进行加减运算。</a:t>
            </a:r>
          </a:p>
        </p:txBody>
      </p:sp>
    </p:spTree>
    <p:extLst>
      <p:ext uri="{BB962C8B-B14F-4D97-AF65-F5344CB8AC3E}">
        <p14:creationId xmlns:p14="http://schemas.microsoft.com/office/powerpoint/2010/main" xmlns="" val="17059427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ChangeArrowheads="1"/>
          </p:cNvSpPr>
          <p:nvPr/>
        </p:nvSpPr>
        <p:spPr bwMode="auto">
          <a:xfrm>
            <a:off x="971550" y="765175"/>
            <a:ext cx="7200900" cy="151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55000"/>
              </a:lnSpc>
            </a:pPr>
            <a:r>
              <a:rPr lang="zh-CN" altLang="en-US" sz="2000">
                <a:solidFill>
                  <a:srgbClr val="FF3300"/>
                </a:solidFill>
              </a:rPr>
              <a:t>（</a:t>
            </a:r>
            <a:r>
              <a:rPr lang="en-US" altLang="zh-CN" sz="2000">
                <a:solidFill>
                  <a:srgbClr val="FF3300"/>
                </a:solidFill>
              </a:rPr>
              <a:t>4</a:t>
            </a:r>
            <a:r>
              <a:rPr lang="zh-CN" altLang="en-US" sz="2000">
                <a:solidFill>
                  <a:srgbClr val="FF3300"/>
                </a:solidFill>
              </a:rPr>
              <a:t>）定比尺度（</a:t>
            </a:r>
            <a:r>
              <a:rPr lang="en-US" altLang="zh-CN" sz="2000">
                <a:solidFill>
                  <a:srgbClr val="FF3300"/>
                </a:solidFill>
              </a:rPr>
              <a:t>Scale Measurement</a:t>
            </a:r>
            <a:r>
              <a:rPr lang="zh-CN" altLang="en-US" sz="2000">
                <a:solidFill>
                  <a:srgbClr val="FF3300"/>
                </a:solidFill>
              </a:rPr>
              <a:t>）：</a:t>
            </a:r>
            <a:r>
              <a:rPr lang="zh-CN" altLang="en-US" sz="2000"/>
              <a:t>定比尺度是能够测算两个测度值之间比值的一种计量尺度，它的测量结果同定距变量一样表现为数值。</a:t>
            </a:r>
          </a:p>
        </p:txBody>
      </p:sp>
      <p:sp>
        <p:nvSpPr>
          <p:cNvPr id="303109" name="Text Box 5"/>
          <p:cNvSpPr txBox="1">
            <a:spLocks noChangeArrowheads="1"/>
          </p:cNvSpPr>
          <p:nvPr/>
        </p:nvSpPr>
        <p:spPr bwMode="auto">
          <a:xfrm>
            <a:off x="1042988" y="2852738"/>
            <a:ext cx="7273925" cy="1984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5000"/>
              </a:lnSpc>
              <a:spcBef>
                <a:spcPct val="50000"/>
              </a:spcBef>
            </a:pPr>
            <a:r>
              <a:rPr lang="zh-CN" altLang="en-US" sz="2000"/>
              <a:t>特点：定必变量是测量尺度的最高水平，它除了具有其他三种测量尺度的全部特点外，还具有可计算两个侧度至之间笔直的特点，因此它可以进行加、减、乘、除运算，而定居变量值可进行加减运算。</a:t>
            </a:r>
          </a:p>
        </p:txBody>
      </p:sp>
    </p:spTree>
    <p:extLst>
      <p:ext uri="{BB962C8B-B14F-4D97-AF65-F5344CB8AC3E}">
        <p14:creationId xmlns:p14="http://schemas.microsoft.com/office/powerpoint/2010/main" xmlns="" val="17106815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rrowheads="1"/>
          </p:cNvSpPr>
          <p:nvPr>
            <p:ph type="title"/>
          </p:nvPr>
        </p:nvSpPr>
        <p:spPr>
          <a:xfrm>
            <a:off x="603250" y="0"/>
            <a:ext cx="8540750" cy="1143000"/>
          </a:xfrm>
        </p:spPr>
        <p:txBody>
          <a:bodyPr/>
          <a:lstStyle/>
          <a:p>
            <a:pPr algn="l"/>
            <a:r>
              <a:rPr lang="zh-CN" altLang="en-US" sz="3200"/>
              <a:t>三、变量名与变量标签值</a:t>
            </a:r>
          </a:p>
        </p:txBody>
      </p:sp>
      <p:sp>
        <p:nvSpPr>
          <p:cNvPr id="33800" name="Text Box 8"/>
          <p:cNvSpPr txBox="1">
            <a:spLocks noChangeArrowheads="1"/>
          </p:cNvSpPr>
          <p:nvPr/>
        </p:nvSpPr>
        <p:spPr bwMode="auto">
          <a:xfrm>
            <a:off x="179388" y="1412875"/>
            <a:ext cx="3563937"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400"/>
              <a:t>Label</a:t>
            </a:r>
            <a:r>
              <a:rPr lang="zh-CN" altLang="en-US" sz="2400"/>
              <a:t>：定义变量名标签</a:t>
            </a:r>
          </a:p>
          <a:p>
            <a:pPr>
              <a:spcBef>
                <a:spcPct val="50000"/>
              </a:spcBef>
            </a:pPr>
            <a:r>
              <a:rPr lang="en-US" altLang="zh-CN" sz="2400"/>
              <a:t>Value</a:t>
            </a:r>
            <a:r>
              <a:rPr lang="zh-CN" altLang="en-US" sz="2400"/>
              <a:t>：定义变量值标签</a:t>
            </a:r>
          </a:p>
        </p:txBody>
      </p:sp>
      <p:pic>
        <p:nvPicPr>
          <p:cNvPr id="33802" name="Picture 10" descr="捕获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5375" y="1412875"/>
            <a:ext cx="4705350" cy="28289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3229129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9" name="Rectangle 5"/>
          <p:cNvSpPr>
            <a:spLocks noGrp="1" noRot="1" noChangeArrowheads="1"/>
          </p:cNvSpPr>
          <p:nvPr>
            <p:ph type="body" idx="1"/>
          </p:nvPr>
        </p:nvSpPr>
        <p:spPr>
          <a:xfrm>
            <a:off x="539750" y="333375"/>
            <a:ext cx="7635875" cy="719138"/>
          </a:xfrm>
          <a:noFill/>
          <a:ln/>
        </p:spPr>
        <p:txBody>
          <a:bodyPr/>
          <a:lstStyle/>
          <a:p>
            <a:pPr>
              <a:buFont typeface="Wingdings 2" pitchFamily="18" charset="2"/>
              <a:buNone/>
            </a:pPr>
            <a:r>
              <a:rPr lang="zh-CN" altLang="en-US" b="1"/>
              <a:t>四、缺失值</a:t>
            </a:r>
          </a:p>
        </p:txBody>
      </p:sp>
      <p:sp>
        <p:nvSpPr>
          <p:cNvPr id="359430" name="Text Box 6"/>
          <p:cNvSpPr txBox="1">
            <a:spLocks noChangeArrowheads="1"/>
          </p:cNvSpPr>
          <p:nvPr/>
        </p:nvSpPr>
        <p:spPr bwMode="auto">
          <a:xfrm>
            <a:off x="539750" y="1341438"/>
            <a:ext cx="8208963" cy="54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lang="en-US" altLang="zh-CN" sz="2000"/>
              <a:t>Spss</a:t>
            </a:r>
            <a:r>
              <a:rPr lang="zh-CN" altLang="en-US" sz="2000"/>
              <a:t>中缺失值有用户自定义缺失值和系统缺失值两大类。</a:t>
            </a:r>
          </a:p>
        </p:txBody>
      </p:sp>
      <p:sp>
        <p:nvSpPr>
          <p:cNvPr id="359432" name="Text Box 8"/>
          <p:cNvSpPr txBox="1">
            <a:spLocks noChangeArrowheads="1"/>
          </p:cNvSpPr>
          <p:nvPr/>
        </p:nvSpPr>
        <p:spPr bwMode="auto">
          <a:xfrm>
            <a:off x="611188" y="5589588"/>
            <a:ext cx="82804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在</a:t>
            </a:r>
            <a:r>
              <a:rPr lang="en-US" altLang="zh-CN"/>
              <a:t>SPSS</a:t>
            </a:r>
            <a:r>
              <a:rPr lang="zh-CN" altLang="en-US"/>
              <a:t>中，对字符型变量，默认的缺失值为空格；对数值型变量，默认的缺失值为零。</a:t>
            </a:r>
          </a:p>
        </p:txBody>
      </p:sp>
      <p:pic>
        <p:nvPicPr>
          <p:cNvPr id="359435" name="Picture 11" descr="捕获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8538" y="2060575"/>
            <a:ext cx="3781425" cy="33242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3978540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34" name="Picture 18" descr="捕获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875" y="1916113"/>
            <a:ext cx="5726113" cy="4114800"/>
          </a:xfrm>
          <a:prstGeom prst="rect">
            <a:avLst/>
          </a:prstGeom>
          <a:noFill/>
          <a:extLst>
            <a:ext uri="{909E8E84-426E-40DD-AFC4-6F175D3DCCD1}">
              <a14:hiddenFill xmlns:a14="http://schemas.microsoft.com/office/drawing/2010/main" xmlns="">
                <a:solidFill>
                  <a:srgbClr val="FFFFFF"/>
                </a:solidFill>
              </a14:hiddenFill>
            </a:ext>
          </a:extLst>
        </p:spPr>
      </p:pic>
      <p:sp>
        <p:nvSpPr>
          <p:cNvPr id="34818" name="Rectangle 2"/>
          <p:cNvSpPr>
            <a:spLocks noGrp="1" noRot="1" noChangeArrowheads="1"/>
          </p:cNvSpPr>
          <p:nvPr>
            <p:ph type="title"/>
          </p:nvPr>
        </p:nvSpPr>
        <p:spPr>
          <a:xfrm>
            <a:off x="323850" y="0"/>
            <a:ext cx="8540750" cy="752475"/>
          </a:xfrm>
        </p:spPr>
        <p:txBody>
          <a:bodyPr/>
          <a:lstStyle/>
          <a:p>
            <a:r>
              <a:rPr lang="en-US" altLang="zh-CN" sz="4000"/>
              <a:t>2.2 </a:t>
            </a:r>
            <a:r>
              <a:rPr lang="zh-CN" altLang="en-US" sz="4000"/>
              <a:t>数据的直接录入</a:t>
            </a:r>
          </a:p>
        </p:txBody>
      </p:sp>
      <p:sp>
        <p:nvSpPr>
          <p:cNvPr id="34819" name="Rectangle 3"/>
          <p:cNvSpPr>
            <a:spLocks noGrp="1" noRot="1" noChangeArrowheads="1"/>
          </p:cNvSpPr>
          <p:nvPr>
            <p:ph type="body" idx="1"/>
          </p:nvPr>
        </p:nvSpPr>
        <p:spPr>
          <a:xfrm>
            <a:off x="250825" y="836613"/>
            <a:ext cx="8540750" cy="4498975"/>
          </a:xfrm>
        </p:spPr>
        <p:txBody>
          <a:bodyPr/>
          <a:lstStyle/>
          <a:p>
            <a:r>
              <a:rPr lang="en-US" altLang="zh-CN"/>
              <a:t>2.1.1 </a:t>
            </a:r>
            <a:r>
              <a:rPr lang="zh-CN" altLang="en-US"/>
              <a:t>操作界面说明</a:t>
            </a:r>
          </a:p>
        </p:txBody>
      </p:sp>
      <p:grpSp>
        <p:nvGrpSpPr>
          <p:cNvPr id="34821" name="Group 5"/>
          <p:cNvGrpSpPr>
            <a:grpSpLocks/>
          </p:cNvGrpSpPr>
          <p:nvPr/>
        </p:nvGrpSpPr>
        <p:grpSpPr bwMode="auto">
          <a:xfrm>
            <a:off x="2627313" y="1508125"/>
            <a:ext cx="5486400" cy="5349875"/>
            <a:chOff x="1440" y="3312"/>
            <a:chExt cx="8640" cy="8424"/>
          </a:xfrm>
        </p:grpSpPr>
        <p:sp>
          <p:nvSpPr>
            <p:cNvPr id="34822" name="AutoShape 6"/>
            <p:cNvSpPr>
              <a:spLocks noChangeArrowheads="1"/>
            </p:cNvSpPr>
            <p:nvPr/>
          </p:nvSpPr>
          <p:spPr bwMode="auto">
            <a:xfrm>
              <a:off x="1440" y="3312"/>
              <a:ext cx="1080" cy="312"/>
            </a:xfrm>
            <a:prstGeom prst="wedgeRoundRectCallout">
              <a:avLst>
                <a:gd name="adj1" fmla="val 5926"/>
                <a:gd name="adj2" fmla="val 543912"/>
                <a:gd name="adj3" fmla="val 16667"/>
              </a:avLst>
            </a:prstGeom>
            <a:solidFill>
              <a:srgbClr val="FFFFFF"/>
            </a:solidFill>
            <a:ln w="9525">
              <a:solidFill>
                <a:srgbClr val="000000"/>
              </a:solidFill>
              <a:miter lim="800000"/>
              <a:headEnd/>
              <a:tailEnd/>
            </a:ln>
          </p:spPr>
          <p:txBody>
            <a:bodyPr lIns="0" tIns="0" rIns="0" bIns="0"/>
            <a:lstStyle/>
            <a:p>
              <a:pPr algn="ctr"/>
              <a:r>
                <a:rPr lang="zh-CN" altLang="en-US" sz="1000">
                  <a:solidFill>
                    <a:srgbClr val="000000"/>
                  </a:solidFill>
                  <a:latin typeface="Times New Roman" pitchFamily="18" charset="0"/>
                </a:rPr>
                <a:t>标尺栏</a:t>
              </a:r>
              <a:endParaRPr lang="zh-CN" altLang="en-US">
                <a:solidFill>
                  <a:srgbClr val="000000"/>
                </a:solidFill>
              </a:endParaRPr>
            </a:p>
          </p:txBody>
        </p:sp>
        <p:sp>
          <p:nvSpPr>
            <p:cNvPr id="34823" name="AutoShape 7"/>
            <p:cNvSpPr>
              <a:spLocks noChangeArrowheads="1"/>
            </p:cNvSpPr>
            <p:nvPr/>
          </p:nvSpPr>
          <p:spPr bwMode="auto">
            <a:xfrm>
              <a:off x="5220" y="3390"/>
              <a:ext cx="900" cy="312"/>
            </a:xfrm>
            <a:prstGeom prst="wedgeRoundRectCallout">
              <a:avLst>
                <a:gd name="adj1" fmla="val -69556"/>
                <a:gd name="adj2" fmla="val 356412"/>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菜单栏</a:t>
              </a:r>
              <a:endParaRPr lang="zh-CN" altLang="en-US">
                <a:solidFill>
                  <a:srgbClr val="000000"/>
                </a:solidFill>
              </a:endParaRPr>
            </a:p>
          </p:txBody>
        </p:sp>
        <p:sp>
          <p:nvSpPr>
            <p:cNvPr id="34824" name="AutoShape 8"/>
            <p:cNvSpPr>
              <a:spLocks noChangeArrowheads="1"/>
            </p:cNvSpPr>
            <p:nvPr/>
          </p:nvSpPr>
          <p:spPr bwMode="auto">
            <a:xfrm>
              <a:off x="6300" y="3390"/>
              <a:ext cx="900" cy="309"/>
            </a:xfrm>
            <a:prstGeom prst="wedgeRoundRectCallout">
              <a:avLst>
                <a:gd name="adj1" fmla="val -186222"/>
                <a:gd name="adj2" fmla="val 423463"/>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工具栏</a:t>
              </a:r>
              <a:endParaRPr lang="zh-CN" altLang="en-US">
                <a:solidFill>
                  <a:srgbClr val="000000"/>
                </a:solidFill>
              </a:endParaRPr>
            </a:p>
          </p:txBody>
        </p:sp>
        <p:sp>
          <p:nvSpPr>
            <p:cNvPr id="34825" name="AutoShape 9"/>
            <p:cNvSpPr>
              <a:spLocks noChangeArrowheads="1"/>
            </p:cNvSpPr>
            <p:nvPr/>
          </p:nvSpPr>
          <p:spPr bwMode="auto">
            <a:xfrm>
              <a:off x="7380" y="3390"/>
              <a:ext cx="1260" cy="309"/>
            </a:xfrm>
            <a:prstGeom prst="wedgeRoundRectCallout">
              <a:avLst>
                <a:gd name="adj1" fmla="val -70792"/>
                <a:gd name="adj2" fmla="val 496278"/>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数据输入区</a:t>
              </a:r>
              <a:endParaRPr lang="zh-CN" altLang="en-US">
                <a:solidFill>
                  <a:srgbClr val="000000"/>
                </a:solidFill>
              </a:endParaRPr>
            </a:p>
          </p:txBody>
        </p:sp>
        <p:sp>
          <p:nvSpPr>
            <p:cNvPr id="34826" name="AutoShape 10"/>
            <p:cNvSpPr>
              <a:spLocks noChangeArrowheads="1"/>
            </p:cNvSpPr>
            <p:nvPr/>
          </p:nvSpPr>
          <p:spPr bwMode="auto">
            <a:xfrm>
              <a:off x="8820" y="3390"/>
              <a:ext cx="1260" cy="312"/>
            </a:xfrm>
            <a:prstGeom prst="wedgeRoundRectCallout">
              <a:avLst>
                <a:gd name="adj1" fmla="val -44046"/>
                <a:gd name="adj2" fmla="val 774681"/>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数据编辑区</a:t>
              </a:r>
              <a:endParaRPr lang="zh-CN" altLang="en-US">
                <a:solidFill>
                  <a:srgbClr val="000000"/>
                </a:solidFill>
              </a:endParaRPr>
            </a:p>
          </p:txBody>
        </p:sp>
        <p:sp>
          <p:nvSpPr>
            <p:cNvPr id="34827" name="AutoShape 11"/>
            <p:cNvSpPr>
              <a:spLocks noChangeArrowheads="1"/>
            </p:cNvSpPr>
            <p:nvPr/>
          </p:nvSpPr>
          <p:spPr bwMode="auto">
            <a:xfrm>
              <a:off x="3420" y="10800"/>
              <a:ext cx="1080" cy="312"/>
            </a:xfrm>
            <a:prstGeom prst="wedgeRoundRectCallout">
              <a:avLst>
                <a:gd name="adj1" fmla="val -101389"/>
                <a:gd name="adj2" fmla="val -262181"/>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窗口标签</a:t>
              </a:r>
              <a:endParaRPr lang="zh-CN" altLang="en-US">
                <a:solidFill>
                  <a:srgbClr val="000000"/>
                </a:solidFill>
              </a:endParaRPr>
            </a:p>
          </p:txBody>
        </p:sp>
        <p:sp>
          <p:nvSpPr>
            <p:cNvPr id="34828" name="AutoShape 12"/>
            <p:cNvSpPr>
              <a:spLocks noChangeArrowheads="1"/>
            </p:cNvSpPr>
            <p:nvPr/>
          </p:nvSpPr>
          <p:spPr bwMode="auto">
            <a:xfrm>
              <a:off x="4140" y="3390"/>
              <a:ext cx="900" cy="312"/>
            </a:xfrm>
            <a:prstGeom prst="wedgeRoundRectCallout">
              <a:avLst>
                <a:gd name="adj1" fmla="val -99889"/>
                <a:gd name="adj2" fmla="val 298718"/>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标题栏</a:t>
              </a:r>
              <a:endParaRPr lang="zh-CN" altLang="en-US">
                <a:solidFill>
                  <a:srgbClr val="000000"/>
                </a:solidFill>
              </a:endParaRPr>
            </a:p>
          </p:txBody>
        </p:sp>
        <p:sp>
          <p:nvSpPr>
            <p:cNvPr id="34829" name="Text Box 13"/>
            <p:cNvSpPr txBox="1">
              <a:spLocks noChangeArrowheads="1"/>
            </p:cNvSpPr>
            <p:nvPr/>
          </p:nvSpPr>
          <p:spPr bwMode="auto">
            <a:xfrm>
              <a:off x="1620" y="11424"/>
              <a:ext cx="8280" cy="3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endParaRPr lang="zh-CN" altLang="zh-CN"/>
            </a:p>
          </p:txBody>
        </p:sp>
        <p:sp>
          <p:nvSpPr>
            <p:cNvPr id="34830" name="AutoShape 14"/>
            <p:cNvSpPr>
              <a:spLocks noChangeArrowheads="1"/>
            </p:cNvSpPr>
            <p:nvPr/>
          </p:nvSpPr>
          <p:spPr bwMode="auto">
            <a:xfrm>
              <a:off x="5580" y="10800"/>
              <a:ext cx="1080" cy="312"/>
            </a:xfrm>
            <a:prstGeom prst="wedgeRoundRectCallout">
              <a:avLst>
                <a:gd name="adj1" fmla="val -60741"/>
                <a:gd name="adj2" fmla="val -216667"/>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状态栏</a:t>
              </a:r>
            </a:p>
            <a:p>
              <a:endParaRPr lang="en-US" altLang="zh-CN"/>
            </a:p>
          </p:txBody>
        </p:sp>
        <p:sp>
          <p:nvSpPr>
            <p:cNvPr id="34831" name="AutoShape 15"/>
            <p:cNvSpPr>
              <a:spLocks noChangeArrowheads="1"/>
            </p:cNvSpPr>
            <p:nvPr/>
          </p:nvSpPr>
          <p:spPr bwMode="auto">
            <a:xfrm>
              <a:off x="2685" y="3390"/>
              <a:ext cx="1260" cy="312"/>
            </a:xfrm>
            <a:prstGeom prst="wedgeRoundRectCallout">
              <a:avLst>
                <a:gd name="adj1" fmla="val -64843"/>
                <a:gd name="adj2" fmla="val 500639"/>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just"/>
              <a:r>
                <a:rPr lang="zh-CN" altLang="en-US" sz="1000">
                  <a:solidFill>
                    <a:srgbClr val="000000"/>
                  </a:solidFill>
                  <a:latin typeface="Times New Roman" pitchFamily="18" charset="0"/>
                </a:rPr>
                <a:t>当前数据栏</a:t>
              </a:r>
              <a:endParaRPr lang="zh-CN" altLang="en-US">
                <a:solidFill>
                  <a:srgbClr val="000000"/>
                </a:solidFill>
              </a:endParaRPr>
            </a:p>
          </p:txBody>
        </p:sp>
        <p:sp>
          <p:nvSpPr>
            <p:cNvPr id="34832" name="AutoShape 16"/>
            <p:cNvSpPr>
              <a:spLocks noChangeArrowheads="1"/>
            </p:cNvSpPr>
            <p:nvPr/>
          </p:nvSpPr>
          <p:spPr bwMode="auto">
            <a:xfrm>
              <a:off x="7740" y="10800"/>
              <a:ext cx="1440" cy="312"/>
            </a:xfrm>
            <a:prstGeom prst="wedgeRoundRectCallout">
              <a:avLst>
                <a:gd name="adj1" fmla="val 103681"/>
                <a:gd name="adj2" fmla="val -274361"/>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000">
                  <a:solidFill>
                    <a:srgbClr val="000000"/>
                  </a:solidFill>
                  <a:latin typeface="Times New Roman" pitchFamily="18" charset="0"/>
                </a:rPr>
                <a:t>显示区滚动条</a:t>
              </a:r>
              <a:endParaRPr lang="zh-CN" altLang="en-US">
                <a:solidFill>
                  <a:srgbClr val="000000"/>
                </a:solidFill>
              </a:endParaRPr>
            </a:p>
          </p:txBody>
        </p:sp>
      </p:grpSp>
      <p:sp>
        <p:nvSpPr>
          <p:cNvPr id="34833" name="Rectangle 17"/>
          <p:cNvSpPr>
            <a:spLocks noChangeArrowheads="1"/>
          </p:cNvSpPr>
          <p:nvPr/>
        </p:nvSpPr>
        <p:spPr bwMode="auto">
          <a:xfrm>
            <a:off x="323850" y="2060575"/>
            <a:ext cx="2195513" cy="28813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just">
              <a:lnSpc>
                <a:spcPct val="145000"/>
              </a:lnSpc>
            </a:pPr>
            <a:r>
              <a:rPr lang="en-US" altLang="zh-CN"/>
              <a:t>Data View</a:t>
            </a:r>
            <a:r>
              <a:rPr lang="zh-CN" altLang="en-US"/>
              <a:t>表可以直接输入观测数据值或存放数据，表的左端列边框显示观测个体的序号，最上端行边框显示变量名。 </a:t>
            </a:r>
          </a:p>
        </p:txBody>
      </p:sp>
    </p:spTree>
    <p:extLst>
      <p:ext uri="{BB962C8B-B14F-4D97-AF65-F5344CB8AC3E}">
        <p14:creationId xmlns:p14="http://schemas.microsoft.com/office/powerpoint/2010/main" xmlns="" val="36393615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2" name="Rectangle 4"/>
          <p:cNvSpPr>
            <a:spLocks noChangeArrowheads="1"/>
          </p:cNvSpPr>
          <p:nvPr/>
        </p:nvSpPr>
        <p:spPr bwMode="auto">
          <a:xfrm>
            <a:off x="539750" y="404813"/>
            <a:ext cx="8058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a:t>Variable View</a:t>
            </a:r>
            <a:r>
              <a:rPr lang="zh-CN" altLang="en-US"/>
              <a:t>表用来定义和修改变量的名称、类型及其他属性，如图所示。</a:t>
            </a:r>
          </a:p>
        </p:txBody>
      </p:sp>
      <p:sp>
        <p:nvSpPr>
          <p:cNvPr id="304135" name="Rectangle 7"/>
          <p:cNvSpPr>
            <a:spLocks noChangeArrowheads="1"/>
          </p:cNvSpPr>
          <p:nvPr/>
        </p:nvSpPr>
        <p:spPr bwMode="auto">
          <a:xfrm>
            <a:off x="1116013" y="5157788"/>
            <a:ext cx="7129462"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a:t>如果输入变量名后回车，将给出变量的默认属性。如果不定义变量的属性，直接输入数据，系统将默认变量</a:t>
            </a:r>
            <a:r>
              <a:rPr lang="en-US" altLang="zh-CN"/>
              <a:t>Var00001,Var00002</a:t>
            </a:r>
            <a:r>
              <a:rPr lang="zh-CN" altLang="en-US"/>
              <a:t>等。</a:t>
            </a:r>
          </a:p>
        </p:txBody>
      </p:sp>
      <p:pic>
        <p:nvPicPr>
          <p:cNvPr id="304136" name="Picture 8" descr="捕获1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6013" y="981075"/>
            <a:ext cx="6992937" cy="4124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7748278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6" name="Rectangle 4"/>
          <p:cNvSpPr>
            <a:spLocks noChangeArrowheads="1"/>
          </p:cNvSpPr>
          <p:nvPr/>
        </p:nvSpPr>
        <p:spPr bwMode="auto">
          <a:xfrm>
            <a:off x="395288" y="255588"/>
            <a:ext cx="8424862" cy="5934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20000"/>
              </a:lnSpc>
            </a:pPr>
            <a:r>
              <a:rPr lang="zh-CN" altLang="en-US" sz="2000"/>
              <a:t>在</a:t>
            </a:r>
            <a:r>
              <a:rPr lang="en-US" altLang="zh-CN" sz="2000"/>
              <a:t>Variable View</a:t>
            </a:r>
            <a:r>
              <a:rPr lang="zh-CN" altLang="en-US" sz="2000"/>
              <a:t>表中，每一行描述一个变量，依次是：</a:t>
            </a:r>
          </a:p>
          <a:p>
            <a:pPr indent="304800">
              <a:lnSpc>
                <a:spcPct val="120000"/>
              </a:lnSpc>
            </a:pPr>
            <a:r>
              <a:rPr lang="en-US" altLang="zh-CN" sz="2000">
                <a:solidFill>
                  <a:srgbClr val="FF3300"/>
                </a:solidFill>
              </a:rPr>
              <a:t>Name</a:t>
            </a:r>
            <a:r>
              <a:rPr lang="zh-CN" altLang="en-US" sz="2000">
                <a:solidFill>
                  <a:srgbClr val="FF3300"/>
                </a:solidFill>
              </a:rPr>
              <a:t>：</a:t>
            </a:r>
            <a:r>
              <a:rPr lang="zh-CN" altLang="en-US" sz="2000"/>
              <a:t>变量名。变量名必须以字母、汉字及</a:t>
            </a:r>
            <a:r>
              <a:rPr lang="en-US" altLang="zh-CN" sz="2000"/>
              <a:t>@</a:t>
            </a:r>
            <a:r>
              <a:rPr lang="zh-CN" altLang="en-US" sz="2000"/>
              <a:t>开头，总长度不超过</a:t>
            </a:r>
            <a:r>
              <a:rPr lang="en-US" altLang="zh-CN" sz="2000"/>
              <a:t>8</a:t>
            </a:r>
            <a:r>
              <a:rPr lang="zh-CN" altLang="en-US" sz="2000"/>
              <a:t>个字符，共容纳</a:t>
            </a:r>
            <a:r>
              <a:rPr lang="en-US" altLang="zh-CN" sz="2000"/>
              <a:t>4</a:t>
            </a:r>
            <a:r>
              <a:rPr lang="zh-CN" altLang="en-US" sz="2000"/>
              <a:t>个汉字或</a:t>
            </a:r>
            <a:r>
              <a:rPr lang="en-US" altLang="zh-CN" sz="2000"/>
              <a:t>8</a:t>
            </a:r>
            <a:r>
              <a:rPr lang="zh-CN" altLang="en-US" sz="2000"/>
              <a:t>个英文字母，英文字母不区别大小写，最后一个字符不能是句号。</a:t>
            </a:r>
          </a:p>
          <a:p>
            <a:pPr indent="304800">
              <a:lnSpc>
                <a:spcPct val="120000"/>
              </a:lnSpc>
            </a:pPr>
            <a:r>
              <a:rPr lang="en-US" altLang="zh-CN" sz="2000">
                <a:solidFill>
                  <a:srgbClr val="FF3300"/>
                </a:solidFill>
              </a:rPr>
              <a:t>Type</a:t>
            </a:r>
            <a:r>
              <a:rPr lang="zh-CN" altLang="en-US" sz="2000">
                <a:solidFill>
                  <a:srgbClr val="FF3300"/>
                </a:solidFill>
              </a:rPr>
              <a:t>：</a:t>
            </a:r>
            <a:r>
              <a:rPr lang="zh-CN" altLang="en-US" sz="2000"/>
              <a:t>变量类型。变量类型有</a:t>
            </a:r>
            <a:r>
              <a:rPr lang="en-US" altLang="zh-CN" sz="2000"/>
              <a:t>8 </a:t>
            </a:r>
            <a:r>
              <a:rPr lang="zh-CN" altLang="en-US" sz="2000"/>
              <a:t>种，最常用的是</a:t>
            </a:r>
            <a:r>
              <a:rPr lang="en-US" altLang="zh-CN" sz="2000"/>
              <a:t>Numeric</a:t>
            </a:r>
            <a:r>
              <a:rPr lang="zh-CN" altLang="en-US" sz="2000"/>
              <a:t>数值型变量。其它常用的类型有：</a:t>
            </a:r>
            <a:r>
              <a:rPr lang="en-US" altLang="zh-CN" sz="2000"/>
              <a:t>String</a:t>
            </a:r>
            <a:r>
              <a:rPr lang="zh-CN" altLang="en-US" sz="2000"/>
              <a:t>字符型，</a:t>
            </a:r>
            <a:r>
              <a:rPr lang="en-US" altLang="zh-CN" sz="2000"/>
              <a:t>Date</a:t>
            </a:r>
            <a:r>
              <a:rPr lang="zh-CN" altLang="en-US" sz="2000"/>
              <a:t>日期型</a:t>
            </a:r>
            <a:r>
              <a:rPr lang="en-US" altLang="zh-CN" sz="2000"/>
              <a:t>,Comma</a:t>
            </a:r>
            <a:r>
              <a:rPr lang="zh-CN" altLang="en-US" sz="2000"/>
              <a:t>逗号型（隔</a:t>
            </a:r>
            <a:r>
              <a:rPr lang="en-US" altLang="zh-CN" sz="2000"/>
              <a:t>3</a:t>
            </a:r>
            <a:r>
              <a:rPr lang="zh-CN" altLang="en-US" sz="2000"/>
              <a:t>位数加一个逗号）等。</a:t>
            </a:r>
          </a:p>
          <a:p>
            <a:pPr indent="304800">
              <a:lnSpc>
                <a:spcPct val="120000"/>
              </a:lnSpc>
            </a:pPr>
            <a:r>
              <a:rPr lang="en-US" altLang="zh-CN" sz="2000">
                <a:solidFill>
                  <a:srgbClr val="FF3300"/>
                </a:solidFill>
              </a:rPr>
              <a:t>Width</a:t>
            </a:r>
            <a:r>
              <a:rPr lang="zh-CN" altLang="en-US" sz="2000">
                <a:solidFill>
                  <a:srgbClr val="FF3300"/>
                </a:solidFill>
              </a:rPr>
              <a:t>：</a:t>
            </a:r>
            <a:r>
              <a:rPr lang="zh-CN" altLang="en-US" sz="2000"/>
              <a:t>变量所占的宽度。</a:t>
            </a:r>
          </a:p>
          <a:p>
            <a:pPr indent="304800">
              <a:lnSpc>
                <a:spcPct val="120000"/>
              </a:lnSpc>
            </a:pPr>
            <a:r>
              <a:rPr lang="en-US" altLang="zh-CN" sz="2000">
                <a:solidFill>
                  <a:srgbClr val="FF3300"/>
                </a:solidFill>
              </a:rPr>
              <a:t>Decimals</a:t>
            </a:r>
            <a:r>
              <a:rPr lang="zh-CN" altLang="en-US" sz="2000">
                <a:solidFill>
                  <a:srgbClr val="FF3300"/>
                </a:solidFill>
              </a:rPr>
              <a:t>：</a:t>
            </a:r>
            <a:r>
              <a:rPr lang="zh-CN" altLang="en-US" sz="2000"/>
              <a:t>小数点后位数。</a:t>
            </a:r>
          </a:p>
          <a:p>
            <a:pPr indent="304800">
              <a:lnSpc>
                <a:spcPct val="120000"/>
              </a:lnSpc>
            </a:pPr>
            <a:r>
              <a:rPr lang="en-US" altLang="zh-CN" sz="2000">
                <a:solidFill>
                  <a:srgbClr val="FF3300"/>
                </a:solidFill>
              </a:rPr>
              <a:t>Label</a:t>
            </a:r>
            <a:r>
              <a:rPr lang="zh-CN" altLang="en-US" sz="2000">
                <a:solidFill>
                  <a:srgbClr val="FF3300"/>
                </a:solidFill>
              </a:rPr>
              <a:t>：</a:t>
            </a:r>
            <a:r>
              <a:rPr lang="zh-CN" altLang="en-US" sz="2000"/>
              <a:t>变量标签。关于变量涵义的详细说明。</a:t>
            </a:r>
          </a:p>
          <a:p>
            <a:pPr indent="304800">
              <a:lnSpc>
                <a:spcPct val="120000"/>
              </a:lnSpc>
            </a:pPr>
            <a:r>
              <a:rPr lang="en-US" altLang="zh-CN" sz="2000">
                <a:solidFill>
                  <a:srgbClr val="FF3300"/>
                </a:solidFill>
              </a:rPr>
              <a:t>Values</a:t>
            </a:r>
            <a:r>
              <a:rPr lang="zh-CN" altLang="en-US" sz="2000">
                <a:solidFill>
                  <a:srgbClr val="FF3300"/>
                </a:solidFill>
              </a:rPr>
              <a:t>：</a:t>
            </a:r>
            <a:r>
              <a:rPr lang="zh-CN" altLang="en-US" sz="2000"/>
              <a:t>变量值标签。关于变量各个取值的涵义说明。</a:t>
            </a:r>
          </a:p>
          <a:p>
            <a:pPr indent="304800">
              <a:lnSpc>
                <a:spcPct val="120000"/>
              </a:lnSpc>
            </a:pPr>
            <a:r>
              <a:rPr lang="en-US" altLang="zh-CN" sz="2000">
                <a:solidFill>
                  <a:srgbClr val="FF3300"/>
                </a:solidFill>
              </a:rPr>
              <a:t>Missing</a:t>
            </a:r>
            <a:r>
              <a:rPr lang="zh-CN" altLang="en-US" sz="2000">
                <a:solidFill>
                  <a:srgbClr val="FF3300"/>
                </a:solidFill>
              </a:rPr>
              <a:t>：</a:t>
            </a:r>
            <a:r>
              <a:rPr lang="zh-CN" altLang="en-US" sz="2000"/>
              <a:t>缺失值的处理方式。</a:t>
            </a:r>
          </a:p>
          <a:p>
            <a:pPr indent="304800">
              <a:lnSpc>
                <a:spcPct val="120000"/>
              </a:lnSpc>
            </a:pPr>
            <a:r>
              <a:rPr lang="en-US" altLang="zh-CN" sz="2000">
                <a:solidFill>
                  <a:srgbClr val="FF3300"/>
                </a:solidFill>
              </a:rPr>
              <a:t>Columns</a:t>
            </a:r>
            <a:r>
              <a:rPr lang="zh-CN" altLang="en-US" sz="2000">
                <a:solidFill>
                  <a:srgbClr val="FF3300"/>
                </a:solidFill>
              </a:rPr>
              <a:t>：</a:t>
            </a:r>
            <a:r>
              <a:rPr lang="zh-CN" altLang="en-US" sz="2000"/>
              <a:t>变量在</a:t>
            </a:r>
            <a:r>
              <a:rPr lang="en-US" altLang="zh-CN" sz="2000"/>
              <a:t>Date View </a:t>
            </a:r>
            <a:r>
              <a:rPr lang="zh-CN" altLang="en-US" sz="2000"/>
              <a:t>中所显示的列宽（默认列宽为</a:t>
            </a:r>
            <a:r>
              <a:rPr lang="en-US" altLang="zh-CN" sz="2000"/>
              <a:t>8</a:t>
            </a:r>
            <a:r>
              <a:rPr lang="zh-CN" altLang="en-US" sz="2000"/>
              <a:t>）。</a:t>
            </a:r>
          </a:p>
          <a:p>
            <a:pPr indent="304800">
              <a:lnSpc>
                <a:spcPct val="120000"/>
              </a:lnSpc>
            </a:pPr>
            <a:r>
              <a:rPr lang="en-US" altLang="zh-CN" sz="2000">
                <a:solidFill>
                  <a:srgbClr val="FF3300"/>
                </a:solidFill>
              </a:rPr>
              <a:t>Align</a:t>
            </a:r>
            <a:r>
              <a:rPr lang="zh-CN" altLang="en-US" sz="2000"/>
              <a:t>：数据对齐格式（默认为右对齐）。</a:t>
            </a:r>
          </a:p>
          <a:p>
            <a:pPr indent="304800">
              <a:lnSpc>
                <a:spcPct val="120000"/>
              </a:lnSpc>
            </a:pPr>
            <a:r>
              <a:rPr lang="en-US" altLang="zh-CN" sz="2000">
                <a:solidFill>
                  <a:srgbClr val="FF3300"/>
                </a:solidFill>
              </a:rPr>
              <a:t>Measure</a:t>
            </a:r>
            <a:r>
              <a:rPr lang="zh-CN" altLang="en-US" sz="2000">
                <a:solidFill>
                  <a:srgbClr val="FF3300"/>
                </a:solidFill>
              </a:rPr>
              <a:t>：</a:t>
            </a:r>
            <a:r>
              <a:rPr lang="zh-CN" altLang="en-US" sz="2000"/>
              <a:t>数据的测度方式。系统给出名义尺度、定序尺度和等间距尺度三种（默认为等间距尺度）。</a:t>
            </a:r>
          </a:p>
        </p:txBody>
      </p:sp>
    </p:spTree>
    <p:extLst>
      <p:ext uri="{BB962C8B-B14F-4D97-AF65-F5344CB8AC3E}">
        <p14:creationId xmlns:p14="http://schemas.microsoft.com/office/powerpoint/2010/main" xmlns="" val="190147735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80" name="Rectangle 4"/>
          <p:cNvSpPr>
            <a:spLocks noChangeArrowheads="1"/>
          </p:cNvSpPr>
          <p:nvPr/>
        </p:nvSpPr>
        <p:spPr bwMode="auto">
          <a:xfrm>
            <a:off x="971550" y="879475"/>
            <a:ext cx="7345363" cy="4248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95000"/>
              </a:lnSpc>
            </a:pPr>
            <a:r>
              <a:rPr lang="zh-CN" altLang="en-US" sz="2000"/>
              <a:t>为了在统计分析过程中能有效的利用其它软件产生的数据，</a:t>
            </a:r>
            <a:r>
              <a:rPr lang="en-US" altLang="zh-CN" sz="2000"/>
              <a:t>SPSS</a:t>
            </a:r>
            <a:r>
              <a:rPr lang="zh-CN" altLang="en-US" sz="2000"/>
              <a:t>软件编辑窗口除可以使用*</a:t>
            </a:r>
            <a:r>
              <a:rPr lang="en-US" altLang="zh-CN" sz="2000"/>
              <a:t>.sav</a:t>
            </a:r>
            <a:r>
              <a:rPr lang="zh-CN" altLang="en-US" sz="2000"/>
              <a:t>扩展名数据文件，还可以直接打开和保存下述类型的文件：</a:t>
            </a:r>
          </a:p>
          <a:p>
            <a:pPr indent="304800">
              <a:lnSpc>
                <a:spcPct val="195000"/>
              </a:lnSpc>
            </a:pPr>
            <a:r>
              <a:rPr lang="en-US" altLang="zh-CN" sz="2000">
                <a:solidFill>
                  <a:srgbClr val="FF3300"/>
                </a:solidFill>
              </a:rPr>
              <a:t>SPSS DOS</a:t>
            </a:r>
            <a:r>
              <a:rPr lang="zh-CN" altLang="en-US" sz="2000">
                <a:solidFill>
                  <a:srgbClr val="FF3300"/>
                </a:solidFill>
              </a:rPr>
              <a:t>版本产生的数据文件*</a:t>
            </a:r>
            <a:r>
              <a:rPr lang="en-US" altLang="zh-CN" sz="2000">
                <a:solidFill>
                  <a:srgbClr val="FF3300"/>
                </a:solidFill>
              </a:rPr>
              <a:t>.sys</a:t>
            </a:r>
            <a:r>
              <a:rPr lang="zh-CN" altLang="en-US" sz="2000">
                <a:solidFill>
                  <a:srgbClr val="FF3300"/>
                </a:solidFill>
              </a:rPr>
              <a:t>；</a:t>
            </a:r>
          </a:p>
          <a:p>
            <a:pPr indent="304800">
              <a:lnSpc>
                <a:spcPct val="195000"/>
              </a:lnSpc>
            </a:pPr>
            <a:r>
              <a:rPr lang="en-US" altLang="zh-CN" sz="2000">
                <a:solidFill>
                  <a:srgbClr val="FF3300"/>
                </a:solidFill>
              </a:rPr>
              <a:t>Excel </a:t>
            </a:r>
            <a:r>
              <a:rPr lang="zh-CN" altLang="en-US" sz="2000">
                <a:solidFill>
                  <a:srgbClr val="FF3300"/>
                </a:solidFill>
              </a:rPr>
              <a:t>报表程序产生的数据文件*</a:t>
            </a:r>
            <a:r>
              <a:rPr lang="en-US" altLang="zh-CN" sz="2000">
                <a:solidFill>
                  <a:srgbClr val="FF3300"/>
                </a:solidFill>
              </a:rPr>
              <a:t>.xls</a:t>
            </a:r>
            <a:r>
              <a:rPr lang="zh-CN" altLang="en-US" sz="2000">
                <a:solidFill>
                  <a:srgbClr val="FF3300"/>
                </a:solidFill>
              </a:rPr>
              <a:t>；</a:t>
            </a:r>
          </a:p>
          <a:p>
            <a:pPr indent="304800">
              <a:lnSpc>
                <a:spcPct val="195000"/>
              </a:lnSpc>
            </a:pPr>
            <a:r>
              <a:rPr lang="en-US" altLang="zh-CN" sz="2000">
                <a:solidFill>
                  <a:srgbClr val="FF3300"/>
                </a:solidFill>
              </a:rPr>
              <a:t>DBASE </a:t>
            </a:r>
            <a:r>
              <a:rPr lang="zh-CN" altLang="en-US" sz="2000">
                <a:solidFill>
                  <a:srgbClr val="FF3300"/>
                </a:solidFill>
              </a:rPr>
              <a:t>数据库格式文件*</a:t>
            </a:r>
            <a:r>
              <a:rPr lang="en-US" altLang="zh-CN" sz="2000">
                <a:solidFill>
                  <a:srgbClr val="FF3300"/>
                </a:solidFill>
              </a:rPr>
              <a:t>.dbf</a:t>
            </a:r>
            <a:r>
              <a:rPr lang="zh-CN" altLang="en-US" sz="2000">
                <a:solidFill>
                  <a:srgbClr val="FF3300"/>
                </a:solidFill>
              </a:rPr>
              <a:t>；</a:t>
            </a:r>
          </a:p>
          <a:p>
            <a:pPr indent="304800">
              <a:lnSpc>
                <a:spcPct val="195000"/>
              </a:lnSpc>
            </a:pPr>
            <a:r>
              <a:rPr lang="en-US" altLang="zh-CN" sz="2000">
                <a:solidFill>
                  <a:srgbClr val="FF3300"/>
                </a:solidFill>
              </a:rPr>
              <a:t>SAS</a:t>
            </a:r>
            <a:r>
              <a:rPr lang="zh-CN" altLang="en-US" sz="2000">
                <a:solidFill>
                  <a:srgbClr val="FF3300"/>
                </a:solidFill>
              </a:rPr>
              <a:t>统计软件产生的数据文件。</a:t>
            </a:r>
          </a:p>
        </p:txBody>
      </p:sp>
    </p:spTree>
    <p:extLst>
      <p:ext uri="{BB962C8B-B14F-4D97-AF65-F5344CB8AC3E}">
        <p14:creationId xmlns:p14="http://schemas.microsoft.com/office/powerpoint/2010/main" xmlns="" val="243503552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4" name="Rectangle 4"/>
          <p:cNvSpPr>
            <a:spLocks noChangeArrowheads="1"/>
          </p:cNvSpPr>
          <p:nvPr/>
        </p:nvSpPr>
        <p:spPr bwMode="auto">
          <a:xfrm>
            <a:off x="2411413" y="476250"/>
            <a:ext cx="4622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400" b="1" dirty="0">
                <a:solidFill>
                  <a:schemeClr val="tx2"/>
                </a:solidFill>
              </a:rPr>
              <a:t>2.2.2 </a:t>
            </a:r>
            <a:r>
              <a:rPr lang="zh-CN" altLang="en-US" sz="2400" b="1" dirty="0">
                <a:solidFill>
                  <a:schemeClr val="tx2"/>
                </a:solidFill>
              </a:rPr>
              <a:t>开放题和简单单选题的录入</a:t>
            </a:r>
          </a:p>
        </p:txBody>
      </p:sp>
      <p:sp>
        <p:nvSpPr>
          <p:cNvPr id="307205" name="Rectangle 5"/>
          <p:cNvSpPr>
            <a:spLocks noChangeArrowheads="1"/>
          </p:cNvSpPr>
          <p:nvPr/>
        </p:nvSpPr>
        <p:spPr bwMode="auto">
          <a:xfrm>
            <a:off x="900113" y="1316038"/>
            <a:ext cx="28082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None/>
            </a:pPr>
            <a:r>
              <a:rPr lang="zh-CN" altLang="en-US" sz="2000" b="1"/>
              <a:t>一、在</a:t>
            </a:r>
            <a:r>
              <a:rPr lang="en-US" altLang="zh-CN" sz="2000" b="1"/>
              <a:t>spss</a:t>
            </a:r>
            <a:r>
              <a:rPr lang="zh-CN" altLang="en-US" sz="2000" b="1"/>
              <a:t>中定义变量</a:t>
            </a:r>
          </a:p>
        </p:txBody>
      </p:sp>
      <p:sp>
        <p:nvSpPr>
          <p:cNvPr id="307206" name="Text Box 6"/>
          <p:cNvSpPr txBox="1">
            <a:spLocks noChangeArrowheads="1"/>
          </p:cNvSpPr>
          <p:nvPr/>
        </p:nvSpPr>
        <p:spPr bwMode="auto">
          <a:xfrm>
            <a:off x="1116013" y="1844675"/>
            <a:ext cx="71278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录入数据的第一步是定义变量属性，随后才能进行数据录入。</a:t>
            </a:r>
          </a:p>
        </p:txBody>
      </p:sp>
      <p:sp>
        <p:nvSpPr>
          <p:cNvPr id="307207" name="Rectangle 7"/>
          <p:cNvSpPr>
            <a:spLocks noChangeArrowheads="1"/>
          </p:cNvSpPr>
          <p:nvPr/>
        </p:nvSpPr>
        <p:spPr bwMode="auto">
          <a:xfrm>
            <a:off x="971550" y="2565400"/>
            <a:ext cx="29511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en-US" b="1"/>
              <a:t>二、开放题的录入</a:t>
            </a:r>
          </a:p>
        </p:txBody>
      </p:sp>
      <p:pic>
        <p:nvPicPr>
          <p:cNvPr id="307209" name="Picture 9" descr="捕获1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3068638"/>
            <a:ext cx="5372100" cy="32289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763949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234" name="Rectangle 2"/>
          <p:cNvSpPr>
            <a:spLocks noGrp="1" noRot="1" noChangeArrowheads="1"/>
          </p:cNvSpPr>
          <p:nvPr>
            <p:ph type="body" idx="1"/>
          </p:nvPr>
        </p:nvSpPr>
        <p:spPr>
          <a:xfrm>
            <a:off x="0" y="0"/>
            <a:ext cx="9144000" cy="6629400"/>
          </a:xfrm>
        </p:spPr>
        <p:txBody>
          <a:bodyPr/>
          <a:lstStyle/>
          <a:p>
            <a:pPr>
              <a:lnSpc>
                <a:spcPct val="80000"/>
              </a:lnSpc>
              <a:buFont typeface="Wingdings 2" pitchFamily="18" charset="2"/>
              <a:buNone/>
            </a:pPr>
            <a:endParaRPr lang="en-US" altLang="zh-CN" sz="1800" dirty="0" smtClean="0"/>
          </a:p>
          <a:p>
            <a:pPr>
              <a:lnSpc>
                <a:spcPct val="80000"/>
              </a:lnSpc>
              <a:buFont typeface="Wingdings 2" pitchFamily="18" charset="2"/>
              <a:buNone/>
            </a:pPr>
            <a:r>
              <a:rPr lang="en-US" altLang="zh-CN" sz="2800" b="1" dirty="0" smtClean="0"/>
              <a:t>       2000</a:t>
            </a:r>
            <a:r>
              <a:rPr lang="zh-CN" altLang="en-US" sz="2800" b="1" dirty="0" smtClean="0"/>
              <a:t>年正式将英文全称更改为</a:t>
            </a:r>
          </a:p>
          <a:p>
            <a:pPr>
              <a:lnSpc>
                <a:spcPct val="80000"/>
              </a:lnSpc>
              <a:buFont typeface="Wingdings 2" pitchFamily="18" charset="2"/>
              <a:buNone/>
            </a:pPr>
            <a:r>
              <a:rPr lang="zh-CN" altLang="en-US" sz="2800" b="1" dirty="0" smtClean="0">
                <a:solidFill>
                  <a:srgbClr val="0000FF"/>
                </a:solidFill>
              </a:rPr>
              <a:t>       </a:t>
            </a:r>
            <a:r>
              <a:rPr lang="en-US" altLang="zh-CN" sz="2800" b="1" dirty="0" smtClean="0">
                <a:solidFill>
                  <a:srgbClr val="0000FF"/>
                </a:solidFill>
              </a:rPr>
              <a:t>Statistical Product and Service Solutions</a:t>
            </a:r>
            <a:r>
              <a:rPr lang="zh-CN" altLang="en-US" sz="2800" b="1" dirty="0" smtClean="0"/>
              <a:t>，</a:t>
            </a:r>
          </a:p>
          <a:p>
            <a:pPr>
              <a:lnSpc>
                <a:spcPct val="80000"/>
              </a:lnSpc>
              <a:buFont typeface="Wingdings 2" pitchFamily="18" charset="2"/>
              <a:buNone/>
            </a:pPr>
            <a:r>
              <a:rPr lang="zh-CN" altLang="en-US" sz="2800" b="1" dirty="0" smtClean="0"/>
              <a:t>       意为“统计产品与服务解决方案”，标志着</a:t>
            </a:r>
            <a:r>
              <a:rPr lang="en-US" altLang="zh-CN" sz="2800" b="1" dirty="0" smtClean="0"/>
              <a:t>SPSS</a:t>
            </a:r>
            <a:r>
              <a:rPr lang="zh-CN" altLang="en-US" sz="2800" b="1" dirty="0" smtClean="0"/>
              <a:t>的战略方向正在做出重大调整。</a:t>
            </a:r>
          </a:p>
          <a:p>
            <a:pPr>
              <a:lnSpc>
                <a:spcPct val="80000"/>
              </a:lnSpc>
              <a:buFont typeface="Wingdings 2" pitchFamily="18" charset="2"/>
              <a:buNone/>
            </a:pPr>
            <a:r>
              <a:rPr lang="zh-CN" altLang="en-US" sz="2800" b="1" dirty="0" smtClean="0"/>
              <a:t>        </a:t>
            </a:r>
            <a:r>
              <a:rPr lang="en-US" altLang="zh-CN" sz="2800" b="1" dirty="0" smtClean="0"/>
              <a:t>2009</a:t>
            </a:r>
            <a:r>
              <a:rPr lang="zh-CN" altLang="en-US" sz="2800" b="1" dirty="0" smtClean="0"/>
              <a:t>年</a:t>
            </a:r>
            <a:r>
              <a:rPr lang="en-US" altLang="zh-CN" sz="2800" b="1" dirty="0" smtClean="0"/>
              <a:t>4</a:t>
            </a:r>
            <a:r>
              <a:rPr lang="zh-CN" altLang="en-US" sz="2800" b="1" dirty="0" smtClean="0"/>
              <a:t>月</a:t>
            </a:r>
            <a:r>
              <a:rPr lang="en-US" altLang="zh-CN" sz="2800" b="1" dirty="0" smtClean="0"/>
              <a:t>9</a:t>
            </a:r>
            <a:r>
              <a:rPr lang="zh-CN" altLang="en-US" sz="2800" b="1" dirty="0" smtClean="0"/>
              <a:t>日 在美国的芝加哥</a:t>
            </a:r>
            <a:r>
              <a:rPr lang="en-US" altLang="zh-CN" sz="2800" b="1" dirty="0" smtClean="0"/>
              <a:t>SPSS</a:t>
            </a:r>
            <a:r>
              <a:rPr lang="zh-CN" altLang="en-US" sz="2800" b="1" dirty="0" smtClean="0"/>
              <a:t>公司宣布重新包装旗下的</a:t>
            </a:r>
            <a:r>
              <a:rPr lang="en-US" altLang="zh-CN" sz="2800" b="1" dirty="0" smtClean="0"/>
              <a:t>SPSS</a:t>
            </a:r>
            <a:r>
              <a:rPr lang="zh-CN" altLang="en-US" sz="2800" b="1" dirty="0" smtClean="0"/>
              <a:t>产品线，定位为预测统计分析软件（</a:t>
            </a:r>
            <a:r>
              <a:rPr lang="en-US" altLang="zh-CN" sz="2800" b="1" dirty="0" smtClean="0">
                <a:solidFill>
                  <a:srgbClr val="0000FF"/>
                </a:solidFill>
              </a:rPr>
              <a:t>Predictive  Analytics  Software</a:t>
            </a:r>
            <a:r>
              <a:rPr lang="zh-CN" altLang="en-US" sz="2800" b="1" dirty="0" smtClean="0"/>
              <a:t>）</a:t>
            </a:r>
            <a:r>
              <a:rPr lang="en-US" altLang="zh-CN" sz="2800" b="1" dirty="0" smtClean="0"/>
              <a:t>PASW</a:t>
            </a:r>
            <a:r>
              <a:rPr lang="zh-CN" altLang="en-US" sz="2800" b="1" dirty="0" smtClean="0"/>
              <a:t>，包括四部分：</a:t>
            </a:r>
          </a:p>
          <a:p>
            <a:pPr>
              <a:lnSpc>
                <a:spcPct val="80000"/>
              </a:lnSpc>
              <a:buFont typeface="Wingdings 2" pitchFamily="18" charset="2"/>
              <a:buNone/>
            </a:pPr>
            <a:r>
              <a:rPr lang="zh-CN" altLang="en-US" sz="2800" b="1" dirty="0" smtClean="0"/>
              <a:t> * </a:t>
            </a:r>
            <a:r>
              <a:rPr lang="en-US" altLang="zh-CN" sz="2800" b="1" dirty="0" smtClean="0"/>
              <a:t>PASW Statistics ( SPSS Statistics)</a:t>
            </a:r>
            <a:r>
              <a:rPr lang="zh-CN" altLang="en-US" sz="2800" b="1" dirty="0" smtClean="0"/>
              <a:t>：统计分析</a:t>
            </a:r>
          </a:p>
          <a:p>
            <a:pPr>
              <a:lnSpc>
                <a:spcPct val="80000"/>
              </a:lnSpc>
              <a:buFont typeface="Wingdings 2" pitchFamily="18" charset="2"/>
              <a:buNone/>
            </a:pPr>
            <a:r>
              <a:rPr lang="zh-CN" altLang="en-US" sz="2800" b="1" dirty="0" smtClean="0"/>
              <a:t> * </a:t>
            </a:r>
            <a:r>
              <a:rPr lang="en-US" altLang="zh-CN" sz="2800" b="1" dirty="0" smtClean="0"/>
              <a:t>PASW Modeler ( Clementine) </a:t>
            </a:r>
            <a:r>
              <a:rPr lang="zh-CN" altLang="en-US" sz="2800" b="1" dirty="0" smtClean="0"/>
              <a:t>：数据挖掘</a:t>
            </a:r>
          </a:p>
          <a:p>
            <a:pPr>
              <a:lnSpc>
                <a:spcPct val="80000"/>
              </a:lnSpc>
              <a:buFont typeface="Wingdings 2" pitchFamily="18" charset="2"/>
              <a:buNone/>
            </a:pPr>
            <a:r>
              <a:rPr lang="zh-CN" altLang="en-US" sz="2800" b="1" dirty="0" smtClean="0"/>
              <a:t> * </a:t>
            </a:r>
            <a:r>
              <a:rPr lang="en-US" altLang="zh-CN" sz="2800" b="1" dirty="0" smtClean="0"/>
              <a:t>Data Collection family ( Dimensions)</a:t>
            </a:r>
            <a:r>
              <a:rPr lang="zh-CN" altLang="en-US" sz="2800" b="1" dirty="0" smtClean="0"/>
              <a:t>：数据收集</a:t>
            </a:r>
          </a:p>
          <a:p>
            <a:pPr>
              <a:lnSpc>
                <a:spcPct val="80000"/>
              </a:lnSpc>
              <a:buFont typeface="Wingdings 2" pitchFamily="18" charset="2"/>
              <a:buNone/>
            </a:pPr>
            <a:r>
              <a:rPr lang="zh-CN" altLang="en-US" sz="2800" b="1" dirty="0" smtClean="0"/>
              <a:t> * </a:t>
            </a:r>
            <a:r>
              <a:rPr lang="en-US" altLang="zh-CN" sz="2800" b="1" dirty="0" smtClean="0"/>
              <a:t>PASW Collaboration and Deployment Services </a:t>
            </a:r>
          </a:p>
          <a:p>
            <a:pPr>
              <a:lnSpc>
                <a:spcPct val="80000"/>
              </a:lnSpc>
              <a:buFont typeface="Wingdings 2" pitchFamily="18" charset="2"/>
              <a:buNone/>
            </a:pPr>
            <a:r>
              <a:rPr lang="en-US" altLang="zh-CN" sz="2800" b="1" dirty="0" smtClean="0"/>
              <a:t>        ( Predictive Enterprise Services)</a:t>
            </a:r>
            <a:r>
              <a:rPr lang="zh-CN" altLang="en-US" sz="2800" b="1" dirty="0" smtClean="0"/>
              <a:t>：企业应用服务 </a:t>
            </a:r>
            <a:br>
              <a:rPr lang="zh-CN" altLang="en-US" sz="2800" b="1" dirty="0" smtClean="0"/>
            </a:br>
            <a:endParaRPr lang="zh-CN" altLang="en-US" sz="2800" dirty="0"/>
          </a:p>
        </p:txBody>
      </p:sp>
    </p:spTree>
    <p:extLst>
      <p:ext uri="{BB962C8B-B14F-4D97-AF65-F5344CB8AC3E}">
        <p14:creationId xmlns:p14="http://schemas.microsoft.com/office/powerpoint/2010/main" xmlns="" val="38668280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8" name="Rectangle 4"/>
          <p:cNvSpPr>
            <a:spLocks noChangeArrowheads="1"/>
          </p:cNvSpPr>
          <p:nvPr/>
        </p:nvSpPr>
        <p:spPr bwMode="auto">
          <a:xfrm>
            <a:off x="900113" y="476250"/>
            <a:ext cx="6913562" cy="1554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60000"/>
              </a:lnSpc>
            </a:pPr>
            <a:r>
              <a:rPr lang="zh-CN" altLang="en-US" sz="2000" b="1"/>
              <a:t>三、单选题的录入</a:t>
            </a:r>
          </a:p>
          <a:p>
            <a:pPr>
              <a:lnSpc>
                <a:spcPct val="160000"/>
              </a:lnSpc>
            </a:pPr>
            <a:r>
              <a:rPr lang="zh-CN" altLang="en-US" sz="2000"/>
              <a:t>单选题的录入可以采用字符直接录入、字符代码</a:t>
            </a:r>
            <a:r>
              <a:rPr lang="en-US" altLang="zh-CN" sz="2000"/>
              <a:t>+</a:t>
            </a:r>
            <a:r>
              <a:rPr lang="zh-CN" altLang="en-US" sz="2000"/>
              <a:t>值标签、数值代码</a:t>
            </a:r>
            <a:r>
              <a:rPr lang="en-US" altLang="zh-CN" sz="2000"/>
              <a:t>+</a:t>
            </a:r>
            <a:r>
              <a:rPr lang="zh-CN" altLang="en-US" sz="2000"/>
              <a:t>值标签三种方式。</a:t>
            </a:r>
          </a:p>
        </p:txBody>
      </p:sp>
      <p:pic>
        <p:nvPicPr>
          <p:cNvPr id="308231" name="Picture 7" descr="捕获1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850" y="2133600"/>
            <a:ext cx="4695825" cy="2809875"/>
          </a:xfrm>
          <a:prstGeom prst="rect">
            <a:avLst/>
          </a:prstGeom>
          <a:noFill/>
          <a:extLst>
            <a:ext uri="{909E8E84-426E-40DD-AFC4-6F175D3DCCD1}">
              <a14:hiddenFill xmlns:a14="http://schemas.microsoft.com/office/drawing/2010/main" xmlns="">
                <a:solidFill>
                  <a:srgbClr val="FFFFFF"/>
                </a:solidFill>
              </a14:hiddenFill>
            </a:ext>
          </a:extLst>
        </p:spPr>
      </p:pic>
      <p:pic>
        <p:nvPicPr>
          <p:cNvPr id="308232" name="Picture 8" descr="捕获1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95738" y="3789363"/>
            <a:ext cx="4686300" cy="2819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6394500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rrowheads="1"/>
          </p:cNvSpPr>
          <p:nvPr>
            <p:ph type="title"/>
          </p:nvPr>
        </p:nvSpPr>
        <p:spPr>
          <a:xfrm>
            <a:off x="323850" y="0"/>
            <a:ext cx="8540750" cy="1143000"/>
          </a:xfrm>
        </p:spPr>
        <p:txBody>
          <a:bodyPr/>
          <a:lstStyle/>
          <a:p>
            <a:r>
              <a:rPr lang="en-US" altLang="zh-CN" sz="4000"/>
              <a:t>2.2.3</a:t>
            </a:r>
            <a:r>
              <a:rPr lang="zh-CN" altLang="en-US" sz="4000"/>
              <a:t>多选题的录入</a:t>
            </a:r>
          </a:p>
        </p:txBody>
      </p:sp>
      <p:sp>
        <p:nvSpPr>
          <p:cNvPr id="36867" name="Rectangle 3"/>
          <p:cNvSpPr>
            <a:spLocks noGrp="1" noRot="1" noChangeArrowheads="1"/>
          </p:cNvSpPr>
          <p:nvPr>
            <p:ph type="body" idx="1"/>
          </p:nvPr>
        </p:nvSpPr>
        <p:spPr>
          <a:xfrm>
            <a:off x="323850" y="1125538"/>
            <a:ext cx="8540750" cy="4498975"/>
          </a:xfrm>
        </p:spPr>
        <p:txBody>
          <a:bodyPr/>
          <a:lstStyle/>
          <a:p>
            <a:pPr>
              <a:buFont typeface="Wingdings 2" pitchFamily="18" charset="2"/>
              <a:buNone/>
            </a:pPr>
            <a:r>
              <a:rPr lang="zh-CN" altLang="en-US" sz="2400"/>
              <a:t>一、多重二分法（</a:t>
            </a:r>
            <a:r>
              <a:rPr lang="en-US" altLang="zh-CN" sz="2400"/>
              <a:t>Multiple Dichotomy Method</a:t>
            </a:r>
            <a:r>
              <a:rPr lang="zh-CN" altLang="en-US" sz="2400"/>
              <a:t>）</a:t>
            </a:r>
          </a:p>
          <a:p>
            <a:pPr>
              <a:buFont typeface="Wingdings 2" pitchFamily="18" charset="2"/>
              <a:buNone/>
            </a:pPr>
            <a:r>
              <a:rPr lang="zh-CN" altLang="en-US" sz="2400"/>
              <a:t>所谓多重二分法，是在编码的时候，对应每一个选项都要定义一个变量，有几个选项就有几个变量，这些变量均为二分类，他们各自代表对一个选项的选择结果。</a:t>
            </a:r>
          </a:p>
          <a:p>
            <a:pPr>
              <a:buFont typeface="Wingdings 2" pitchFamily="18" charset="2"/>
              <a:buNone/>
            </a:pPr>
            <a:r>
              <a:rPr lang="zh-CN" altLang="en-US" sz="2400"/>
              <a:t>二、多重分类法（</a:t>
            </a:r>
            <a:r>
              <a:rPr lang="en-US" altLang="zh-CN" sz="2400"/>
              <a:t>Multiple Category Method</a:t>
            </a:r>
            <a:r>
              <a:rPr lang="zh-CN" altLang="en-US" sz="2400"/>
              <a:t>）</a:t>
            </a:r>
          </a:p>
          <a:p>
            <a:pPr>
              <a:buFont typeface="Wingdings 2" pitchFamily="18" charset="2"/>
              <a:buNone/>
            </a:pPr>
            <a:r>
              <a:rPr lang="zh-CN" altLang="en-US" sz="2400"/>
              <a:t>多重分类法，也是利用多个变量对一个多选题的答案进行定义，应该用多少个变量，由被访者实际可能给出的最多答案数而定。</a:t>
            </a:r>
          </a:p>
        </p:txBody>
      </p:sp>
    </p:spTree>
    <p:extLst>
      <p:ext uri="{BB962C8B-B14F-4D97-AF65-F5344CB8AC3E}">
        <p14:creationId xmlns:p14="http://schemas.microsoft.com/office/powerpoint/2010/main" xmlns="" val="12455289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2" name="Rectangle 4"/>
          <p:cNvSpPr>
            <a:spLocks noChangeArrowheads="1"/>
          </p:cNvSpPr>
          <p:nvPr/>
        </p:nvSpPr>
        <p:spPr bwMode="auto">
          <a:xfrm>
            <a:off x="1403350" y="379413"/>
            <a:ext cx="383063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None/>
            </a:pPr>
            <a:r>
              <a:rPr lang="zh-CN" altLang="en-US" sz="2000" b="1"/>
              <a:t>三、多选题录入在</a:t>
            </a:r>
            <a:r>
              <a:rPr lang="en-US" altLang="zh-CN" sz="2000" b="1"/>
              <a:t>spss</a:t>
            </a:r>
            <a:r>
              <a:rPr lang="zh-CN" altLang="en-US" sz="2000" b="1"/>
              <a:t>中的实现</a:t>
            </a:r>
          </a:p>
        </p:txBody>
      </p:sp>
      <p:pic>
        <p:nvPicPr>
          <p:cNvPr id="309254" name="Picture 6" descr="捕获1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76425" y="981075"/>
            <a:ext cx="5391150" cy="48958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3893520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rrowheads="1"/>
          </p:cNvSpPr>
          <p:nvPr>
            <p:ph type="title"/>
          </p:nvPr>
        </p:nvSpPr>
        <p:spPr>
          <a:xfrm>
            <a:off x="323850" y="0"/>
            <a:ext cx="8540750" cy="1143000"/>
          </a:xfrm>
        </p:spPr>
        <p:txBody>
          <a:bodyPr/>
          <a:lstStyle/>
          <a:p>
            <a:r>
              <a:rPr lang="en-US" altLang="zh-CN" sz="4000"/>
              <a:t>2.3 </a:t>
            </a:r>
            <a:r>
              <a:rPr lang="zh-CN" altLang="en-US" sz="4000"/>
              <a:t>外部数据的获取</a:t>
            </a:r>
          </a:p>
        </p:txBody>
      </p:sp>
      <p:sp>
        <p:nvSpPr>
          <p:cNvPr id="37892" name="Text Box 4"/>
          <p:cNvSpPr txBox="1">
            <a:spLocks noChangeArrowheads="1"/>
          </p:cNvSpPr>
          <p:nvPr/>
        </p:nvSpPr>
        <p:spPr bwMode="auto">
          <a:xfrm>
            <a:off x="611188" y="1125538"/>
            <a:ext cx="7920037"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40000"/>
              </a:lnSpc>
              <a:spcBef>
                <a:spcPct val="50000"/>
              </a:spcBef>
            </a:pPr>
            <a:r>
              <a:rPr lang="en-US" altLang="zh-CN" sz="2000"/>
              <a:t>SPSS</a:t>
            </a:r>
            <a:r>
              <a:rPr lang="zh-CN" altLang="en-US" sz="2000"/>
              <a:t>读入非</a:t>
            </a:r>
            <a:r>
              <a:rPr lang="en-US" altLang="zh-CN" sz="2000"/>
              <a:t>SPSS</a:t>
            </a:r>
            <a:r>
              <a:rPr lang="zh-CN" altLang="en-US" sz="2000"/>
              <a:t>类型的文件数据，有三种主要方式：直接打开，利用文本导向读入文本数据以及利用数据库</a:t>
            </a:r>
            <a:r>
              <a:rPr lang="en-US" altLang="zh-CN" sz="2000"/>
              <a:t>OBDC</a:t>
            </a:r>
            <a:r>
              <a:rPr lang="zh-CN" altLang="en-US" sz="2000"/>
              <a:t>接口读入数据。</a:t>
            </a:r>
          </a:p>
        </p:txBody>
      </p:sp>
      <p:sp>
        <p:nvSpPr>
          <p:cNvPr id="37893" name="Rectangle 5"/>
          <p:cNvSpPr>
            <a:spLocks noChangeArrowheads="1"/>
          </p:cNvSpPr>
          <p:nvPr/>
        </p:nvSpPr>
        <p:spPr bwMode="auto">
          <a:xfrm>
            <a:off x="971550" y="2324100"/>
            <a:ext cx="420846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000" b="1"/>
              <a:t>2.3.1 </a:t>
            </a:r>
            <a:r>
              <a:rPr lang="zh-CN" altLang="en-US" sz="2000" b="1"/>
              <a:t>电子表格数据如何导入</a:t>
            </a:r>
            <a:r>
              <a:rPr lang="en-US" altLang="zh-CN" sz="2000" b="1"/>
              <a:t>spss</a:t>
            </a:r>
            <a:r>
              <a:rPr lang="zh-CN" altLang="en-US" sz="2000" b="1"/>
              <a:t>中</a:t>
            </a:r>
          </a:p>
        </p:txBody>
      </p:sp>
      <p:sp>
        <p:nvSpPr>
          <p:cNvPr id="37894" name="Text Box 6"/>
          <p:cNvSpPr txBox="1">
            <a:spLocks noChangeArrowheads="1"/>
          </p:cNvSpPr>
          <p:nvPr/>
        </p:nvSpPr>
        <p:spPr bwMode="auto">
          <a:xfrm>
            <a:off x="684213" y="2924175"/>
            <a:ext cx="8208962" cy="2105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65000"/>
              </a:lnSpc>
              <a:spcBef>
                <a:spcPct val="50000"/>
              </a:spcBef>
            </a:pPr>
            <a:r>
              <a:rPr lang="en-US" altLang="zh-CN" sz="2000"/>
              <a:t>SPSS</a:t>
            </a:r>
            <a:r>
              <a:rPr lang="zh-CN" altLang="en-US" sz="2000"/>
              <a:t>中可以直接读入许多常用格式的数据文件，选择菜单</a:t>
            </a:r>
            <a:r>
              <a:rPr lang="en-US" altLang="zh-CN" sz="2000"/>
              <a:t>File   Open   Data</a:t>
            </a:r>
            <a:r>
              <a:rPr lang="zh-CN" altLang="en-US" sz="2000"/>
              <a:t>或直接单击快捷键工具栏上的      快捷按钮，系统就会弹出</a:t>
            </a:r>
            <a:r>
              <a:rPr lang="en-US" altLang="zh-CN" sz="2000"/>
              <a:t>Open File </a:t>
            </a:r>
            <a:r>
              <a:rPr lang="zh-CN" altLang="en-US" sz="2000"/>
              <a:t>对话框，单击“文件类型”列表框，在里面能够看到可以直接打开的数据文件格式。</a:t>
            </a:r>
          </a:p>
        </p:txBody>
      </p:sp>
      <p:pic>
        <p:nvPicPr>
          <p:cNvPr id="37895"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3438" y="3644900"/>
            <a:ext cx="287337" cy="287338"/>
          </a:xfrm>
          <a:prstGeom prst="rect">
            <a:avLst/>
          </a:prstGeom>
          <a:noFill/>
          <a:extLst>
            <a:ext uri="{909E8E84-426E-40DD-AFC4-6F175D3DCCD1}">
              <a14:hiddenFill xmlns:a14="http://schemas.microsoft.com/office/drawing/2010/main" xmlns="">
                <a:solidFill>
                  <a:srgbClr val="FFFFFF"/>
                </a:solidFill>
              </a14:hiddenFill>
            </a:ext>
          </a:extLst>
        </p:spPr>
      </p:pic>
      <p:sp>
        <p:nvSpPr>
          <p:cNvPr id="37897" name="Line 9"/>
          <p:cNvSpPr>
            <a:spLocks noChangeShapeType="1"/>
          </p:cNvSpPr>
          <p:nvPr/>
        </p:nvSpPr>
        <p:spPr bwMode="auto">
          <a:xfrm>
            <a:off x="7740650" y="3284538"/>
            <a:ext cx="144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7898" name="Line 10"/>
          <p:cNvSpPr>
            <a:spLocks noChangeShapeType="1"/>
          </p:cNvSpPr>
          <p:nvPr/>
        </p:nvSpPr>
        <p:spPr bwMode="auto">
          <a:xfrm>
            <a:off x="8604250" y="3284538"/>
            <a:ext cx="14446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0184561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7" name="Rectangle 5"/>
          <p:cNvSpPr>
            <a:spLocks noChangeArrowheads="1"/>
          </p:cNvSpPr>
          <p:nvPr/>
        </p:nvSpPr>
        <p:spPr bwMode="auto">
          <a:xfrm>
            <a:off x="2124075" y="260350"/>
            <a:ext cx="369728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000" b="1"/>
              <a:t>2.3.2 </a:t>
            </a:r>
            <a:r>
              <a:rPr lang="zh-CN" altLang="en-US" sz="2000" b="1"/>
              <a:t>文本数据如何导入</a:t>
            </a:r>
            <a:r>
              <a:rPr lang="en-US" altLang="zh-CN" sz="2000" b="1"/>
              <a:t>spss</a:t>
            </a:r>
            <a:r>
              <a:rPr lang="zh-CN" altLang="en-US" sz="2000" b="1"/>
              <a:t>中</a:t>
            </a:r>
          </a:p>
        </p:txBody>
      </p:sp>
      <p:sp>
        <p:nvSpPr>
          <p:cNvPr id="310278" name="Text Box 6"/>
          <p:cNvSpPr txBox="1">
            <a:spLocks noChangeArrowheads="1"/>
          </p:cNvSpPr>
          <p:nvPr/>
        </p:nvSpPr>
        <p:spPr bwMode="auto">
          <a:xfrm>
            <a:off x="755650" y="836613"/>
            <a:ext cx="7704138"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第一步：首先，在</a:t>
            </a:r>
            <a:r>
              <a:rPr lang="en-US" altLang="zh-CN"/>
              <a:t>Open File </a:t>
            </a:r>
            <a:r>
              <a:rPr lang="zh-CN" altLang="en-US"/>
              <a:t>文件框中选中文件，单击“打开”，系统会自动启动文本倒入向导对话框。</a:t>
            </a:r>
          </a:p>
        </p:txBody>
      </p:sp>
      <p:pic>
        <p:nvPicPr>
          <p:cNvPr id="310279"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1628775"/>
            <a:ext cx="4991100" cy="4029075"/>
          </a:xfrm>
          <a:prstGeom prst="rect">
            <a:avLst/>
          </a:prstGeom>
          <a:noFill/>
          <a:extLst>
            <a:ext uri="{909E8E84-426E-40DD-AFC4-6F175D3DCCD1}">
              <a14:hiddenFill xmlns:a14="http://schemas.microsoft.com/office/drawing/2010/main" xmlns="">
                <a:solidFill>
                  <a:srgbClr val="FFFFFF"/>
                </a:solidFill>
              </a14:hiddenFill>
            </a:ext>
          </a:extLst>
        </p:spPr>
      </p:pic>
      <p:sp>
        <p:nvSpPr>
          <p:cNvPr id="310280" name="Text Box 8"/>
          <p:cNvSpPr txBox="1">
            <a:spLocks noChangeArrowheads="1"/>
          </p:cNvSpPr>
          <p:nvPr/>
        </p:nvSpPr>
        <p:spPr bwMode="auto">
          <a:xfrm>
            <a:off x="1116013" y="6092825"/>
            <a:ext cx="75247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第二步：选择“</a:t>
            </a:r>
            <a:r>
              <a:rPr lang="en-US" altLang="zh-CN"/>
              <a:t>NO”</a:t>
            </a:r>
            <a:r>
              <a:rPr lang="zh-CN" altLang="en-US"/>
              <a:t>并单击“下一步”按钮。</a:t>
            </a:r>
          </a:p>
        </p:txBody>
      </p:sp>
    </p:spTree>
    <p:extLst>
      <p:ext uri="{BB962C8B-B14F-4D97-AF65-F5344CB8AC3E}">
        <p14:creationId xmlns:p14="http://schemas.microsoft.com/office/powerpoint/2010/main" xmlns="" val="1245988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334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1052513"/>
            <a:ext cx="4943475" cy="3990975"/>
          </a:xfrm>
          <a:prstGeom prst="rect">
            <a:avLst/>
          </a:prstGeom>
          <a:noFill/>
          <a:extLst>
            <a:ext uri="{909E8E84-426E-40DD-AFC4-6F175D3DCCD1}">
              <a14:hiddenFill xmlns:a14="http://schemas.microsoft.com/office/drawing/2010/main" xmlns="">
                <a:solidFill>
                  <a:srgbClr val="FFFFFF"/>
                </a:solidFill>
              </a14:hiddenFill>
            </a:ext>
          </a:extLst>
        </p:spPr>
      </p:pic>
      <p:sp>
        <p:nvSpPr>
          <p:cNvPr id="313349" name="AutoShape 5"/>
          <p:cNvSpPr>
            <a:spLocks/>
          </p:cNvSpPr>
          <p:nvPr/>
        </p:nvSpPr>
        <p:spPr bwMode="auto">
          <a:xfrm>
            <a:off x="395288" y="476250"/>
            <a:ext cx="1130300" cy="609600"/>
          </a:xfrm>
          <a:prstGeom prst="borderCallout1">
            <a:avLst>
              <a:gd name="adj1" fmla="val 18750"/>
              <a:gd name="adj2" fmla="val 106741"/>
              <a:gd name="adj3" fmla="val 225259"/>
              <a:gd name="adj4" fmla="val 1970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用某种字符区分</a:t>
            </a:r>
          </a:p>
        </p:txBody>
      </p:sp>
      <p:sp>
        <p:nvSpPr>
          <p:cNvPr id="313350" name="AutoShape 6"/>
          <p:cNvSpPr>
            <a:spLocks/>
          </p:cNvSpPr>
          <p:nvPr/>
        </p:nvSpPr>
        <p:spPr bwMode="auto">
          <a:xfrm>
            <a:off x="395288" y="1628775"/>
            <a:ext cx="1130300" cy="609600"/>
          </a:xfrm>
          <a:prstGeom prst="borderCallout1">
            <a:avLst>
              <a:gd name="adj1" fmla="val 18750"/>
              <a:gd name="adj2" fmla="val 106741"/>
              <a:gd name="adj3" fmla="val 65884"/>
              <a:gd name="adj4" fmla="val 195366"/>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固定宽度</a:t>
            </a:r>
          </a:p>
        </p:txBody>
      </p:sp>
      <p:sp>
        <p:nvSpPr>
          <p:cNvPr id="313351" name="Text Box 7"/>
          <p:cNvSpPr txBox="1">
            <a:spLocks noChangeArrowheads="1"/>
          </p:cNvSpPr>
          <p:nvPr/>
        </p:nvSpPr>
        <p:spPr bwMode="auto">
          <a:xfrm>
            <a:off x="971550" y="5661025"/>
            <a:ext cx="73437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第三步：分别选择“</a:t>
            </a:r>
            <a:r>
              <a:rPr lang="en-US" altLang="zh-CN"/>
              <a:t>Delimited”</a:t>
            </a:r>
            <a:r>
              <a:rPr lang="zh-CN" altLang="en-US"/>
              <a:t>和“</a:t>
            </a:r>
            <a:r>
              <a:rPr lang="en-US" altLang="zh-CN"/>
              <a:t>yes”,</a:t>
            </a:r>
            <a:r>
              <a:rPr lang="zh-CN" altLang="en-US"/>
              <a:t>然后单击“下一步”按钮。</a:t>
            </a:r>
          </a:p>
        </p:txBody>
      </p:sp>
    </p:spTree>
    <p:extLst>
      <p:ext uri="{BB962C8B-B14F-4D97-AF65-F5344CB8AC3E}">
        <p14:creationId xmlns:p14="http://schemas.microsoft.com/office/powerpoint/2010/main" xmlns="" val="26875453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37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051050" y="1125538"/>
            <a:ext cx="4943475" cy="4019550"/>
          </a:xfrm>
          <a:prstGeom prst="rect">
            <a:avLst/>
          </a:prstGeom>
          <a:noFill/>
          <a:extLst>
            <a:ext uri="{909E8E84-426E-40DD-AFC4-6F175D3DCCD1}">
              <a14:hiddenFill xmlns:a14="http://schemas.microsoft.com/office/drawing/2010/main" xmlns="">
                <a:solidFill>
                  <a:srgbClr val="FFFFFF"/>
                </a:solidFill>
              </a14:hiddenFill>
            </a:ext>
          </a:extLst>
        </p:spPr>
      </p:pic>
      <p:sp>
        <p:nvSpPr>
          <p:cNvPr id="314374" name="Text Box 6"/>
          <p:cNvSpPr txBox="1">
            <a:spLocks noChangeArrowheads="1"/>
          </p:cNvSpPr>
          <p:nvPr/>
        </p:nvSpPr>
        <p:spPr bwMode="auto">
          <a:xfrm>
            <a:off x="395288" y="333375"/>
            <a:ext cx="374491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b="1"/>
              <a:t>第四步</a:t>
            </a:r>
          </a:p>
        </p:txBody>
      </p:sp>
    </p:spTree>
    <p:extLst>
      <p:ext uri="{BB962C8B-B14F-4D97-AF65-F5344CB8AC3E}">
        <p14:creationId xmlns:p14="http://schemas.microsoft.com/office/powerpoint/2010/main" xmlns="" val="34380991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39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63713" y="1125538"/>
            <a:ext cx="5616575" cy="4564062"/>
          </a:xfrm>
          <a:prstGeom prst="rect">
            <a:avLst/>
          </a:prstGeom>
          <a:noFill/>
          <a:extLst>
            <a:ext uri="{909E8E84-426E-40DD-AFC4-6F175D3DCCD1}">
              <a14:hiddenFill xmlns:a14="http://schemas.microsoft.com/office/drawing/2010/main" xmlns="">
                <a:solidFill>
                  <a:srgbClr val="FFFFFF"/>
                </a:solidFill>
              </a14:hiddenFill>
            </a:ext>
          </a:extLst>
        </p:spPr>
      </p:pic>
      <p:sp>
        <p:nvSpPr>
          <p:cNvPr id="315397" name="Text Box 5"/>
          <p:cNvSpPr txBox="1">
            <a:spLocks noChangeArrowheads="1"/>
          </p:cNvSpPr>
          <p:nvPr/>
        </p:nvSpPr>
        <p:spPr bwMode="auto">
          <a:xfrm>
            <a:off x="468313" y="333375"/>
            <a:ext cx="223202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b="1"/>
              <a:t>第五步</a:t>
            </a:r>
          </a:p>
        </p:txBody>
      </p:sp>
    </p:spTree>
    <p:extLst>
      <p:ext uri="{BB962C8B-B14F-4D97-AF65-F5344CB8AC3E}">
        <p14:creationId xmlns:p14="http://schemas.microsoft.com/office/powerpoint/2010/main" xmlns="" val="13303057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2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8175" y="1125538"/>
            <a:ext cx="5616575" cy="4538662"/>
          </a:xfrm>
          <a:prstGeom prst="rect">
            <a:avLst/>
          </a:prstGeom>
          <a:noFill/>
          <a:extLst>
            <a:ext uri="{909E8E84-426E-40DD-AFC4-6F175D3DCCD1}">
              <a14:hiddenFill xmlns:a14="http://schemas.microsoft.com/office/drawing/2010/main" xmlns="">
                <a:solidFill>
                  <a:srgbClr val="FFFFFF"/>
                </a:solidFill>
              </a14:hiddenFill>
            </a:ext>
          </a:extLst>
        </p:spPr>
      </p:pic>
      <p:sp>
        <p:nvSpPr>
          <p:cNvPr id="316421" name="Text Box 5"/>
          <p:cNvSpPr txBox="1">
            <a:spLocks noChangeArrowheads="1"/>
          </p:cNvSpPr>
          <p:nvPr/>
        </p:nvSpPr>
        <p:spPr bwMode="auto">
          <a:xfrm>
            <a:off x="468313" y="260350"/>
            <a:ext cx="19431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zh-CN" altLang="en-US" sz="2000"/>
              <a:t>第六步</a:t>
            </a:r>
          </a:p>
        </p:txBody>
      </p:sp>
    </p:spTree>
    <p:extLst>
      <p:ext uri="{BB962C8B-B14F-4D97-AF65-F5344CB8AC3E}">
        <p14:creationId xmlns:p14="http://schemas.microsoft.com/office/powerpoint/2010/main" xmlns="" val="39068204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4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913" y="1052513"/>
            <a:ext cx="6121400" cy="4903787"/>
          </a:xfrm>
          <a:prstGeom prst="rect">
            <a:avLst/>
          </a:prstGeom>
          <a:noFill/>
          <a:extLst>
            <a:ext uri="{909E8E84-426E-40DD-AFC4-6F175D3DCCD1}">
              <a14:hiddenFill xmlns:a14="http://schemas.microsoft.com/office/drawing/2010/main" xmlns="">
                <a:solidFill>
                  <a:srgbClr val="FFFFFF"/>
                </a:solidFill>
              </a14:hiddenFill>
            </a:ext>
          </a:extLst>
        </p:spPr>
      </p:pic>
      <p:sp>
        <p:nvSpPr>
          <p:cNvPr id="317446" name="Text Box 6"/>
          <p:cNvSpPr txBox="1">
            <a:spLocks noChangeArrowheads="1"/>
          </p:cNvSpPr>
          <p:nvPr/>
        </p:nvSpPr>
        <p:spPr bwMode="auto">
          <a:xfrm>
            <a:off x="468313" y="333375"/>
            <a:ext cx="2519362"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第七步</a:t>
            </a:r>
          </a:p>
        </p:txBody>
      </p:sp>
    </p:spTree>
    <p:extLst>
      <p:ext uri="{BB962C8B-B14F-4D97-AF65-F5344CB8AC3E}">
        <p14:creationId xmlns:p14="http://schemas.microsoft.com/office/powerpoint/2010/main" xmlns="" val="22512471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8258" name="Rectangle 2"/>
          <p:cNvSpPr>
            <a:spLocks noGrp="1" noRot="1" noChangeArrowheads="1"/>
          </p:cNvSpPr>
          <p:nvPr>
            <p:ph type="body" idx="1"/>
          </p:nvPr>
        </p:nvSpPr>
        <p:spPr>
          <a:xfrm>
            <a:off x="0" y="228600"/>
            <a:ext cx="9144000" cy="6324600"/>
          </a:xfrm>
        </p:spPr>
        <p:txBody>
          <a:bodyPr/>
          <a:lstStyle/>
          <a:p>
            <a:pPr>
              <a:lnSpc>
                <a:spcPct val="80000"/>
              </a:lnSpc>
              <a:buFont typeface="Wingdings 2" pitchFamily="18" charset="2"/>
              <a:buNone/>
            </a:pPr>
            <a:endParaRPr lang="en-US" altLang="zh-CN" sz="1600" dirty="0"/>
          </a:p>
          <a:p>
            <a:pPr>
              <a:lnSpc>
                <a:spcPct val="80000"/>
              </a:lnSpc>
              <a:buFont typeface="Wingdings 2" pitchFamily="18" charset="2"/>
              <a:buNone/>
            </a:pPr>
            <a:r>
              <a:rPr lang="en-US" altLang="zh-CN" sz="2400" b="1" dirty="0"/>
              <a:t>        2009</a:t>
            </a:r>
            <a:r>
              <a:rPr lang="zh-CN" altLang="en-US" sz="2400" b="1" dirty="0"/>
              <a:t>年</a:t>
            </a:r>
            <a:r>
              <a:rPr lang="en-US" altLang="zh-CN" sz="2400" b="1" dirty="0"/>
              <a:t>7</a:t>
            </a:r>
            <a:r>
              <a:rPr lang="zh-CN" altLang="en-US" sz="2400" b="1" dirty="0"/>
              <a:t>月</a:t>
            </a:r>
            <a:r>
              <a:rPr lang="en-US" altLang="zh-CN" sz="2400" b="1" dirty="0"/>
              <a:t>28</a:t>
            </a:r>
            <a:r>
              <a:rPr lang="zh-CN" altLang="en-US" sz="2400" b="1" dirty="0"/>
              <a:t>日，</a:t>
            </a:r>
            <a:r>
              <a:rPr lang="en-US" altLang="zh-CN" sz="2400" b="1" dirty="0"/>
              <a:t>IBM</a:t>
            </a:r>
            <a:r>
              <a:rPr lang="zh-CN" altLang="en-US" sz="2400" b="1" dirty="0"/>
              <a:t>以</a:t>
            </a:r>
            <a:r>
              <a:rPr lang="en-US" altLang="zh-CN" sz="2400" b="1" dirty="0"/>
              <a:t>12</a:t>
            </a:r>
            <a:r>
              <a:rPr lang="zh-CN" altLang="en-US" sz="2400" b="1" dirty="0"/>
              <a:t>亿美元现金收购统计分析软件公司</a:t>
            </a:r>
            <a:r>
              <a:rPr lang="en-US" altLang="zh-CN" sz="2400" b="1" dirty="0"/>
              <a:t>SPSS</a:t>
            </a:r>
            <a:r>
              <a:rPr lang="zh-CN" altLang="en-US" sz="2400" b="1" dirty="0"/>
              <a:t>。具体的收购方式为，</a:t>
            </a:r>
            <a:r>
              <a:rPr lang="en-US" altLang="zh-CN" sz="2400" b="1" dirty="0"/>
              <a:t>IBM</a:t>
            </a:r>
            <a:r>
              <a:rPr lang="zh-CN" altLang="en-US" sz="2400" b="1" dirty="0"/>
              <a:t>以每股</a:t>
            </a:r>
            <a:r>
              <a:rPr lang="en-US" altLang="zh-CN" sz="2400" b="1" dirty="0"/>
              <a:t>50</a:t>
            </a:r>
            <a:r>
              <a:rPr lang="zh-CN" altLang="en-US" sz="2400" b="1" dirty="0"/>
              <a:t>美元的价格收购</a:t>
            </a:r>
            <a:r>
              <a:rPr lang="en-US" altLang="zh-CN" sz="2400" b="1" dirty="0"/>
              <a:t>SPSS</a:t>
            </a:r>
            <a:r>
              <a:rPr lang="zh-CN" altLang="en-US" sz="2400" b="1" dirty="0"/>
              <a:t>，该交易全部以现金形式支付。</a:t>
            </a:r>
          </a:p>
          <a:p>
            <a:pPr>
              <a:lnSpc>
                <a:spcPct val="80000"/>
              </a:lnSpc>
              <a:buFont typeface="Wingdings 2" pitchFamily="18" charset="2"/>
              <a:buNone/>
            </a:pPr>
            <a:r>
              <a:rPr lang="zh-CN" altLang="en-US" sz="2400" b="1" dirty="0"/>
              <a:t>        </a:t>
            </a:r>
            <a:r>
              <a:rPr lang="en-US" altLang="zh-CN" sz="2400" b="1" dirty="0"/>
              <a:t>SPSS</a:t>
            </a:r>
            <a:r>
              <a:rPr lang="zh-CN" altLang="en-US" sz="2400" b="1" dirty="0"/>
              <a:t>在</a:t>
            </a:r>
            <a:r>
              <a:rPr lang="en-US" altLang="zh-CN" sz="2400" b="1" dirty="0"/>
              <a:t>2009</a:t>
            </a:r>
            <a:r>
              <a:rPr lang="zh-CN" altLang="en-US" sz="2400" b="1" dirty="0"/>
              <a:t>年</a:t>
            </a:r>
            <a:r>
              <a:rPr lang="en-US" altLang="zh-CN" sz="2400" b="1" dirty="0"/>
              <a:t>10</a:t>
            </a:r>
            <a:r>
              <a:rPr lang="zh-CN" altLang="en-US" sz="2400" b="1" dirty="0"/>
              <a:t>月</a:t>
            </a:r>
            <a:r>
              <a:rPr lang="en-US" altLang="zh-CN" sz="2400" b="1" dirty="0"/>
              <a:t>2</a:t>
            </a:r>
            <a:r>
              <a:rPr lang="zh-CN" altLang="en-US" sz="2400" b="1" dirty="0"/>
              <a:t>日召开特别股东大会投票表决通过了有关该公司出售给</a:t>
            </a:r>
            <a:r>
              <a:rPr lang="en-US" altLang="zh-CN" sz="2400" b="1" dirty="0"/>
              <a:t>IBM</a:t>
            </a:r>
            <a:r>
              <a:rPr lang="zh-CN" altLang="en-US" sz="2400" b="1" dirty="0"/>
              <a:t>的交易。 </a:t>
            </a:r>
          </a:p>
          <a:p>
            <a:pPr>
              <a:lnSpc>
                <a:spcPct val="80000"/>
              </a:lnSpc>
              <a:buFont typeface="Wingdings 2" pitchFamily="18" charset="2"/>
              <a:buNone/>
            </a:pPr>
            <a:r>
              <a:rPr lang="zh-CN" altLang="en-US" sz="2400" b="1" dirty="0"/>
              <a:t>        </a:t>
            </a:r>
            <a:r>
              <a:rPr lang="en-US" altLang="zh-CN" sz="2400" b="1" dirty="0"/>
              <a:t>IBM</a:t>
            </a:r>
            <a:r>
              <a:rPr lang="zh-CN" altLang="en-US" sz="2400" b="1" dirty="0"/>
              <a:t>成功收购</a:t>
            </a:r>
            <a:r>
              <a:rPr lang="en-US" altLang="zh-CN" sz="2400" b="1" dirty="0"/>
              <a:t>SPSS</a:t>
            </a:r>
            <a:r>
              <a:rPr lang="zh-CN" altLang="en-US" sz="2400" b="1" dirty="0"/>
              <a:t>后，其名称又发生了改变，总称为 </a:t>
            </a:r>
            <a:r>
              <a:rPr lang="en-US" altLang="zh-CN" sz="2400" b="1" dirty="0">
                <a:solidFill>
                  <a:srgbClr val="0000FF"/>
                </a:solidFill>
              </a:rPr>
              <a:t>IBM SPSS</a:t>
            </a:r>
            <a:r>
              <a:rPr lang="zh-CN" altLang="en-US" sz="2400" b="1" dirty="0"/>
              <a:t>，</a:t>
            </a:r>
          </a:p>
          <a:p>
            <a:pPr>
              <a:lnSpc>
                <a:spcPct val="80000"/>
              </a:lnSpc>
              <a:buFont typeface="Wingdings 2" pitchFamily="18" charset="2"/>
              <a:buNone/>
            </a:pPr>
            <a:r>
              <a:rPr lang="zh-CN" altLang="en-US" sz="2400" b="1" dirty="0"/>
              <a:t>包括四个部分：</a:t>
            </a:r>
          </a:p>
          <a:p>
            <a:pPr>
              <a:lnSpc>
                <a:spcPct val="80000"/>
              </a:lnSpc>
              <a:buFont typeface="Wingdings 2" pitchFamily="18" charset="2"/>
              <a:buNone/>
            </a:pPr>
            <a:r>
              <a:rPr lang="zh-CN" altLang="en-US" sz="2400" b="1" dirty="0"/>
              <a:t>  * </a:t>
            </a:r>
            <a:r>
              <a:rPr lang="en-US" altLang="zh-CN" sz="2400" b="1" dirty="0"/>
              <a:t>IBM SPSS Statistics ( SPSS Statistics)</a:t>
            </a:r>
            <a:r>
              <a:rPr lang="zh-CN" altLang="en-US" sz="2400" b="1" dirty="0"/>
              <a:t>：统计分析</a:t>
            </a:r>
          </a:p>
          <a:p>
            <a:pPr>
              <a:lnSpc>
                <a:spcPct val="80000"/>
              </a:lnSpc>
              <a:buFont typeface="Wingdings 2" pitchFamily="18" charset="2"/>
              <a:buNone/>
            </a:pPr>
            <a:r>
              <a:rPr lang="zh-CN" altLang="en-US" sz="2400" b="1" dirty="0"/>
              <a:t>    （</a:t>
            </a:r>
            <a:r>
              <a:rPr lang="en-US" altLang="zh-CN" sz="2400" b="1" dirty="0">
                <a:solidFill>
                  <a:srgbClr val="0000FF"/>
                </a:solidFill>
              </a:rPr>
              <a:t>ISS</a:t>
            </a:r>
            <a:r>
              <a:rPr lang="zh-CN" altLang="en-US" sz="2400" b="1" dirty="0"/>
              <a:t>）</a:t>
            </a:r>
          </a:p>
          <a:p>
            <a:pPr>
              <a:lnSpc>
                <a:spcPct val="80000"/>
              </a:lnSpc>
              <a:buFont typeface="Wingdings 2" pitchFamily="18" charset="2"/>
              <a:buNone/>
            </a:pPr>
            <a:r>
              <a:rPr lang="zh-CN" altLang="en-US" sz="2400" b="1" dirty="0"/>
              <a:t>  * </a:t>
            </a:r>
            <a:r>
              <a:rPr lang="en-US" altLang="zh-CN" sz="2400" b="1" dirty="0"/>
              <a:t>IBM SPSS Modeler ( Clementine) </a:t>
            </a:r>
            <a:r>
              <a:rPr lang="zh-CN" altLang="en-US" sz="2400" b="1" dirty="0"/>
              <a:t>：数据挖掘        </a:t>
            </a:r>
          </a:p>
          <a:p>
            <a:pPr>
              <a:lnSpc>
                <a:spcPct val="80000"/>
              </a:lnSpc>
              <a:buFont typeface="Wingdings 2" pitchFamily="18" charset="2"/>
              <a:buNone/>
            </a:pPr>
            <a:r>
              <a:rPr lang="zh-CN" altLang="en-US" sz="2400" b="1" dirty="0"/>
              <a:t>（</a:t>
            </a:r>
            <a:r>
              <a:rPr lang="en-US" altLang="zh-CN" sz="2400" b="1" dirty="0">
                <a:solidFill>
                  <a:srgbClr val="0000FF"/>
                </a:solidFill>
              </a:rPr>
              <a:t>ISM</a:t>
            </a:r>
            <a:r>
              <a:rPr lang="zh-CN" altLang="en-US" sz="2400" b="1" dirty="0"/>
              <a:t>）</a:t>
            </a:r>
          </a:p>
          <a:p>
            <a:pPr>
              <a:lnSpc>
                <a:spcPct val="80000"/>
              </a:lnSpc>
              <a:buFont typeface="Wingdings 2" pitchFamily="18" charset="2"/>
              <a:buNone/>
            </a:pPr>
            <a:r>
              <a:rPr lang="zh-CN" altLang="en-US" sz="2400" b="1" dirty="0"/>
              <a:t>  * </a:t>
            </a:r>
            <a:r>
              <a:rPr lang="en-US" altLang="zh-CN" sz="2400" b="1" dirty="0"/>
              <a:t>IBM SPSS Data Collection family ( Dimensions)</a:t>
            </a:r>
            <a:r>
              <a:rPr lang="zh-CN" altLang="en-US" sz="2400" b="1" dirty="0"/>
              <a:t>：数据收集</a:t>
            </a:r>
          </a:p>
          <a:p>
            <a:pPr>
              <a:lnSpc>
                <a:spcPct val="80000"/>
              </a:lnSpc>
              <a:buFont typeface="Wingdings 2" pitchFamily="18" charset="2"/>
              <a:buNone/>
            </a:pPr>
            <a:r>
              <a:rPr lang="zh-CN" altLang="en-US" sz="2400" b="1" dirty="0"/>
              <a:t>  * </a:t>
            </a:r>
            <a:r>
              <a:rPr lang="en-US" altLang="zh-CN" sz="2400" b="1" dirty="0"/>
              <a:t>IBM SPSS Collaboration and Deployment Services </a:t>
            </a:r>
          </a:p>
          <a:p>
            <a:pPr>
              <a:lnSpc>
                <a:spcPct val="80000"/>
              </a:lnSpc>
              <a:buFont typeface="Wingdings 2" pitchFamily="18" charset="2"/>
              <a:buNone/>
            </a:pPr>
            <a:r>
              <a:rPr lang="en-US" altLang="zh-CN" sz="2400" b="1" dirty="0"/>
              <a:t>        ( Predictive Enterprise Services)</a:t>
            </a:r>
            <a:r>
              <a:rPr lang="zh-CN" altLang="en-US" sz="2400" b="1" dirty="0"/>
              <a:t>：企业应用服务 </a:t>
            </a:r>
            <a:br>
              <a:rPr lang="zh-CN" altLang="en-US" sz="2400" b="1" dirty="0"/>
            </a:br>
            <a:endParaRPr lang="zh-CN" altLang="en-US" sz="2400" dirty="0"/>
          </a:p>
        </p:txBody>
      </p:sp>
    </p:spTree>
    <p:extLst>
      <p:ext uri="{BB962C8B-B14F-4D97-AF65-F5344CB8AC3E}">
        <p14:creationId xmlns:p14="http://schemas.microsoft.com/office/powerpoint/2010/main" xmlns="" val="199341917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rrowheads="1"/>
          </p:cNvSpPr>
          <p:nvPr>
            <p:ph type="title"/>
          </p:nvPr>
        </p:nvSpPr>
        <p:spPr>
          <a:xfrm>
            <a:off x="323850" y="0"/>
            <a:ext cx="8540750" cy="1143000"/>
          </a:xfrm>
        </p:spPr>
        <p:txBody>
          <a:bodyPr/>
          <a:lstStyle/>
          <a:p>
            <a:r>
              <a:rPr lang="en-US" altLang="zh-CN" sz="4000"/>
              <a:t>2.4 </a:t>
            </a:r>
            <a:r>
              <a:rPr lang="zh-CN" altLang="en-US" sz="4000"/>
              <a:t>数据的保存</a:t>
            </a:r>
          </a:p>
        </p:txBody>
      </p:sp>
      <p:sp>
        <p:nvSpPr>
          <p:cNvPr id="38915" name="Rectangle 3"/>
          <p:cNvSpPr>
            <a:spLocks noGrp="1" noRot="1" noChangeArrowheads="1"/>
          </p:cNvSpPr>
          <p:nvPr>
            <p:ph type="body" idx="1"/>
          </p:nvPr>
        </p:nvSpPr>
        <p:spPr>
          <a:xfrm>
            <a:off x="323850" y="1125538"/>
            <a:ext cx="8540750" cy="4967287"/>
          </a:xfrm>
        </p:spPr>
        <p:txBody>
          <a:bodyPr/>
          <a:lstStyle/>
          <a:p>
            <a:pPr>
              <a:lnSpc>
                <a:spcPct val="80000"/>
              </a:lnSpc>
            </a:pPr>
            <a:r>
              <a:rPr lang="en-US" altLang="zh-CN" sz="2400"/>
              <a:t>2.4.1 </a:t>
            </a:r>
            <a:r>
              <a:rPr lang="zh-CN" altLang="en-US" sz="2400"/>
              <a:t>存为</a:t>
            </a:r>
            <a:r>
              <a:rPr lang="en-US" altLang="zh-CN" sz="2400"/>
              <a:t>spss</a:t>
            </a:r>
            <a:r>
              <a:rPr lang="zh-CN" altLang="en-US" sz="2400"/>
              <a:t>格式</a:t>
            </a:r>
          </a:p>
          <a:p>
            <a:pPr>
              <a:lnSpc>
                <a:spcPct val="80000"/>
              </a:lnSpc>
            </a:pPr>
            <a:endParaRPr lang="zh-CN" altLang="en-US" sz="24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pPr>
            <a:endParaRPr lang="zh-CN" altLang="en-US" sz="1800"/>
          </a:p>
          <a:p>
            <a:pPr>
              <a:lnSpc>
                <a:spcPct val="80000"/>
              </a:lnSpc>
              <a:buFont typeface="Wingdings 2" pitchFamily="18" charset="2"/>
              <a:buNone/>
            </a:pPr>
            <a:endParaRPr lang="zh-CN" altLang="en-US" sz="1800"/>
          </a:p>
          <a:p>
            <a:pPr>
              <a:lnSpc>
                <a:spcPct val="80000"/>
              </a:lnSpc>
              <a:buFont typeface="Wingdings 2" pitchFamily="18" charset="2"/>
              <a:buNone/>
            </a:pPr>
            <a:endParaRPr lang="zh-CN" altLang="en-US" sz="1800"/>
          </a:p>
          <a:p>
            <a:pPr>
              <a:lnSpc>
                <a:spcPct val="80000"/>
              </a:lnSpc>
              <a:buFont typeface="Wingdings 2" pitchFamily="18" charset="2"/>
              <a:buNone/>
            </a:pPr>
            <a:r>
              <a:rPr lang="en-US" altLang="zh-CN" sz="2400"/>
              <a:t>2.4.2 </a:t>
            </a:r>
            <a:r>
              <a:rPr lang="zh-CN" altLang="en-US" sz="2400"/>
              <a:t>存为其他数据格式</a:t>
            </a:r>
          </a:p>
        </p:txBody>
      </p:sp>
      <p:pic>
        <p:nvPicPr>
          <p:cNvPr id="3891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0825" y="1989138"/>
            <a:ext cx="4267200" cy="3352800"/>
          </a:xfrm>
          <a:prstGeom prst="rect">
            <a:avLst/>
          </a:prstGeom>
          <a:noFill/>
          <a:extLst>
            <a:ext uri="{909E8E84-426E-40DD-AFC4-6F175D3DCCD1}">
              <a14:hiddenFill xmlns:a14="http://schemas.microsoft.com/office/drawing/2010/main" xmlns="">
                <a:solidFill>
                  <a:srgbClr val="FFFFFF"/>
                </a:solidFill>
              </a14:hiddenFill>
            </a:ext>
          </a:extLst>
        </p:spPr>
      </p:pic>
      <p:pic>
        <p:nvPicPr>
          <p:cNvPr id="3891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29150" y="2276475"/>
            <a:ext cx="4514850" cy="2667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250710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p:txBody>
          <a:bodyPr/>
          <a:lstStyle/>
          <a:p>
            <a:r>
              <a:rPr lang="zh-CN" altLang="en-US" smtClean="0"/>
              <a:t>第</a:t>
            </a:r>
            <a:r>
              <a:rPr lang="en-US" altLang="zh-CN" smtClean="0"/>
              <a:t>3</a:t>
            </a:r>
            <a:r>
              <a:rPr lang="zh-CN" altLang="en-US" smtClean="0"/>
              <a:t>章  数据管理</a:t>
            </a:r>
            <a:endParaRPr lang="zh-CN" altLang="en-US"/>
          </a:p>
        </p:txBody>
      </p:sp>
      <p:sp>
        <p:nvSpPr>
          <p:cNvPr id="39939" name="Rectangle 3"/>
          <p:cNvSpPr>
            <a:spLocks noGrp="1" noRot="1" noChangeArrowheads="1"/>
          </p:cNvSpPr>
          <p:nvPr>
            <p:ph type="body" idx="1"/>
          </p:nvPr>
        </p:nvSpPr>
        <p:spPr/>
        <p:txBody>
          <a:bodyPr/>
          <a:lstStyle/>
          <a:p>
            <a:r>
              <a:rPr lang="en-US" altLang="zh-CN" smtClean="0"/>
              <a:t>3.1 </a:t>
            </a:r>
            <a:r>
              <a:rPr lang="zh-CN" altLang="en-US" smtClean="0"/>
              <a:t>变量级别的数据管理</a:t>
            </a:r>
            <a:endParaRPr lang="zh-CN" altLang="en-US"/>
          </a:p>
        </p:txBody>
      </p:sp>
      <p:sp>
        <p:nvSpPr>
          <p:cNvPr id="39952" name="Text Box 16"/>
          <p:cNvSpPr txBox="1">
            <a:spLocks noChangeArrowheads="1"/>
          </p:cNvSpPr>
          <p:nvPr/>
        </p:nvSpPr>
        <p:spPr bwMode="auto">
          <a:xfrm>
            <a:off x="611188" y="1557338"/>
            <a:ext cx="7704137"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40000"/>
              </a:lnSpc>
              <a:spcBef>
                <a:spcPct val="50000"/>
              </a:spcBef>
            </a:pPr>
            <a:r>
              <a:rPr lang="zh-CN" altLang="en-US" sz="2000">
                <a:solidFill>
                  <a:srgbClr val="0000FF"/>
                </a:solidFill>
              </a:rPr>
              <a:t>对变量进行操作的内容主要集中于</a:t>
            </a:r>
            <a:r>
              <a:rPr lang="en-US" altLang="zh-CN" sz="2000">
                <a:solidFill>
                  <a:srgbClr val="0000FF"/>
                </a:solidFill>
              </a:rPr>
              <a:t>Transform</a:t>
            </a:r>
            <a:r>
              <a:rPr lang="zh-CN" altLang="en-US" sz="2000">
                <a:solidFill>
                  <a:srgbClr val="0000FF"/>
                </a:solidFill>
              </a:rPr>
              <a:t>菜单中，包括新变量的生成、记录的排序、对变量进行计数等。</a:t>
            </a:r>
          </a:p>
        </p:txBody>
      </p:sp>
      <p:sp>
        <p:nvSpPr>
          <p:cNvPr id="39953" name="Text Box 17"/>
          <p:cNvSpPr txBox="1">
            <a:spLocks noChangeArrowheads="1"/>
          </p:cNvSpPr>
          <p:nvPr/>
        </p:nvSpPr>
        <p:spPr bwMode="auto">
          <a:xfrm>
            <a:off x="539750" y="2924175"/>
            <a:ext cx="8280400" cy="3216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5000"/>
              </a:lnSpc>
              <a:spcBef>
                <a:spcPct val="50000"/>
              </a:spcBef>
            </a:pPr>
            <a:r>
              <a:rPr lang="en-US" altLang="zh-CN" sz="2000">
                <a:solidFill>
                  <a:srgbClr val="FF00FF"/>
                </a:solidFill>
              </a:rPr>
              <a:t>◇</a:t>
            </a:r>
            <a:r>
              <a:rPr lang="zh-CN" altLang="en-US" sz="2000">
                <a:solidFill>
                  <a:srgbClr val="FF00FF"/>
                </a:solidFill>
              </a:rPr>
              <a:t>计算新变量：</a:t>
            </a:r>
            <a:r>
              <a:rPr lang="zh-CN" altLang="en-US" sz="2000"/>
              <a:t>就是用</a:t>
            </a:r>
            <a:r>
              <a:rPr lang="en-US" altLang="zh-CN" sz="2000"/>
              <a:t>Compute</a:t>
            </a:r>
            <a:r>
              <a:rPr lang="zh-CN" altLang="en-US" sz="2000"/>
              <a:t>过程。</a:t>
            </a:r>
            <a:endParaRPr lang="zh-CN" altLang="en-US" sz="2000">
              <a:solidFill>
                <a:srgbClr val="FF00FF"/>
              </a:solidFill>
            </a:endParaRPr>
          </a:p>
          <a:p>
            <a:pPr>
              <a:lnSpc>
                <a:spcPct val="125000"/>
              </a:lnSpc>
              <a:spcBef>
                <a:spcPct val="50000"/>
              </a:spcBef>
            </a:pPr>
            <a:r>
              <a:rPr lang="zh-CN" altLang="en-US" sz="2000">
                <a:solidFill>
                  <a:srgbClr val="FF00FF"/>
                </a:solidFill>
              </a:rPr>
              <a:t>◇变量转换：</a:t>
            </a:r>
            <a:r>
              <a:rPr lang="zh-CN" altLang="en-US" sz="2000"/>
              <a:t>包括</a:t>
            </a:r>
            <a:r>
              <a:rPr lang="en-US" altLang="zh-CN" sz="2000"/>
              <a:t>Recode</a:t>
            </a:r>
            <a:r>
              <a:rPr lang="zh-CN" altLang="en-US" sz="2000"/>
              <a:t>、</a:t>
            </a:r>
            <a:r>
              <a:rPr lang="en-US" altLang="zh-CN" sz="2000"/>
              <a:t>Visual Bander</a:t>
            </a:r>
            <a:r>
              <a:rPr lang="zh-CN" altLang="en-US" sz="2000"/>
              <a:t>、</a:t>
            </a:r>
            <a:r>
              <a:rPr lang="en-US" altLang="zh-CN" sz="2000"/>
              <a:t>Count</a:t>
            </a:r>
            <a:r>
              <a:rPr lang="zh-CN" altLang="en-US" sz="2000"/>
              <a:t>、</a:t>
            </a:r>
            <a:r>
              <a:rPr lang="en-US" altLang="zh-CN" sz="2000"/>
              <a:t>Rank Case</a:t>
            </a:r>
            <a:r>
              <a:rPr lang="zh-CN" altLang="en-US" sz="2000"/>
              <a:t>、</a:t>
            </a:r>
            <a:r>
              <a:rPr lang="en-US" altLang="zh-CN" sz="2000"/>
              <a:t>Automatic Recode</a:t>
            </a:r>
            <a:r>
              <a:rPr lang="zh-CN" altLang="en-US" sz="2000"/>
              <a:t>这五个过程。</a:t>
            </a:r>
            <a:endParaRPr lang="zh-CN" altLang="en-US" sz="2000">
              <a:solidFill>
                <a:srgbClr val="FF00FF"/>
              </a:solidFill>
            </a:endParaRPr>
          </a:p>
          <a:p>
            <a:pPr>
              <a:lnSpc>
                <a:spcPct val="125000"/>
              </a:lnSpc>
              <a:spcBef>
                <a:spcPct val="50000"/>
              </a:spcBef>
            </a:pPr>
            <a:r>
              <a:rPr lang="zh-CN" altLang="en-US" sz="2000">
                <a:solidFill>
                  <a:srgbClr val="FF00FF"/>
                </a:solidFill>
              </a:rPr>
              <a:t>◇专用过程：</a:t>
            </a:r>
            <a:r>
              <a:rPr lang="zh-CN" altLang="en-US" sz="2000"/>
              <a:t>包括建立时间序列、缺失值代替和设定随机种子三个过程。</a:t>
            </a:r>
            <a:endParaRPr lang="zh-CN" altLang="en-US" sz="2000">
              <a:solidFill>
                <a:srgbClr val="FF00FF"/>
              </a:solidFill>
            </a:endParaRPr>
          </a:p>
          <a:p>
            <a:pPr>
              <a:lnSpc>
                <a:spcPct val="125000"/>
              </a:lnSpc>
              <a:spcBef>
                <a:spcPct val="50000"/>
              </a:spcBef>
            </a:pPr>
            <a:r>
              <a:rPr lang="zh-CN" altLang="en-US" sz="2000">
                <a:solidFill>
                  <a:srgbClr val="FF00FF"/>
                </a:solidFill>
              </a:rPr>
              <a:t>◇</a:t>
            </a:r>
            <a:r>
              <a:rPr lang="en-US" altLang="zh-CN" sz="2000">
                <a:solidFill>
                  <a:srgbClr val="FF00FF"/>
                </a:solidFill>
              </a:rPr>
              <a:t>Run Pending Transforming</a:t>
            </a:r>
            <a:r>
              <a:rPr lang="zh-CN" altLang="en-US" sz="2000">
                <a:solidFill>
                  <a:srgbClr val="FF00FF"/>
                </a:solidFill>
              </a:rPr>
              <a:t>：</a:t>
            </a:r>
            <a:r>
              <a:rPr lang="zh-CN" altLang="en-US" sz="2000"/>
              <a:t>用于执行编程中被挂起的数据整理操作。</a:t>
            </a:r>
          </a:p>
        </p:txBody>
      </p:sp>
    </p:spTree>
    <p:extLst>
      <p:ext uri="{BB962C8B-B14F-4D97-AF65-F5344CB8AC3E}">
        <p14:creationId xmlns:p14="http://schemas.microsoft.com/office/powerpoint/2010/main" xmlns="" val="32483228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413" y="692150"/>
            <a:ext cx="4510087" cy="5184775"/>
          </a:xfrm>
          <a:prstGeom prst="rect">
            <a:avLst/>
          </a:prstGeom>
          <a:noFill/>
          <a:extLst>
            <a:ext uri="{909E8E84-426E-40DD-AFC4-6F175D3DCCD1}">
              <a14:hiddenFill xmlns:a14="http://schemas.microsoft.com/office/drawing/2010/main" xmlns="">
                <a:solidFill>
                  <a:srgbClr val="FFFFFF"/>
                </a:solidFill>
              </a14:hiddenFill>
            </a:ext>
          </a:extLst>
        </p:spPr>
      </p:pic>
      <p:sp>
        <p:nvSpPr>
          <p:cNvPr id="318469" name="AutoShape 5"/>
          <p:cNvSpPr>
            <a:spLocks noChangeArrowheads="1"/>
          </p:cNvSpPr>
          <p:nvPr/>
        </p:nvSpPr>
        <p:spPr bwMode="auto">
          <a:xfrm>
            <a:off x="250825" y="692150"/>
            <a:ext cx="1820863" cy="423863"/>
          </a:xfrm>
          <a:prstGeom prst="wedgeRoundRectCallout">
            <a:avLst>
              <a:gd name="adj1" fmla="val 115389"/>
              <a:gd name="adj2" fmla="val 129403"/>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计算产生新变量</a:t>
            </a:r>
            <a:endParaRPr lang="zh-CN" altLang="en-US" sz="1600">
              <a:solidFill>
                <a:srgbClr val="000000"/>
              </a:solidFill>
            </a:endParaRPr>
          </a:p>
        </p:txBody>
      </p:sp>
      <p:sp>
        <p:nvSpPr>
          <p:cNvPr id="318470" name="AutoShape 6"/>
          <p:cNvSpPr>
            <a:spLocks noChangeArrowheads="1"/>
          </p:cNvSpPr>
          <p:nvPr/>
        </p:nvSpPr>
        <p:spPr bwMode="auto">
          <a:xfrm>
            <a:off x="539750" y="4076700"/>
            <a:ext cx="1584325" cy="360363"/>
          </a:xfrm>
          <a:prstGeom prst="wedgeRoundRectCallout">
            <a:avLst>
              <a:gd name="adj1" fmla="val 107014"/>
              <a:gd name="adj2" fmla="val -193611"/>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变量值自动编码</a:t>
            </a:r>
            <a:endParaRPr lang="zh-CN" altLang="en-US" sz="1600">
              <a:solidFill>
                <a:srgbClr val="000000"/>
              </a:solidFill>
            </a:endParaRPr>
          </a:p>
        </p:txBody>
      </p:sp>
      <p:sp>
        <p:nvSpPr>
          <p:cNvPr id="318471" name="AutoShape 7"/>
          <p:cNvSpPr>
            <a:spLocks noChangeArrowheads="1"/>
          </p:cNvSpPr>
          <p:nvPr/>
        </p:nvSpPr>
        <p:spPr bwMode="auto">
          <a:xfrm>
            <a:off x="7343775" y="4292600"/>
            <a:ext cx="1800225" cy="288925"/>
          </a:xfrm>
          <a:prstGeom prst="wedgeRoundRectCallout">
            <a:avLst>
              <a:gd name="adj1" fmla="val -177690"/>
              <a:gd name="adj2" fmla="val 214287"/>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设定随机数种子</a:t>
            </a:r>
            <a:endParaRPr lang="zh-CN" altLang="en-US" sz="1600">
              <a:solidFill>
                <a:srgbClr val="000000"/>
              </a:solidFill>
            </a:endParaRPr>
          </a:p>
        </p:txBody>
      </p:sp>
      <p:sp>
        <p:nvSpPr>
          <p:cNvPr id="318472" name="AutoShape 8"/>
          <p:cNvSpPr>
            <a:spLocks noChangeArrowheads="1"/>
          </p:cNvSpPr>
          <p:nvPr/>
        </p:nvSpPr>
        <p:spPr bwMode="auto">
          <a:xfrm>
            <a:off x="6983413" y="3357563"/>
            <a:ext cx="2160587" cy="360362"/>
          </a:xfrm>
          <a:prstGeom prst="wedgeRoundRectCallout">
            <a:avLst>
              <a:gd name="adj1" fmla="val -121565"/>
              <a:gd name="adj2" fmla="val 265417"/>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创建代替缺失值变量</a:t>
            </a:r>
            <a:endParaRPr lang="zh-CN" altLang="en-US" sz="1600">
              <a:solidFill>
                <a:srgbClr val="000000"/>
              </a:solidFill>
            </a:endParaRPr>
          </a:p>
        </p:txBody>
      </p:sp>
      <p:sp>
        <p:nvSpPr>
          <p:cNvPr id="318473" name="AutoShape 9"/>
          <p:cNvSpPr>
            <a:spLocks noChangeArrowheads="1"/>
          </p:cNvSpPr>
          <p:nvPr/>
        </p:nvSpPr>
        <p:spPr bwMode="auto">
          <a:xfrm>
            <a:off x="7286625" y="2565400"/>
            <a:ext cx="1857375" cy="333375"/>
          </a:xfrm>
          <a:prstGeom prst="wedgeRoundRectCallout">
            <a:avLst>
              <a:gd name="adj1" fmla="val -169315"/>
              <a:gd name="adj2" fmla="val 423333"/>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just"/>
            <a:r>
              <a:rPr lang="zh-CN" altLang="en-US" sz="1600">
                <a:solidFill>
                  <a:srgbClr val="000000"/>
                </a:solidFill>
                <a:latin typeface="Times New Roman" pitchFamily="18" charset="0"/>
              </a:rPr>
              <a:t>创建时间序列变量</a:t>
            </a:r>
            <a:endParaRPr lang="zh-CN" altLang="en-US" sz="1600">
              <a:solidFill>
                <a:srgbClr val="000000"/>
              </a:solidFill>
            </a:endParaRPr>
          </a:p>
        </p:txBody>
      </p:sp>
      <p:sp>
        <p:nvSpPr>
          <p:cNvPr id="318474" name="AutoShape 10"/>
          <p:cNvSpPr>
            <a:spLocks noChangeArrowheads="1"/>
          </p:cNvSpPr>
          <p:nvPr/>
        </p:nvSpPr>
        <p:spPr bwMode="auto">
          <a:xfrm>
            <a:off x="7054850" y="5157788"/>
            <a:ext cx="2089150" cy="414337"/>
          </a:xfrm>
          <a:prstGeom prst="wedgeRoundRectCallout">
            <a:avLst>
              <a:gd name="adj1" fmla="val -126065"/>
              <a:gd name="adj2" fmla="val 77204"/>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运行其它转换程序</a:t>
            </a:r>
          </a:p>
          <a:p>
            <a:endParaRPr lang="en-US" altLang="zh-CN" sz="1600"/>
          </a:p>
        </p:txBody>
      </p:sp>
      <p:sp>
        <p:nvSpPr>
          <p:cNvPr id="318475" name="AutoShape 11"/>
          <p:cNvSpPr>
            <a:spLocks noChangeArrowheads="1"/>
          </p:cNvSpPr>
          <p:nvPr/>
        </p:nvSpPr>
        <p:spPr bwMode="auto">
          <a:xfrm>
            <a:off x="323850" y="1628775"/>
            <a:ext cx="1677988" cy="360363"/>
          </a:xfrm>
          <a:prstGeom prst="wedgeRoundRectCallout">
            <a:avLst>
              <a:gd name="adj1" fmla="val 117551"/>
              <a:gd name="adj2" fmla="val 14319"/>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变量值重新编码</a:t>
            </a:r>
            <a:endParaRPr lang="zh-CN" altLang="en-US" sz="1600">
              <a:solidFill>
                <a:srgbClr val="000000"/>
              </a:solidFill>
            </a:endParaRPr>
          </a:p>
        </p:txBody>
      </p:sp>
      <p:sp>
        <p:nvSpPr>
          <p:cNvPr id="318476" name="AutoShape 12"/>
          <p:cNvSpPr>
            <a:spLocks noChangeArrowheads="1"/>
          </p:cNvSpPr>
          <p:nvPr/>
        </p:nvSpPr>
        <p:spPr bwMode="auto">
          <a:xfrm>
            <a:off x="395288" y="2420938"/>
            <a:ext cx="1677987" cy="412750"/>
          </a:xfrm>
          <a:prstGeom prst="wedgeRoundRectCallout">
            <a:avLst>
              <a:gd name="adj1" fmla="val 111116"/>
              <a:gd name="adj2" fmla="val 23463"/>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创建计数变量</a:t>
            </a:r>
            <a:endParaRPr lang="zh-CN" altLang="en-US" sz="1600">
              <a:solidFill>
                <a:srgbClr val="000000"/>
              </a:solidFill>
            </a:endParaRPr>
          </a:p>
        </p:txBody>
      </p:sp>
      <p:sp>
        <p:nvSpPr>
          <p:cNvPr id="318477" name="AutoShape 13"/>
          <p:cNvSpPr>
            <a:spLocks noChangeArrowheads="1"/>
          </p:cNvSpPr>
          <p:nvPr/>
        </p:nvSpPr>
        <p:spPr bwMode="auto">
          <a:xfrm>
            <a:off x="611188" y="2997200"/>
            <a:ext cx="1604962" cy="360363"/>
          </a:xfrm>
          <a:prstGeom prst="wedgeRoundRectCallout">
            <a:avLst>
              <a:gd name="adj1" fmla="val 133088"/>
              <a:gd name="adj2" fmla="val 4185"/>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ctr"/>
            <a:r>
              <a:rPr lang="zh-CN" altLang="en-US" sz="1600">
                <a:solidFill>
                  <a:srgbClr val="000000"/>
                </a:solidFill>
                <a:latin typeface="Times New Roman" pitchFamily="18" charset="0"/>
              </a:rPr>
              <a:t>观测量排秩</a:t>
            </a:r>
            <a:endParaRPr lang="zh-CN" altLang="en-US" sz="1600">
              <a:solidFill>
                <a:srgbClr val="000000"/>
              </a:solidFill>
            </a:endParaRPr>
          </a:p>
        </p:txBody>
      </p:sp>
      <p:sp>
        <p:nvSpPr>
          <p:cNvPr id="318478" name="AutoShape 14"/>
          <p:cNvSpPr>
            <a:spLocks noChangeArrowheads="1"/>
          </p:cNvSpPr>
          <p:nvPr/>
        </p:nvSpPr>
        <p:spPr bwMode="auto">
          <a:xfrm>
            <a:off x="7019925" y="1341438"/>
            <a:ext cx="1857375" cy="476250"/>
          </a:xfrm>
          <a:prstGeom prst="wedgeRoundRectCallout">
            <a:avLst>
              <a:gd name="adj1" fmla="val -201625"/>
              <a:gd name="adj2" fmla="val 154000"/>
              <a:gd name="adj3" fmla="val 16667"/>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pPr algn="just"/>
            <a:r>
              <a:rPr lang="zh-CN" altLang="en-US" sz="1600">
                <a:solidFill>
                  <a:srgbClr val="000000"/>
                </a:solidFill>
                <a:latin typeface="Times New Roman" pitchFamily="18" charset="0"/>
              </a:rPr>
              <a:t>连续变量进行分段</a:t>
            </a:r>
            <a:endParaRPr lang="zh-CN" altLang="en-US" sz="1600">
              <a:solidFill>
                <a:srgbClr val="000000"/>
              </a:solidFill>
            </a:endParaRPr>
          </a:p>
        </p:txBody>
      </p:sp>
    </p:spTree>
    <p:extLst>
      <p:ext uri="{BB962C8B-B14F-4D97-AF65-F5344CB8AC3E}">
        <p14:creationId xmlns:p14="http://schemas.microsoft.com/office/powerpoint/2010/main" xmlns="" val="14519724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rrowheads="1"/>
          </p:cNvSpPr>
          <p:nvPr>
            <p:ph type="title"/>
          </p:nvPr>
        </p:nvSpPr>
        <p:spPr>
          <a:xfrm>
            <a:off x="323850" y="0"/>
            <a:ext cx="8540750" cy="1143000"/>
          </a:xfrm>
        </p:spPr>
        <p:txBody>
          <a:bodyPr/>
          <a:lstStyle/>
          <a:p>
            <a:r>
              <a:rPr lang="en-US" altLang="zh-CN" sz="4000"/>
              <a:t>3.1.1 </a:t>
            </a:r>
            <a:r>
              <a:rPr lang="zh-CN" altLang="en-US" sz="4000"/>
              <a:t>计算新变量</a:t>
            </a:r>
          </a:p>
        </p:txBody>
      </p:sp>
      <p:sp>
        <p:nvSpPr>
          <p:cNvPr id="40963" name="Rectangle 3"/>
          <p:cNvSpPr>
            <a:spLocks noGrp="1" noRot="1" noChangeArrowheads="1"/>
          </p:cNvSpPr>
          <p:nvPr>
            <p:ph type="body" idx="1"/>
          </p:nvPr>
        </p:nvSpPr>
        <p:spPr>
          <a:xfrm>
            <a:off x="323850" y="1341438"/>
            <a:ext cx="8540750" cy="5111750"/>
          </a:xfrm>
        </p:spPr>
        <p:txBody>
          <a:bodyPr/>
          <a:lstStyle/>
          <a:p>
            <a:pPr>
              <a:lnSpc>
                <a:spcPct val="90000"/>
              </a:lnSpc>
            </a:pPr>
            <a:r>
              <a:rPr lang="zh-CN" altLang="en-US" sz="2400"/>
              <a:t>计算新变量的功能就是在原有</a:t>
            </a:r>
            <a:r>
              <a:rPr lang="en-US" altLang="zh-CN" sz="2400"/>
              <a:t>spss</a:t>
            </a:r>
            <a:r>
              <a:rPr lang="zh-CN" altLang="en-US" sz="2400"/>
              <a:t>数据文件的基础上，根据用户的要求，使用</a:t>
            </a:r>
            <a:r>
              <a:rPr lang="en-US" altLang="zh-CN" sz="2400"/>
              <a:t>spss</a:t>
            </a:r>
            <a:r>
              <a:rPr lang="zh-CN" altLang="en-US" sz="2400"/>
              <a:t>算术表达式及函数，对所有记录或满足</a:t>
            </a:r>
            <a:r>
              <a:rPr lang="en-US" altLang="zh-CN" sz="2400"/>
              <a:t>SPSS</a:t>
            </a:r>
            <a:r>
              <a:rPr lang="zh-CN" altLang="en-US" sz="2400"/>
              <a:t>条件表达式的记录，计算出一个新结果，并将结果存入一个用户指定的变量中。</a:t>
            </a:r>
          </a:p>
          <a:p>
            <a:pPr>
              <a:lnSpc>
                <a:spcPct val="90000"/>
              </a:lnSpc>
            </a:pPr>
            <a:r>
              <a:rPr lang="zh-CN" altLang="en-US" sz="2400"/>
              <a:t>一、常用基本概念 </a:t>
            </a:r>
          </a:p>
          <a:p>
            <a:pPr>
              <a:lnSpc>
                <a:spcPct val="90000"/>
              </a:lnSpc>
            </a:pPr>
            <a:r>
              <a:rPr lang="zh-CN" altLang="en-US" sz="2400"/>
              <a:t>（</a:t>
            </a:r>
            <a:r>
              <a:rPr lang="en-US" altLang="zh-CN" sz="2400"/>
              <a:t>1</a:t>
            </a:r>
            <a:r>
              <a:rPr lang="zh-CN" altLang="en-US" sz="2400"/>
              <a:t>）</a:t>
            </a:r>
            <a:r>
              <a:rPr lang="en-US" altLang="zh-CN" sz="2400">
                <a:solidFill>
                  <a:srgbClr val="FF3300"/>
                </a:solidFill>
              </a:rPr>
              <a:t>spss</a:t>
            </a:r>
            <a:r>
              <a:rPr lang="zh-CN" altLang="en-US" sz="2400">
                <a:solidFill>
                  <a:srgbClr val="FF3300"/>
                </a:solidFill>
              </a:rPr>
              <a:t>算术表达式</a:t>
            </a:r>
            <a:r>
              <a:rPr lang="zh-CN" altLang="en-US" sz="2400"/>
              <a:t>  </a:t>
            </a:r>
            <a:r>
              <a:rPr lang="en-US" altLang="zh-CN" sz="2400"/>
              <a:t>spss</a:t>
            </a:r>
            <a:r>
              <a:rPr lang="zh-CN" altLang="en-US" sz="2400"/>
              <a:t>算术表达式是由常量、</a:t>
            </a:r>
            <a:r>
              <a:rPr lang="en-US" altLang="zh-CN" sz="2400"/>
              <a:t>spss</a:t>
            </a:r>
            <a:r>
              <a:rPr lang="zh-CN" altLang="en-US" sz="2400"/>
              <a:t>变量名、</a:t>
            </a:r>
            <a:r>
              <a:rPr lang="en-US" altLang="zh-CN" sz="2400"/>
              <a:t>spss</a:t>
            </a:r>
            <a:r>
              <a:rPr lang="zh-CN" altLang="en-US" sz="2400"/>
              <a:t>的算术运算符、圆括号等组成的式子。</a:t>
            </a:r>
          </a:p>
          <a:p>
            <a:pPr>
              <a:lnSpc>
                <a:spcPct val="90000"/>
              </a:lnSpc>
            </a:pPr>
            <a:r>
              <a:rPr lang="zh-CN" altLang="en-US" sz="2400"/>
              <a:t>（</a:t>
            </a:r>
            <a:r>
              <a:rPr lang="en-US" altLang="zh-CN" sz="2400"/>
              <a:t>2</a:t>
            </a:r>
            <a:r>
              <a:rPr lang="zh-CN" altLang="en-US" sz="2400"/>
              <a:t>）</a:t>
            </a:r>
            <a:r>
              <a:rPr lang="en-US" altLang="zh-CN" sz="2400">
                <a:solidFill>
                  <a:srgbClr val="FF3300"/>
                </a:solidFill>
              </a:rPr>
              <a:t>spss</a:t>
            </a:r>
            <a:r>
              <a:rPr lang="zh-CN" altLang="en-US" sz="2400">
                <a:solidFill>
                  <a:srgbClr val="FF3300"/>
                </a:solidFill>
              </a:rPr>
              <a:t>函数</a:t>
            </a:r>
            <a:r>
              <a:rPr lang="zh-CN" altLang="en-US" sz="2400"/>
              <a:t> </a:t>
            </a:r>
            <a:r>
              <a:rPr lang="en-US" altLang="zh-CN" sz="2400"/>
              <a:t>spss</a:t>
            </a:r>
            <a:r>
              <a:rPr lang="zh-CN" altLang="en-US" sz="2400"/>
              <a:t>提供了多达</a:t>
            </a:r>
            <a:r>
              <a:rPr lang="en-US" altLang="zh-CN" sz="2400"/>
              <a:t>70</a:t>
            </a:r>
            <a:r>
              <a:rPr lang="zh-CN" altLang="en-US" sz="2400"/>
              <a:t>多种函数，分为八大类：算术函数、统计函数、分布函数、逻辑函数、字符串函数、日期时间函数、缺失值函数和其它函数。</a:t>
            </a:r>
          </a:p>
          <a:p>
            <a:pPr>
              <a:lnSpc>
                <a:spcPct val="90000"/>
              </a:lnSpc>
            </a:pPr>
            <a:r>
              <a:rPr lang="zh-CN" altLang="en-US" sz="2400"/>
              <a:t>（</a:t>
            </a:r>
            <a:r>
              <a:rPr lang="en-US" altLang="zh-CN" sz="2400"/>
              <a:t>3</a:t>
            </a:r>
            <a:r>
              <a:rPr lang="zh-CN" altLang="en-US" sz="2400"/>
              <a:t>）</a:t>
            </a:r>
            <a:r>
              <a:rPr lang="en-US" altLang="zh-CN" sz="2400">
                <a:solidFill>
                  <a:srgbClr val="FF3300"/>
                </a:solidFill>
              </a:rPr>
              <a:t>spss</a:t>
            </a:r>
            <a:r>
              <a:rPr lang="zh-CN" altLang="en-US" sz="2400">
                <a:solidFill>
                  <a:srgbClr val="FF3300"/>
                </a:solidFill>
              </a:rPr>
              <a:t>条件表达式</a:t>
            </a:r>
            <a:r>
              <a:rPr lang="zh-CN" altLang="en-US" sz="2400"/>
              <a:t> 通过</a:t>
            </a:r>
            <a:r>
              <a:rPr lang="en-US" altLang="zh-CN" sz="2400"/>
              <a:t>spss</a:t>
            </a:r>
            <a:r>
              <a:rPr lang="zh-CN" altLang="en-US" sz="2400"/>
              <a:t>的算术表达式和函数可以对所有记录计算一个结果，如果仅希望对部分记录进行计算，则应当利用</a:t>
            </a:r>
            <a:r>
              <a:rPr lang="en-US" altLang="zh-CN" sz="2400"/>
              <a:t>spss</a:t>
            </a:r>
            <a:r>
              <a:rPr lang="zh-CN" altLang="en-US" sz="2400"/>
              <a:t>的条件表达式指定对那些记录进行计算。</a:t>
            </a:r>
          </a:p>
        </p:txBody>
      </p:sp>
    </p:spTree>
    <p:extLst>
      <p:ext uri="{BB962C8B-B14F-4D97-AF65-F5344CB8AC3E}">
        <p14:creationId xmlns:p14="http://schemas.microsoft.com/office/powerpoint/2010/main" xmlns="" val="17679757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rrowheads="1"/>
          </p:cNvSpPr>
          <p:nvPr>
            <p:ph type="title"/>
          </p:nvPr>
        </p:nvSpPr>
        <p:spPr>
          <a:xfrm>
            <a:off x="323850" y="0"/>
            <a:ext cx="8540750" cy="1143000"/>
          </a:xfrm>
        </p:spPr>
        <p:txBody>
          <a:bodyPr/>
          <a:lstStyle/>
          <a:p>
            <a:r>
              <a:rPr lang="zh-CN" altLang="en-US" sz="3200"/>
              <a:t>二、</a:t>
            </a:r>
            <a:r>
              <a:rPr lang="en-US" altLang="zh-CN" sz="3200"/>
              <a:t>compute</a:t>
            </a:r>
            <a:r>
              <a:rPr lang="zh-CN" altLang="en-US" sz="3200"/>
              <a:t>过程的分析实例</a:t>
            </a:r>
          </a:p>
        </p:txBody>
      </p:sp>
      <p:sp>
        <p:nvSpPr>
          <p:cNvPr id="41987" name="Rectangle 3"/>
          <p:cNvSpPr>
            <a:spLocks noGrp="1" noRot="1" noChangeArrowheads="1"/>
          </p:cNvSpPr>
          <p:nvPr>
            <p:ph type="body" idx="1"/>
          </p:nvPr>
        </p:nvSpPr>
        <p:spPr>
          <a:xfrm>
            <a:off x="323850" y="1125538"/>
            <a:ext cx="8540750" cy="574675"/>
          </a:xfrm>
        </p:spPr>
        <p:txBody>
          <a:bodyPr/>
          <a:lstStyle/>
          <a:p>
            <a:pPr>
              <a:lnSpc>
                <a:spcPct val="80000"/>
              </a:lnSpc>
            </a:pPr>
            <a:r>
              <a:rPr lang="zh-CN" altLang="en-US" sz="2400"/>
              <a:t>例</a:t>
            </a:r>
            <a:r>
              <a:rPr lang="en-US" altLang="zh-CN" sz="2400"/>
              <a:t>3.1 </a:t>
            </a:r>
            <a:r>
              <a:rPr lang="zh-CN" altLang="en-US" sz="2400"/>
              <a:t>统计英语成绩在</a:t>
            </a:r>
            <a:r>
              <a:rPr lang="en-US" altLang="zh-CN" sz="2400"/>
              <a:t>60</a:t>
            </a:r>
            <a:r>
              <a:rPr lang="zh-CN" altLang="en-US" sz="2400"/>
              <a:t>分以上的学生的数学和语文的平均成绩。</a:t>
            </a:r>
          </a:p>
          <a:p>
            <a:pPr>
              <a:lnSpc>
                <a:spcPct val="80000"/>
              </a:lnSpc>
            </a:pPr>
            <a:endParaRPr lang="zh-CN" altLang="en-US" sz="2400"/>
          </a:p>
          <a:p>
            <a:pPr>
              <a:lnSpc>
                <a:spcPct val="80000"/>
              </a:lnSpc>
            </a:pPr>
            <a:endParaRPr lang="zh-CN" altLang="en-US" sz="2400"/>
          </a:p>
          <a:p>
            <a:pPr>
              <a:lnSpc>
                <a:spcPct val="80000"/>
              </a:lnSpc>
            </a:pPr>
            <a:endParaRPr lang="zh-CN" altLang="en-US" sz="1000"/>
          </a:p>
          <a:p>
            <a:pPr>
              <a:lnSpc>
                <a:spcPct val="80000"/>
              </a:lnSpc>
            </a:pPr>
            <a:endParaRPr lang="zh-CN" altLang="en-US" sz="1000"/>
          </a:p>
          <a:p>
            <a:pPr>
              <a:lnSpc>
                <a:spcPct val="80000"/>
              </a:lnSpc>
            </a:pPr>
            <a:endParaRPr lang="zh-CN" altLang="en-US" sz="1000"/>
          </a:p>
          <a:p>
            <a:pPr>
              <a:lnSpc>
                <a:spcPct val="80000"/>
              </a:lnSpc>
            </a:pPr>
            <a:endParaRPr lang="en-US" altLang="zh-CN" sz="1000"/>
          </a:p>
        </p:txBody>
      </p:sp>
      <p:pic>
        <p:nvPicPr>
          <p:cNvPr id="419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03350" y="1989138"/>
            <a:ext cx="6553200" cy="364966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049894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450" y="333375"/>
            <a:ext cx="5210175" cy="2800350"/>
          </a:xfrm>
          <a:prstGeom prst="rect">
            <a:avLst/>
          </a:prstGeom>
          <a:noFill/>
          <a:extLst>
            <a:ext uri="{909E8E84-426E-40DD-AFC4-6F175D3DCCD1}">
              <a14:hiddenFill xmlns:a14="http://schemas.microsoft.com/office/drawing/2010/main" xmlns="">
                <a:solidFill>
                  <a:srgbClr val="FFFFFF"/>
                </a:solidFill>
              </a14:hiddenFill>
            </a:ext>
          </a:extLst>
        </p:spPr>
      </p:pic>
      <p:pic>
        <p:nvPicPr>
          <p:cNvPr id="31949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979613" y="3429000"/>
            <a:ext cx="5543550" cy="30575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195909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0" name="Rectangle 4"/>
          <p:cNvSpPr>
            <a:spLocks noChangeArrowheads="1"/>
          </p:cNvSpPr>
          <p:nvPr/>
        </p:nvSpPr>
        <p:spPr bwMode="auto">
          <a:xfrm>
            <a:off x="1331913" y="549275"/>
            <a:ext cx="43497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400"/>
              <a:t>例</a:t>
            </a:r>
            <a:r>
              <a:rPr lang="en-US" altLang="zh-CN" sz="2400"/>
              <a:t>3.2 </a:t>
            </a:r>
            <a:r>
              <a:rPr lang="zh-CN" altLang="en-US" sz="2400"/>
              <a:t>计算工人工资的所得税。</a:t>
            </a:r>
          </a:p>
        </p:txBody>
      </p:sp>
      <p:sp>
        <p:nvSpPr>
          <p:cNvPr id="321541" name="Text Box 5"/>
          <p:cNvSpPr txBox="1">
            <a:spLocks noChangeArrowheads="1"/>
          </p:cNvSpPr>
          <p:nvPr/>
        </p:nvSpPr>
        <p:spPr bwMode="auto">
          <a:xfrm>
            <a:off x="971550" y="1341438"/>
            <a:ext cx="64801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a:t>学生自己练习。</a:t>
            </a:r>
          </a:p>
        </p:txBody>
      </p:sp>
    </p:spTree>
    <p:extLst>
      <p:ext uri="{BB962C8B-B14F-4D97-AF65-F5344CB8AC3E}">
        <p14:creationId xmlns:p14="http://schemas.microsoft.com/office/powerpoint/2010/main" xmlns="" val="22573604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8" name="Rectangle 4"/>
          <p:cNvSpPr>
            <a:spLocks noChangeArrowheads="1"/>
          </p:cNvSpPr>
          <p:nvPr/>
        </p:nvSpPr>
        <p:spPr bwMode="auto">
          <a:xfrm>
            <a:off x="2771775" y="403225"/>
            <a:ext cx="399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altLang="zh-CN" sz="2400" b="1">
                <a:solidFill>
                  <a:schemeClr val="tx2"/>
                </a:solidFill>
              </a:rPr>
              <a:t>3.1.2 </a:t>
            </a:r>
            <a:r>
              <a:rPr lang="zh-CN" altLang="en-US" sz="2400" b="1">
                <a:solidFill>
                  <a:schemeClr val="tx2"/>
                </a:solidFill>
              </a:rPr>
              <a:t>对变量值进行分组合并</a:t>
            </a:r>
          </a:p>
        </p:txBody>
      </p:sp>
      <p:sp>
        <p:nvSpPr>
          <p:cNvPr id="323589" name="Rectangle 5"/>
          <p:cNvSpPr>
            <a:spLocks noChangeArrowheads="1"/>
          </p:cNvSpPr>
          <p:nvPr/>
        </p:nvSpPr>
        <p:spPr bwMode="auto">
          <a:xfrm>
            <a:off x="755650" y="974725"/>
            <a:ext cx="3536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None/>
            </a:pPr>
            <a:r>
              <a:rPr lang="zh-CN" altLang="en-US" sz="2400" b="1"/>
              <a:t>一、对连续变量进行分组</a:t>
            </a:r>
          </a:p>
        </p:txBody>
      </p:sp>
      <p:sp>
        <p:nvSpPr>
          <p:cNvPr id="323590" name="Text Box 6"/>
          <p:cNvSpPr txBox="1">
            <a:spLocks noChangeArrowheads="1"/>
          </p:cNvSpPr>
          <p:nvPr/>
        </p:nvSpPr>
        <p:spPr bwMode="auto">
          <a:xfrm>
            <a:off x="684213" y="1844675"/>
            <a:ext cx="7848600" cy="2346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85000"/>
              </a:lnSpc>
              <a:spcBef>
                <a:spcPct val="50000"/>
              </a:spcBef>
            </a:pPr>
            <a:r>
              <a:rPr lang="zh-CN" altLang="en-US" sz="2000"/>
              <a:t>在</a:t>
            </a:r>
            <a:r>
              <a:rPr lang="en-US" altLang="zh-CN" sz="2000"/>
              <a:t>SPSS</a:t>
            </a:r>
            <a:r>
              <a:rPr lang="zh-CN" altLang="en-US" sz="2000"/>
              <a:t>中可以将连续变量转换为离散（等级或定序）变量，按照某种一一对应的关系生成新变量值，可以将新值赋给原变量。</a:t>
            </a:r>
            <a:r>
              <a:rPr lang="en-US" altLang="zh-CN" sz="2000"/>
              <a:t>Recode</a:t>
            </a:r>
            <a:r>
              <a:rPr lang="zh-CN" altLang="en-US" sz="2000"/>
              <a:t>过程和</a:t>
            </a:r>
            <a:r>
              <a:rPr lang="en-US" altLang="zh-CN" sz="2000"/>
              <a:t>Visual Bander</a:t>
            </a:r>
            <a:r>
              <a:rPr lang="zh-CN" altLang="en-US" sz="2000"/>
              <a:t>过程都可以完成这一任务，但前者给为简单和常用。</a:t>
            </a:r>
          </a:p>
        </p:txBody>
      </p:sp>
      <p:sp>
        <p:nvSpPr>
          <p:cNvPr id="323592" name="Rectangle 8"/>
          <p:cNvSpPr>
            <a:spLocks noChangeArrowheads="1"/>
          </p:cNvSpPr>
          <p:nvPr/>
        </p:nvSpPr>
        <p:spPr bwMode="auto">
          <a:xfrm>
            <a:off x="1187450" y="4508500"/>
            <a:ext cx="6769100" cy="1382713"/>
          </a:xfrm>
          <a:prstGeom prst="rect">
            <a:avLst/>
          </a:prstGeom>
          <a:noFill/>
          <a:ln w="9525">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40000"/>
              </a:lnSpc>
            </a:pPr>
            <a:r>
              <a:rPr lang="zh-CN" altLang="en-US" sz="2000"/>
              <a:t>例</a:t>
            </a:r>
            <a:r>
              <a:rPr lang="en-US" altLang="zh-CN" sz="2000"/>
              <a:t>3.3</a:t>
            </a:r>
            <a:r>
              <a:rPr lang="en-US" altLang="zh-CN" sz="2000">
                <a:solidFill>
                  <a:srgbClr val="FF00FF"/>
                </a:solidFill>
              </a:rPr>
              <a:t> </a:t>
            </a:r>
            <a:r>
              <a:rPr lang="zh-CN" altLang="en-US" sz="2000">
                <a:solidFill>
                  <a:srgbClr val="FF00FF"/>
                </a:solidFill>
              </a:rPr>
              <a:t>当学生英语成绩小于</a:t>
            </a:r>
            <a:r>
              <a:rPr lang="en-US" altLang="zh-CN" sz="2000">
                <a:solidFill>
                  <a:srgbClr val="FF00FF"/>
                </a:solidFill>
              </a:rPr>
              <a:t>60</a:t>
            </a:r>
            <a:r>
              <a:rPr lang="zh-CN" altLang="en-US" sz="2000">
                <a:solidFill>
                  <a:srgbClr val="FF00FF"/>
                </a:solidFill>
              </a:rPr>
              <a:t>时取值为“不及格”，大于等于</a:t>
            </a:r>
            <a:r>
              <a:rPr lang="en-US" altLang="zh-CN" sz="2000">
                <a:solidFill>
                  <a:srgbClr val="FF00FF"/>
                </a:solidFill>
              </a:rPr>
              <a:t>60</a:t>
            </a:r>
            <a:r>
              <a:rPr lang="zh-CN" altLang="en-US" sz="2000">
                <a:solidFill>
                  <a:srgbClr val="FF00FF"/>
                </a:solidFill>
              </a:rPr>
              <a:t>且小于</a:t>
            </a:r>
            <a:r>
              <a:rPr lang="en-US" altLang="zh-CN" sz="2000">
                <a:solidFill>
                  <a:srgbClr val="FF00FF"/>
                </a:solidFill>
              </a:rPr>
              <a:t>70</a:t>
            </a:r>
            <a:r>
              <a:rPr lang="zh-CN" altLang="en-US" sz="2000">
                <a:solidFill>
                  <a:srgbClr val="FF00FF"/>
                </a:solidFill>
              </a:rPr>
              <a:t>为“及格”，大于等于</a:t>
            </a:r>
            <a:r>
              <a:rPr lang="en-US" altLang="zh-CN" sz="2000">
                <a:solidFill>
                  <a:srgbClr val="FF00FF"/>
                </a:solidFill>
              </a:rPr>
              <a:t>70</a:t>
            </a:r>
            <a:r>
              <a:rPr lang="zh-CN" altLang="en-US" sz="2000">
                <a:solidFill>
                  <a:srgbClr val="FF00FF"/>
                </a:solidFill>
              </a:rPr>
              <a:t>且小于</a:t>
            </a:r>
            <a:r>
              <a:rPr lang="en-US" altLang="zh-CN" sz="2000">
                <a:solidFill>
                  <a:srgbClr val="FF00FF"/>
                </a:solidFill>
              </a:rPr>
              <a:t>80</a:t>
            </a:r>
            <a:r>
              <a:rPr lang="zh-CN" altLang="en-US" sz="2000">
                <a:solidFill>
                  <a:srgbClr val="FF00FF"/>
                </a:solidFill>
              </a:rPr>
              <a:t>为“较好”，大于等于</a:t>
            </a:r>
            <a:r>
              <a:rPr lang="en-US" altLang="zh-CN" sz="2000">
                <a:solidFill>
                  <a:srgbClr val="FF00FF"/>
                </a:solidFill>
              </a:rPr>
              <a:t>80</a:t>
            </a:r>
            <a:r>
              <a:rPr lang="zh-CN" altLang="en-US" sz="2000">
                <a:solidFill>
                  <a:srgbClr val="FF00FF"/>
                </a:solidFill>
              </a:rPr>
              <a:t>为“优秀”。</a:t>
            </a:r>
          </a:p>
        </p:txBody>
      </p:sp>
    </p:spTree>
    <p:extLst>
      <p:ext uri="{BB962C8B-B14F-4D97-AF65-F5344CB8AC3E}">
        <p14:creationId xmlns:p14="http://schemas.microsoft.com/office/powerpoint/2010/main" xmlns="" val="31311546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5"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1268413"/>
            <a:ext cx="5754687" cy="2924175"/>
          </a:xfrm>
          <a:prstGeom prst="rect">
            <a:avLst/>
          </a:prstGeom>
          <a:noFill/>
          <a:extLst>
            <a:ext uri="{909E8E84-426E-40DD-AFC4-6F175D3DCCD1}">
              <a14:hiddenFill xmlns:a14="http://schemas.microsoft.com/office/drawing/2010/main" xmlns="">
                <a:solidFill>
                  <a:srgbClr val="FFFFFF"/>
                </a:solidFill>
              </a14:hiddenFill>
            </a:ext>
          </a:extLst>
        </p:spPr>
      </p:pic>
      <p:pic>
        <p:nvPicPr>
          <p:cNvPr id="43014"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11638" y="4191000"/>
            <a:ext cx="4543425" cy="2667000"/>
          </a:xfrm>
          <a:prstGeom prst="rect">
            <a:avLst/>
          </a:prstGeom>
          <a:noFill/>
          <a:extLst>
            <a:ext uri="{909E8E84-426E-40DD-AFC4-6F175D3DCCD1}">
              <a14:hiddenFill xmlns:a14="http://schemas.microsoft.com/office/drawing/2010/main" xmlns="">
                <a:solidFill>
                  <a:srgbClr val="FFFFFF"/>
                </a:solidFill>
              </a14:hiddenFill>
            </a:ext>
          </a:extLst>
        </p:spPr>
      </p:pic>
      <p:pic>
        <p:nvPicPr>
          <p:cNvPr id="43016"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87450" y="333375"/>
            <a:ext cx="3771900" cy="7048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697309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12" name="Rectangle 4"/>
          <p:cNvSpPr>
            <a:spLocks noChangeArrowheads="1"/>
          </p:cNvSpPr>
          <p:nvPr/>
        </p:nvSpPr>
        <p:spPr bwMode="auto">
          <a:xfrm>
            <a:off x="3276600" y="327025"/>
            <a:ext cx="3536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sz="2400" b="1">
                <a:solidFill>
                  <a:schemeClr val="tx2"/>
                </a:solidFill>
              </a:rPr>
              <a:t>二、分类变量类别的合并</a:t>
            </a:r>
          </a:p>
        </p:txBody>
      </p:sp>
      <p:sp>
        <p:nvSpPr>
          <p:cNvPr id="324613" name="Text Box 5"/>
          <p:cNvSpPr txBox="1">
            <a:spLocks noChangeArrowheads="1"/>
          </p:cNvSpPr>
          <p:nvPr/>
        </p:nvSpPr>
        <p:spPr bwMode="auto">
          <a:xfrm>
            <a:off x="827088" y="981075"/>
            <a:ext cx="76327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Recode</a:t>
            </a:r>
            <a:r>
              <a:rPr lang="zh-CN" altLang="en-US" sz="2000"/>
              <a:t>过程也常用于合并某个分类变量的几个水平为一个水平。</a:t>
            </a:r>
          </a:p>
        </p:txBody>
      </p:sp>
      <p:sp>
        <p:nvSpPr>
          <p:cNvPr id="324614" name="Text Box 6"/>
          <p:cNvSpPr txBox="1">
            <a:spLocks noChangeArrowheads="1"/>
          </p:cNvSpPr>
          <p:nvPr/>
        </p:nvSpPr>
        <p:spPr bwMode="auto">
          <a:xfrm>
            <a:off x="755650" y="1773238"/>
            <a:ext cx="7920038" cy="914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5000"/>
              </a:lnSpc>
              <a:spcBef>
                <a:spcPct val="50000"/>
              </a:spcBef>
            </a:pPr>
            <a:r>
              <a:rPr lang="zh-CN" altLang="en-US" sz="2000"/>
              <a:t>将上例</a:t>
            </a:r>
            <a:r>
              <a:rPr lang="en-US" altLang="zh-CN" sz="2000"/>
              <a:t>grade</a:t>
            </a:r>
            <a:r>
              <a:rPr lang="zh-CN" altLang="en-US" sz="2000"/>
              <a:t>中优秀、良好和及格三个等级合并为一个等级“</a:t>
            </a:r>
            <a:r>
              <a:rPr lang="en-US" altLang="zh-CN" sz="2000"/>
              <a:t>PASS”</a:t>
            </a:r>
            <a:r>
              <a:rPr lang="zh-CN" altLang="en-US" sz="2000"/>
              <a:t>，将</a:t>
            </a:r>
            <a:r>
              <a:rPr lang="en-US" altLang="zh-CN" sz="2000"/>
              <a:t>grade</a:t>
            </a:r>
            <a:r>
              <a:rPr lang="zh-CN" altLang="en-US" sz="2000"/>
              <a:t>的等级“不及格”转换为“</a:t>
            </a:r>
            <a:r>
              <a:rPr lang="en-US" altLang="zh-CN" sz="2000"/>
              <a:t>NOPASS”</a:t>
            </a:r>
            <a:r>
              <a:rPr lang="zh-CN" altLang="en-US" sz="2000"/>
              <a:t>。</a:t>
            </a:r>
          </a:p>
        </p:txBody>
      </p:sp>
      <p:pic>
        <p:nvPicPr>
          <p:cNvPr id="324615"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8888" y="2924175"/>
            <a:ext cx="6840537" cy="34766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6602196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Grp="1" noRot="1" noChangeArrowheads="1"/>
          </p:cNvSpPr>
          <p:nvPr>
            <p:ph type="title"/>
          </p:nvPr>
        </p:nvSpPr>
        <p:spPr/>
        <p:txBody>
          <a:bodyPr/>
          <a:lstStyle/>
          <a:p>
            <a:pPr algn="l"/>
            <a:r>
              <a:rPr lang="zh-CN" altLang="en-US" sz="3200">
                <a:ea typeface="黑体" pitchFamily="49" charset="-122"/>
              </a:rPr>
              <a:t>一、功能强大</a:t>
            </a:r>
          </a:p>
        </p:txBody>
      </p:sp>
      <p:sp>
        <p:nvSpPr>
          <p:cNvPr id="287748" name="Text Box 4"/>
          <p:cNvSpPr txBox="1">
            <a:spLocks noChangeArrowheads="1"/>
          </p:cNvSpPr>
          <p:nvPr/>
        </p:nvSpPr>
        <p:spPr bwMode="auto">
          <a:xfrm>
            <a:off x="611188" y="1700213"/>
            <a:ext cx="7921625" cy="3517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95000"/>
              </a:lnSpc>
              <a:spcBef>
                <a:spcPct val="50000"/>
              </a:spcBef>
            </a:pPr>
            <a:r>
              <a:rPr lang="zh-CN" altLang="en-US" sz="2000"/>
              <a:t>（</a:t>
            </a:r>
            <a:r>
              <a:rPr lang="en-US" altLang="zh-CN" sz="2000"/>
              <a:t>1</a:t>
            </a:r>
            <a:r>
              <a:rPr lang="zh-CN" altLang="en-US" sz="2000"/>
              <a:t>）囊括了各种成熟的统计方法与模型，为统计分析用户提供了全方位的统计学算法，为各种研究提供了相应的统计学方法。</a:t>
            </a:r>
          </a:p>
          <a:p>
            <a:pPr>
              <a:lnSpc>
                <a:spcPct val="195000"/>
              </a:lnSpc>
              <a:spcBef>
                <a:spcPct val="50000"/>
              </a:spcBef>
            </a:pPr>
            <a:r>
              <a:rPr lang="zh-CN" altLang="en-US" sz="2000"/>
              <a:t>（</a:t>
            </a:r>
            <a:r>
              <a:rPr lang="en-US" altLang="zh-CN" sz="2000"/>
              <a:t>2</a:t>
            </a:r>
            <a:r>
              <a:rPr lang="zh-CN" altLang="en-US" sz="2000"/>
              <a:t>）提供了各种数据准备与数据整理技术。</a:t>
            </a:r>
          </a:p>
          <a:p>
            <a:pPr>
              <a:lnSpc>
                <a:spcPct val="195000"/>
              </a:lnSpc>
              <a:spcBef>
                <a:spcPct val="50000"/>
              </a:spcBef>
            </a:pPr>
            <a:r>
              <a:rPr lang="zh-CN" altLang="en-US" sz="2000"/>
              <a:t>（</a:t>
            </a:r>
            <a:r>
              <a:rPr lang="en-US" altLang="zh-CN" sz="2000"/>
              <a:t>3</a:t>
            </a:r>
            <a:r>
              <a:rPr lang="zh-CN" altLang="en-US" sz="2000"/>
              <a:t>）自由灵活的表格功能。</a:t>
            </a:r>
          </a:p>
          <a:p>
            <a:pPr>
              <a:lnSpc>
                <a:spcPct val="195000"/>
              </a:lnSpc>
              <a:spcBef>
                <a:spcPct val="50000"/>
              </a:spcBef>
            </a:pPr>
            <a:r>
              <a:rPr lang="zh-CN" altLang="en-US" sz="2000"/>
              <a:t>（</a:t>
            </a:r>
            <a:r>
              <a:rPr lang="en-US" altLang="zh-CN" sz="2000"/>
              <a:t>4</a:t>
            </a:r>
            <a:r>
              <a:rPr lang="zh-CN" altLang="en-US" sz="2000"/>
              <a:t>）各种常用的统计学图形。</a:t>
            </a:r>
          </a:p>
        </p:txBody>
      </p:sp>
    </p:spTree>
    <p:extLst>
      <p:ext uri="{BB962C8B-B14F-4D97-AF65-F5344CB8AC3E}">
        <p14:creationId xmlns:p14="http://schemas.microsoft.com/office/powerpoint/2010/main" xmlns="" val="21522897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258888" y="1341438"/>
            <a:ext cx="6696075" cy="38814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411793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323850" y="0"/>
            <a:ext cx="8496300" cy="836613"/>
          </a:xfrm>
        </p:spPr>
        <p:txBody>
          <a:bodyPr/>
          <a:lstStyle/>
          <a:p>
            <a:r>
              <a:rPr lang="en-US" altLang="zh-CN" sz="3600"/>
              <a:t>3.1.3 </a:t>
            </a:r>
            <a:r>
              <a:rPr lang="zh-CN" altLang="en-US" sz="3600"/>
              <a:t>连续变量的可视化分段</a:t>
            </a:r>
          </a:p>
        </p:txBody>
      </p:sp>
      <p:pic>
        <p:nvPicPr>
          <p:cNvPr id="4506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43213" y="2565400"/>
            <a:ext cx="4419600" cy="3381375"/>
          </a:xfrm>
          <a:prstGeom prst="rect">
            <a:avLst/>
          </a:prstGeom>
          <a:noFill/>
          <a:extLst>
            <a:ext uri="{909E8E84-426E-40DD-AFC4-6F175D3DCCD1}">
              <a14:hiddenFill xmlns:a14="http://schemas.microsoft.com/office/drawing/2010/main" xmlns="">
                <a:solidFill>
                  <a:srgbClr val="FFFFFF"/>
                </a:solidFill>
              </a14:hiddenFill>
            </a:ext>
          </a:extLst>
        </p:spPr>
      </p:pic>
      <p:sp>
        <p:nvSpPr>
          <p:cNvPr id="45062" name="Rectangle 6"/>
          <p:cNvSpPr>
            <a:spLocks noChangeArrowheads="1"/>
          </p:cNvSpPr>
          <p:nvPr/>
        </p:nvSpPr>
        <p:spPr bwMode="auto">
          <a:xfrm>
            <a:off x="684213" y="908050"/>
            <a:ext cx="7991475" cy="860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40000"/>
              </a:lnSpc>
              <a:spcBef>
                <a:spcPct val="20000"/>
              </a:spcBef>
              <a:buClr>
                <a:schemeClr val="folHlink"/>
              </a:buClr>
              <a:buSzPct val="85000"/>
              <a:buFont typeface="Wingdings 2" pitchFamily="18" charset="2"/>
              <a:buChar char="¡"/>
            </a:pPr>
            <a:r>
              <a:rPr lang="en-US" altLang="zh-CN"/>
              <a:t>VISUAL Bander </a:t>
            </a:r>
            <a:r>
              <a:rPr lang="zh-CN" altLang="en-US"/>
              <a:t>用于将连续变量进行分段，该过程使用百分位数、标准差范围或者等间距方式将连续变量划分为若干组段，并采用图形化操作的方式。</a:t>
            </a:r>
          </a:p>
        </p:txBody>
      </p:sp>
      <p:sp>
        <p:nvSpPr>
          <p:cNvPr id="45063" name="Rectangle 7"/>
          <p:cNvSpPr>
            <a:spLocks noChangeArrowheads="1"/>
          </p:cNvSpPr>
          <p:nvPr/>
        </p:nvSpPr>
        <p:spPr bwMode="auto">
          <a:xfrm>
            <a:off x="755650" y="1844675"/>
            <a:ext cx="7970838" cy="706438"/>
          </a:xfrm>
          <a:prstGeom prst="rect">
            <a:avLst/>
          </a:prstGeom>
          <a:noFill/>
          <a:ln w="9525">
            <a:solidFill>
              <a:schemeClr val="bg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Char char="¡"/>
            </a:pPr>
            <a:r>
              <a:rPr lang="zh-CN" altLang="en-US"/>
              <a:t>例</a:t>
            </a:r>
            <a:r>
              <a:rPr lang="en-US" altLang="zh-CN"/>
              <a:t>3.4 </a:t>
            </a:r>
            <a:r>
              <a:rPr lang="zh-CN" altLang="en-US"/>
              <a:t>对数学成绩进行分段，假设现在希望按变量</a:t>
            </a:r>
            <a:r>
              <a:rPr lang="en-US" altLang="zh-CN"/>
              <a:t>math</a:t>
            </a:r>
            <a:r>
              <a:rPr lang="zh-CN" altLang="en-US"/>
              <a:t>将学生分为</a:t>
            </a:r>
            <a:r>
              <a:rPr lang="en-US" altLang="zh-CN"/>
              <a:t>5</a:t>
            </a:r>
            <a:r>
              <a:rPr lang="zh-CN" altLang="en-US"/>
              <a:t>组，</a:t>
            </a:r>
            <a:r>
              <a:rPr lang="en-US" altLang="zh-CN"/>
              <a:t>60</a:t>
            </a:r>
            <a:r>
              <a:rPr lang="zh-CN" altLang="en-US"/>
              <a:t>分</a:t>
            </a:r>
          </a:p>
          <a:p>
            <a:pPr>
              <a:spcBef>
                <a:spcPct val="20000"/>
              </a:spcBef>
              <a:buClr>
                <a:schemeClr val="folHlink"/>
              </a:buClr>
              <a:buSzPct val="85000"/>
              <a:buFont typeface="Wingdings 2" pitchFamily="18" charset="2"/>
              <a:buChar char="¡"/>
            </a:pPr>
            <a:r>
              <a:rPr lang="zh-CN" altLang="en-US"/>
              <a:t>以下为第一组，</a:t>
            </a:r>
            <a:r>
              <a:rPr lang="en-US" altLang="zh-CN"/>
              <a:t>60</a:t>
            </a:r>
            <a:r>
              <a:rPr lang="zh-CN" altLang="en-US"/>
              <a:t>分以上的按照等间距的方式分为</a:t>
            </a:r>
            <a:r>
              <a:rPr lang="en-US" altLang="zh-CN"/>
              <a:t>4</a:t>
            </a:r>
            <a:r>
              <a:rPr lang="zh-CN" altLang="en-US"/>
              <a:t>组。</a:t>
            </a:r>
          </a:p>
        </p:txBody>
      </p:sp>
    </p:spTree>
    <p:extLst>
      <p:ext uri="{BB962C8B-B14F-4D97-AF65-F5344CB8AC3E}">
        <p14:creationId xmlns:p14="http://schemas.microsoft.com/office/powerpoint/2010/main" xmlns="" val="31078019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563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813" y="1052513"/>
            <a:ext cx="6497637" cy="41433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49086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8" name="Picture 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692150"/>
            <a:ext cx="5975350" cy="5648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187532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0113" y="908050"/>
            <a:ext cx="7272337" cy="4613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9367514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rrowheads="1"/>
          </p:cNvSpPr>
          <p:nvPr>
            <p:ph type="title"/>
          </p:nvPr>
        </p:nvSpPr>
        <p:spPr/>
        <p:txBody>
          <a:bodyPr/>
          <a:lstStyle/>
          <a:p>
            <a:r>
              <a:rPr lang="en-US" altLang="zh-CN" sz="3200"/>
              <a:t>3.1.4 </a:t>
            </a:r>
            <a:r>
              <a:rPr lang="zh-CN" altLang="en-US" sz="3200"/>
              <a:t>将字符变量转换为数值变量</a:t>
            </a:r>
          </a:p>
        </p:txBody>
      </p:sp>
      <p:sp>
        <p:nvSpPr>
          <p:cNvPr id="48131" name="Rectangle 3"/>
          <p:cNvSpPr>
            <a:spLocks noGrp="1" noRot="1" noChangeArrowheads="1"/>
          </p:cNvSpPr>
          <p:nvPr>
            <p:ph type="body" idx="1"/>
          </p:nvPr>
        </p:nvSpPr>
        <p:spPr/>
        <p:txBody>
          <a:bodyPr/>
          <a:lstStyle/>
          <a:p>
            <a:r>
              <a:rPr lang="zh-CN" altLang="en-US" sz="2400"/>
              <a:t>用</a:t>
            </a:r>
            <a:r>
              <a:rPr lang="en-US" altLang="zh-CN" sz="2400"/>
              <a:t>automatic recode</a:t>
            </a:r>
            <a:r>
              <a:rPr lang="zh-CN" altLang="en-US" sz="2400"/>
              <a:t>将字符变量转换为数值变量。</a:t>
            </a:r>
          </a:p>
        </p:txBody>
      </p:sp>
      <p:pic>
        <p:nvPicPr>
          <p:cNvPr id="4813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8038" y="1989138"/>
            <a:ext cx="4638675" cy="2466975"/>
          </a:xfrm>
          <a:prstGeom prst="rect">
            <a:avLst/>
          </a:prstGeom>
          <a:noFill/>
          <a:extLst>
            <a:ext uri="{909E8E84-426E-40DD-AFC4-6F175D3DCCD1}">
              <a14:hiddenFill xmlns:a14="http://schemas.microsoft.com/office/drawing/2010/main" xmlns="">
                <a:solidFill>
                  <a:srgbClr val="FFFFFF"/>
                </a:solidFill>
              </a14:hiddenFill>
            </a:ext>
          </a:extLst>
        </p:spPr>
      </p:pic>
      <p:pic>
        <p:nvPicPr>
          <p:cNvPr id="4813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750" y="4652963"/>
            <a:ext cx="4464050" cy="22256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9060200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r>
              <a:rPr lang="en-US" altLang="zh-CN" sz="3600"/>
              <a:t>3.1.5 </a:t>
            </a:r>
            <a:r>
              <a:rPr lang="zh-CN" altLang="en-US" sz="3600"/>
              <a:t>变量的编秩</a:t>
            </a:r>
          </a:p>
        </p:txBody>
      </p:sp>
      <p:sp>
        <p:nvSpPr>
          <p:cNvPr id="49155" name="Rectangle 3"/>
          <p:cNvSpPr>
            <a:spLocks noGrp="1" noRot="1" noChangeArrowheads="1"/>
          </p:cNvSpPr>
          <p:nvPr>
            <p:ph type="body" idx="1"/>
          </p:nvPr>
        </p:nvSpPr>
        <p:spPr/>
        <p:txBody>
          <a:bodyPr/>
          <a:lstStyle/>
          <a:p>
            <a:r>
              <a:rPr lang="zh-CN" altLang="en-US" sz="2400"/>
              <a:t>所谓编秩，就是对记录按照某个变量值大小来排序。</a:t>
            </a:r>
            <a:r>
              <a:rPr lang="en-US" altLang="zh-CN" sz="2400"/>
              <a:t>Rank case</a:t>
            </a:r>
            <a:r>
              <a:rPr lang="zh-CN" altLang="en-US" sz="2400"/>
              <a:t>过程就是用来排序的一个专用过程。</a:t>
            </a:r>
          </a:p>
        </p:txBody>
      </p:sp>
      <p:pic>
        <p:nvPicPr>
          <p:cNvPr id="4915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79613" y="3068638"/>
            <a:ext cx="4824412" cy="3151187"/>
          </a:xfrm>
          <a:prstGeom prst="rect">
            <a:avLst/>
          </a:prstGeom>
          <a:noFill/>
          <a:extLst>
            <a:ext uri="{909E8E84-426E-40DD-AFC4-6F175D3DCCD1}">
              <a14:hiddenFill xmlns:a14="http://schemas.microsoft.com/office/drawing/2010/main" xmlns="">
                <a:solidFill>
                  <a:srgbClr val="FFFFFF"/>
                </a:solidFill>
              </a14:hiddenFill>
            </a:ext>
          </a:extLst>
        </p:spPr>
      </p:pic>
      <p:sp>
        <p:nvSpPr>
          <p:cNvPr id="49158" name="Text Box 6"/>
          <p:cNvSpPr txBox="1">
            <a:spLocks noChangeArrowheads="1"/>
          </p:cNvSpPr>
          <p:nvPr/>
        </p:nvSpPr>
        <p:spPr bwMode="auto">
          <a:xfrm>
            <a:off x="684213" y="2492375"/>
            <a:ext cx="77755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a:t>例：根据性别分组计算数学成绩的秩次。</a:t>
            </a:r>
          </a:p>
        </p:txBody>
      </p:sp>
    </p:spTree>
    <p:extLst>
      <p:ext uri="{BB962C8B-B14F-4D97-AF65-F5344CB8AC3E}">
        <p14:creationId xmlns:p14="http://schemas.microsoft.com/office/powerpoint/2010/main" xmlns="" val="10507641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6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87450" y="1125538"/>
            <a:ext cx="6769100" cy="34194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0474003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rrowheads="1"/>
          </p:cNvSpPr>
          <p:nvPr>
            <p:ph type="title"/>
          </p:nvPr>
        </p:nvSpPr>
        <p:spPr/>
        <p:txBody>
          <a:bodyPr/>
          <a:lstStyle/>
          <a:p>
            <a:r>
              <a:rPr lang="en-US" altLang="zh-CN" sz="3600"/>
              <a:t>3.1.6 Transform</a:t>
            </a:r>
            <a:r>
              <a:rPr lang="zh-CN" altLang="en-US" sz="3600"/>
              <a:t>菜单中的其它功能</a:t>
            </a:r>
          </a:p>
        </p:txBody>
      </p:sp>
      <p:sp>
        <p:nvSpPr>
          <p:cNvPr id="50179" name="Rectangle 3"/>
          <p:cNvSpPr>
            <a:spLocks noGrp="1" noRot="1" noChangeArrowheads="1"/>
          </p:cNvSpPr>
          <p:nvPr>
            <p:ph type="body" idx="1"/>
          </p:nvPr>
        </p:nvSpPr>
        <p:spPr>
          <a:xfrm>
            <a:off x="301625" y="1268413"/>
            <a:ext cx="3117850" cy="5400675"/>
          </a:xfrm>
        </p:spPr>
        <p:txBody>
          <a:bodyPr/>
          <a:lstStyle/>
          <a:p>
            <a:endParaRPr lang="en-US" altLang="zh-CN">
              <a:solidFill>
                <a:srgbClr val="FF3300"/>
              </a:solidFill>
            </a:endParaRPr>
          </a:p>
          <a:p>
            <a:r>
              <a:rPr lang="zh-CN" altLang="en-US" sz="2400">
                <a:solidFill>
                  <a:srgbClr val="FF3300"/>
                </a:solidFill>
              </a:rPr>
              <a:t>（</a:t>
            </a:r>
            <a:r>
              <a:rPr lang="en-US" altLang="zh-CN" sz="2400">
                <a:solidFill>
                  <a:srgbClr val="FF3300"/>
                </a:solidFill>
              </a:rPr>
              <a:t>1</a:t>
            </a:r>
            <a:r>
              <a:rPr lang="zh-CN" altLang="en-US" sz="2400">
                <a:solidFill>
                  <a:srgbClr val="FF3300"/>
                </a:solidFill>
              </a:rPr>
              <a:t>）</a:t>
            </a:r>
            <a:r>
              <a:rPr lang="en-US" altLang="zh-CN" sz="2400">
                <a:solidFill>
                  <a:srgbClr val="FF3300"/>
                </a:solidFill>
              </a:rPr>
              <a:t>count</a:t>
            </a:r>
            <a:r>
              <a:rPr lang="zh-CN" altLang="en-US" sz="2400">
                <a:solidFill>
                  <a:srgbClr val="FF3300"/>
                </a:solidFill>
              </a:rPr>
              <a:t>过程</a:t>
            </a:r>
            <a:r>
              <a:rPr lang="zh-CN" altLang="en-US" sz="2400"/>
              <a:t> 如果用户需要对满足某项条件的数据进行计数，可以使用</a:t>
            </a:r>
            <a:r>
              <a:rPr lang="en-US" altLang="zh-CN" sz="2400"/>
              <a:t>Count</a:t>
            </a:r>
            <a:r>
              <a:rPr lang="zh-CN" altLang="en-US" sz="2400"/>
              <a:t>命令。 </a:t>
            </a:r>
            <a:endParaRPr lang="zh-CN" altLang="en-US" sz="2400">
              <a:solidFill>
                <a:srgbClr val="FF3300"/>
              </a:solidFill>
            </a:endParaRPr>
          </a:p>
        </p:txBody>
      </p:sp>
      <p:pic>
        <p:nvPicPr>
          <p:cNvPr id="50181"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08400" y="1412875"/>
            <a:ext cx="4751388" cy="2640013"/>
          </a:xfrm>
          <a:prstGeom prst="rect">
            <a:avLst/>
          </a:prstGeom>
          <a:noFill/>
          <a:extLst>
            <a:ext uri="{909E8E84-426E-40DD-AFC4-6F175D3DCCD1}">
              <a14:hiddenFill xmlns:a14="http://schemas.microsoft.com/office/drawing/2010/main" xmlns="">
                <a:solidFill>
                  <a:srgbClr val="FFFFFF"/>
                </a:solidFill>
              </a14:hiddenFill>
            </a:ext>
          </a:extLst>
        </p:spPr>
      </p:pic>
      <p:sp>
        <p:nvSpPr>
          <p:cNvPr id="50182" name="Rectangle 6"/>
          <p:cNvSpPr>
            <a:spLocks noChangeArrowheads="1"/>
          </p:cNvSpPr>
          <p:nvPr/>
        </p:nvSpPr>
        <p:spPr bwMode="auto">
          <a:xfrm>
            <a:off x="900113" y="4437063"/>
            <a:ext cx="7416800" cy="1411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just">
              <a:lnSpc>
                <a:spcPct val="160000"/>
              </a:lnSpc>
            </a:pPr>
            <a:r>
              <a:rPr lang="zh-CN" altLang="en-US"/>
              <a:t>先在</a:t>
            </a:r>
            <a:r>
              <a:rPr lang="en-US" altLang="zh-CN"/>
              <a:t>Target Variable</a:t>
            </a:r>
            <a:r>
              <a:rPr lang="zh-CN" altLang="en-US"/>
              <a:t>中指定一个变量（可以是已经存在的变量或新变量），并定义变量标签，然后指定要统计的变量加到</a:t>
            </a:r>
            <a:r>
              <a:rPr lang="en-US" altLang="zh-CN"/>
              <a:t>Numeric Variables</a:t>
            </a:r>
            <a:r>
              <a:rPr lang="zh-CN" altLang="en-US"/>
              <a:t>框中，再单击</a:t>
            </a:r>
            <a:r>
              <a:rPr lang="en-US" altLang="zh-CN"/>
              <a:t>Define Values</a:t>
            </a:r>
            <a:r>
              <a:rPr lang="zh-CN" altLang="en-US"/>
              <a:t>按纽，打开</a:t>
            </a:r>
            <a:r>
              <a:rPr lang="en-US" altLang="zh-CN"/>
              <a:t>Value to Count</a:t>
            </a:r>
            <a:r>
              <a:rPr lang="zh-CN" altLang="en-US"/>
              <a:t>对话框。 </a:t>
            </a:r>
          </a:p>
        </p:txBody>
      </p:sp>
    </p:spTree>
    <p:extLst>
      <p:ext uri="{BB962C8B-B14F-4D97-AF65-F5344CB8AC3E}">
        <p14:creationId xmlns:p14="http://schemas.microsoft.com/office/powerpoint/2010/main" xmlns="" val="13386969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84" name="Picture 4" desc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333375"/>
            <a:ext cx="5472113" cy="277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685" name="Rectangle 5"/>
          <p:cNvSpPr>
            <a:spLocks noChangeArrowheads="1"/>
          </p:cNvSpPr>
          <p:nvPr/>
        </p:nvSpPr>
        <p:spPr bwMode="auto">
          <a:xfrm>
            <a:off x="1187450" y="3406775"/>
            <a:ext cx="6750050" cy="278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indent="304800">
              <a:lnSpc>
                <a:spcPct val="140000"/>
              </a:lnSpc>
            </a:pPr>
            <a:r>
              <a:rPr lang="en-US" altLang="zh-CN"/>
              <a:t>Value:</a:t>
            </a:r>
            <a:r>
              <a:rPr lang="zh-CN" altLang="en-US"/>
              <a:t>输入某个值为清点对象；</a:t>
            </a:r>
          </a:p>
          <a:p>
            <a:pPr indent="304800">
              <a:lnSpc>
                <a:spcPct val="140000"/>
              </a:lnSpc>
            </a:pPr>
            <a:r>
              <a:rPr lang="en-US" altLang="zh-CN"/>
              <a:t>System-missing:</a:t>
            </a:r>
            <a:r>
              <a:rPr lang="zh-CN" altLang="en-US"/>
              <a:t>以系统的缺失值为清点对象；</a:t>
            </a:r>
          </a:p>
          <a:p>
            <a:pPr indent="304800">
              <a:lnSpc>
                <a:spcPct val="140000"/>
              </a:lnSpc>
            </a:pPr>
            <a:r>
              <a:rPr lang="en-US" altLang="zh-CN"/>
              <a:t>System-or user missing:</a:t>
            </a:r>
            <a:r>
              <a:rPr lang="zh-CN" altLang="en-US"/>
              <a:t>以系统或用户指定的缺失值为清点对象；</a:t>
            </a:r>
          </a:p>
          <a:p>
            <a:pPr indent="304800">
              <a:lnSpc>
                <a:spcPct val="140000"/>
              </a:lnSpc>
            </a:pPr>
            <a:r>
              <a:rPr lang="en-US" altLang="zh-CN"/>
              <a:t>Range:</a:t>
            </a:r>
            <a:r>
              <a:rPr lang="zh-CN" altLang="en-US"/>
              <a:t>指定数值的计数区域：其中包括： </a:t>
            </a:r>
          </a:p>
          <a:p>
            <a:pPr indent="304800">
              <a:lnSpc>
                <a:spcPct val="140000"/>
              </a:lnSpc>
            </a:pPr>
            <a:r>
              <a:rPr lang="zh-CN" altLang="en-US"/>
              <a:t>（     ）</a:t>
            </a:r>
            <a:r>
              <a:rPr lang="en-US" altLang="zh-CN"/>
              <a:t>through</a:t>
            </a:r>
            <a:r>
              <a:rPr lang="zh-CN" altLang="en-US"/>
              <a:t>（     ）在框内指定下限和上限</a:t>
            </a:r>
          </a:p>
          <a:p>
            <a:pPr indent="304800">
              <a:lnSpc>
                <a:spcPct val="140000"/>
              </a:lnSpc>
            </a:pPr>
            <a:r>
              <a:rPr lang="en-US" altLang="zh-CN"/>
              <a:t>lowest through</a:t>
            </a:r>
            <a:r>
              <a:rPr lang="zh-CN" altLang="en-US"/>
              <a:t>（     ）</a:t>
            </a:r>
            <a:r>
              <a:rPr lang="en-US" altLang="zh-CN"/>
              <a:t>: </a:t>
            </a:r>
            <a:r>
              <a:rPr lang="zh-CN" altLang="en-US"/>
              <a:t>在框内只指定上限；</a:t>
            </a:r>
          </a:p>
          <a:p>
            <a:pPr indent="304800">
              <a:lnSpc>
                <a:spcPct val="140000"/>
              </a:lnSpc>
            </a:pPr>
            <a:r>
              <a:rPr lang="zh-CN" altLang="en-US"/>
              <a:t>（     ）</a:t>
            </a:r>
            <a:r>
              <a:rPr lang="en-US" altLang="zh-CN"/>
              <a:t>highest through: </a:t>
            </a:r>
            <a:r>
              <a:rPr lang="zh-CN" altLang="en-US"/>
              <a:t>在框内只指定下限。</a:t>
            </a:r>
          </a:p>
        </p:txBody>
      </p:sp>
    </p:spTree>
    <p:extLst>
      <p:ext uri="{BB962C8B-B14F-4D97-AF65-F5344CB8AC3E}">
        <p14:creationId xmlns:p14="http://schemas.microsoft.com/office/powerpoint/2010/main" xmlns="" val="15825890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23850" y="0"/>
            <a:ext cx="8540750" cy="1143000"/>
          </a:xfrm>
        </p:spPr>
        <p:txBody>
          <a:bodyPr/>
          <a:lstStyle/>
          <a:p>
            <a:pPr algn="l"/>
            <a:r>
              <a:rPr lang="zh-CN" altLang="en-US" sz="3200">
                <a:latin typeface="黑体" pitchFamily="49" charset="-122"/>
                <a:ea typeface="黑体" pitchFamily="49" charset="-122"/>
              </a:rPr>
              <a:t>二、</a:t>
            </a:r>
            <a:r>
              <a:rPr lang="en-US" altLang="zh-CN" sz="3200">
                <a:latin typeface="黑体" pitchFamily="49" charset="-122"/>
                <a:ea typeface="黑体" pitchFamily="49" charset="-122"/>
              </a:rPr>
              <a:t>SPSS</a:t>
            </a:r>
            <a:r>
              <a:rPr lang="zh-CN" altLang="en-US" sz="3200">
                <a:latin typeface="黑体" pitchFamily="49" charset="-122"/>
                <a:ea typeface="黑体" pitchFamily="49" charset="-122"/>
              </a:rPr>
              <a:t>的实验环境要求</a:t>
            </a:r>
          </a:p>
        </p:txBody>
      </p:sp>
      <p:sp>
        <p:nvSpPr>
          <p:cNvPr id="5123" name="Rectangle 3"/>
          <p:cNvSpPr>
            <a:spLocks noGrp="1" noRot="1" noChangeArrowheads="1"/>
          </p:cNvSpPr>
          <p:nvPr>
            <p:ph type="body" idx="1"/>
          </p:nvPr>
        </p:nvSpPr>
        <p:spPr>
          <a:xfrm>
            <a:off x="323850" y="981075"/>
            <a:ext cx="8540750" cy="5876925"/>
          </a:xfrm>
        </p:spPr>
        <p:txBody>
          <a:bodyPr/>
          <a:lstStyle/>
          <a:p>
            <a:pPr marL="812800" indent="-812800">
              <a:lnSpc>
                <a:spcPct val="145000"/>
              </a:lnSpc>
            </a:pPr>
            <a:r>
              <a:rPr lang="zh-CN" altLang="en-US" sz="1800"/>
              <a:t>（</a:t>
            </a:r>
            <a:r>
              <a:rPr lang="en-US" altLang="zh-CN" sz="1800"/>
              <a:t>1</a:t>
            </a:r>
            <a:r>
              <a:rPr lang="zh-CN" altLang="en-US" sz="1800"/>
              <a:t>）系统运行环境</a:t>
            </a:r>
          </a:p>
          <a:p>
            <a:pPr marL="812800" indent="-812800">
              <a:lnSpc>
                <a:spcPct val="145000"/>
              </a:lnSpc>
            </a:pPr>
            <a:r>
              <a:rPr lang="en-US" altLang="zh-CN" sz="1800"/>
              <a:t>SPSS10.0</a:t>
            </a:r>
            <a:r>
              <a:rPr lang="zh-CN" altLang="en-US" sz="1800"/>
              <a:t>以上版本软件包可以工作在两种模式下，单机模式和作为网络系统的用户界面模式。</a:t>
            </a:r>
          </a:p>
          <a:p>
            <a:pPr marL="812800" indent="-812800">
              <a:lnSpc>
                <a:spcPct val="145000"/>
              </a:lnSpc>
            </a:pPr>
            <a:r>
              <a:rPr lang="zh-CN" altLang="en-US" sz="1800"/>
              <a:t>（</a:t>
            </a:r>
            <a:r>
              <a:rPr lang="en-US" altLang="zh-CN" sz="1800"/>
              <a:t>2</a:t>
            </a:r>
            <a:r>
              <a:rPr lang="zh-CN" altLang="en-US" sz="1800"/>
              <a:t>）辅助软件环境</a:t>
            </a:r>
          </a:p>
          <a:p>
            <a:pPr marL="812800" indent="-812800">
              <a:lnSpc>
                <a:spcPct val="145000"/>
              </a:lnSpc>
              <a:buFont typeface="Wingdings 2" pitchFamily="18" charset="2"/>
              <a:buNone/>
            </a:pPr>
            <a:r>
              <a:rPr lang="zh-CN" altLang="en-US" sz="2800">
                <a:solidFill>
                  <a:schemeClr val="tx2"/>
                </a:solidFill>
                <a:latin typeface="黑体" pitchFamily="49" charset="-122"/>
                <a:ea typeface="黑体" pitchFamily="49" charset="-122"/>
              </a:rPr>
              <a:t>三、</a:t>
            </a:r>
            <a:r>
              <a:rPr lang="en-US" altLang="zh-CN" sz="2800">
                <a:solidFill>
                  <a:schemeClr val="tx2"/>
                </a:solidFill>
                <a:latin typeface="黑体" pitchFamily="49" charset="-122"/>
                <a:ea typeface="黑体" pitchFamily="49" charset="-122"/>
              </a:rPr>
              <a:t>SPSS</a:t>
            </a:r>
            <a:r>
              <a:rPr lang="zh-CN" altLang="en-US" sz="2800">
                <a:solidFill>
                  <a:schemeClr val="tx2"/>
                </a:solidFill>
                <a:latin typeface="黑体" pitchFamily="49" charset="-122"/>
                <a:ea typeface="黑体" pitchFamily="49" charset="-122"/>
              </a:rPr>
              <a:t>的主要界面</a:t>
            </a:r>
          </a:p>
          <a:p>
            <a:pPr marL="812800" indent="-812800">
              <a:lnSpc>
                <a:spcPct val="145000"/>
              </a:lnSpc>
              <a:buFont typeface="Wingdings 2" pitchFamily="18" charset="2"/>
              <a:buNone/>
            </a:pPr>
            <a:r>
              <a:rPr lang="en-US" altLang="zh-CN" sz="1800"/>
              <a:t>SPSS</a:t>
            </a:r>
            <a:r>
              <a:rPr lang="zh-CN" altLang="en-US" sz="1800"/>
              <a:t>的主要界面有数据编辑窗口和结果输出窗口。</a:t>
            </a:r>
            <a:r>
              <a:rPr lang="zh-CN" altLang="en-US" sz="2400"/>
              <a:t> </a:t>
            </a:r>
            <a:endParaRPr lang="zh-CN" altLang="en-US" sz="2400" b="1"/>
          </a:p>
          <a:p>
            <a:pPr marL="812800" indent="-812800">
              <a:lnSpc>
                <a:spcPct val="145000"/>
              </a:lnSpc>
              <a:buFont typeface="Wingdings 2" pitchFamily="18" charset="2"/>
              <a:buNone/>
            </a:pPr>
            <a:r>
              <a:rPr lang="zh-CN" altLang="en-US" sz="2800">
                <a:solidFill>
                  <a:schemeClr val="tx2"/>
                </a:solidFill>
                <a:latin typeface="黑体" pitchFamily="49" charset="-122"/>
                <a:ea typeface="黑体" pitchFamily="49" charset="-122"/>
              </a:rPr>
              <a:t>四、</a:t>
            </a:r>
            <a:r>
              <a:rPr lang="en-US" altLang="zh-CN" sz="2800">
                <a:solidFill>
                  <a:schemeClr val="tx2"/>
                </a:solidFill>
                <a:latin typeface="黑体" pitchFamily="49" charset="-122"/>
                <a:ea typeface="黑体" pitchFamily="49" charset="-122"/>
              </a:rPr>
              <a:t>SPSS</a:t>
            </a:r>
            <a:r>
              <a:rPr lang="zh-CN" altLang="en-US" sz="2800">
                <a:solidFill>
                  <a:schemeClr val="tx2"/>
                </a:solidFill>
                <a:latin typeface="黑体" pitchFamily="49" charset="-122"/>
                <a:ea typeface="黑体" pitchFamily="49" charset="-122"/>
              </a:rPr>
              <a:t>的帮助系统</a:t>
            </a:r>
          </a:p>
          <a:p>
            <a:pPr marL="812800" indent="-812800">
              <a:lnSpc>
                <a:spcPct val="145000"/>
              </a:lnSpc>
            </a:pPr>
            <a:r>
              <a:rPr lang="en-US" altLang="zh-CN" sz="2000"/>
              <a:t>SPSS</a:t>
            </a:r>
            <a:r>
              <a:rPr lang="zh-CN" altLang="en-US" sz="2000"/>
              <a:t>对一些基本模块中的统计提供了帮助，可以通过单击</a:t>
            </a:r>
            <a:r>
              <a:rPr lang="en-US" altLang="zh-CN" sz="2000"/>
              <a:t>Help</a:t>
            </a:r>
            <a:r>
              <a:rPr lang="zh-CN" altLang="en-US" sz="2000"/>
              <a:t>菜单中的</a:t>
            </a:r>
            <a:r>
              <a:rPr lang="en-US" altLang="zh-CN" sz="2000"/>
              <a:t>Statistics Coach</a:t>
            </a:r>
            <a:r>
              <a:rPr lang="zh-CN" altLang="en-US" sz="2000"/>
              <a:t>命令，选择所需要的统计指导。 </a:t>
            </a:r>
          </a:p>
        </p:txBody>
      </p:sp>
    </p:spTree>
    <p:extLst>
      <p:ext uri="{BB962C8B-B14F-4D97-AF65-F5344CB8AC3E}">
        <p14:creationId xmlns:p14="http://schemas.microsoft.com/office/powerpoint/2010/main" xmlns="" val="41470596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870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250" y="1844675"/>
            <a:ext cx="6553200" cy="3167063"/>
          </a:xfrm>
          <a:prstGeom prst="rect">
            <a:avLst/>
          </a:prstGeom>
          <a:noFill/>
          <a:extLst>
            <a:ext uri="{909E8E84-426E-40DD-AFC4-6F175D3DCCD1}">
              <a14:hiddenFill xmlns:a14="http://schemas.microsoft.com/office/drawing/2010/main" xmlns="">
                <a:solidFill>
                  <a:srgbClr val="FFFFFF"/>
                </a:solidFill>
              </a14:hiddenFill>
            </a:ext>
          </a:extLst>
        </p:spPr>
      </p:pic>
      <p:sp>
        <p:nvSpPr>
          <p:cNvPr id="328709" name="Rectangle 5"/>
          <p:cNvSpPr>
            <a:spLocks noChangeArrowheads="1"/>
          </p:cNvSpPr>
          <p:nvPr/>
        </p:nvSpPr>
        <p:spPr bwMode="auto">
          <a:xfrm>
            <a:off x="0" y="908050"/>
            <a:ext cx="8266113"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spcBef>
                <a:spcPct val="20000"/>
              </a:spcBef>
              <a:buClr>
                <a:schemeClr val="folHlink"/>
              </a:buClr>
              <a:buSzPct val="85000"/>
              <a:buFont typeface="Wingdings 2" pitchFamily="18" charset="2"/>
              <a:buChar char="¡"/>
            </a:pPr>
            <a:r>
              <a:rPr lang="zh-CN" altLang="en-US" sz="2000" b="1">
                <a:solidFill>
                  <a:srgbClr val="FF3300"/>
                </a:solidFill>
              </a:rPr>
              <a:t>（</a:t>
            </a:r>
            <a:r>
              <a:rPr lang="en-US" altLang="zh-CN" sz="2000" b="1">
                <a:solidFill>
                  <a:srgbClr val="FF3300"/>
                </a:solidFill>
              </a:rPr>
              <a:t>2</a:t>
            </a:r>
            <a:r>
              <a:rPr lang="zh-CN" altLang="en-US" sz="2000" b="1">
                <a:solidFill>
                  <a:srgbClr val="FF3300"/>
                </a:solidFill>
              </a:rPr>
              <a:t>）</a:t>
            </a:r>
            <a:r>
              <a:rPr lang="en-US" altLang="zh-CN" sz="2000" b="1">
                <a:solidFill>
                  <a:srgbClr val="FF3300"/>
                </a:solidFill>
              </a:rPr>
              <a:t>random Number Seed</a:t>
            </a:r>
            <a:r>
              <a:rPr lang="zh-CN" altLang="en-US" sz="2000" b="1">
                <a:solidFill>
                  <a:srgbClr val="FF3300"/>
                </a:solidFill>
              </a:rPr>
              <a:t>过程：</a:t>
            </a:r>
            <a:r>
              <a:rPr lang="zh-CN" altLang="en-US" sz="2000" b="1"/>
              <a:t> 用于设定伪随机函数的随机种子。</a:t>
            </a:r>
          </a:p>
        </p:txBody>
      </p:sp>
    </p:spTree>
    <p:extLst>
      <p:ext uri="{BB962C8B-B14F-4D97-AF65-F5344CB8AC3E}">
        <p14:creationId xmlns:p14="http://schemas.microsoft.com/office/powerpoint/2010/main" xmlns="" val="41090664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rrowheads="1"/>
          </p:cNvSpPr>
          <p:nvPr>
            <p:ph type="title"/>
          </p:nvPr>
        </p:nvSpPr>
        <p:spPr/>
        <p:txBody>
          <a:bodyPr/>
          <a:lstStyle/>
          <a:p>
            <a:r>
              <a:rPr lang="en-US" altLang="zh-CN" sz="3200" b="1"/>
              <a:t>3.2 </a:t>
            </a:r>
            <a:r>
              <a:rPr lang="zh-CN" altLang="en-US" sz="3200" b="1"/>
              <a:t>文件级别的数据管理（一）</a:t>
            </a:r>
          </a:p>
        </p:txBody>
      </p:sp>
      <p:sp>
        <p:nvSpPr>
          <p:cNvPr id="51204" name="Rectangle 4"/>
          <p:cNvSpPr>
            <a:spLocks noChangeArrowheads="1"/>
          </p:cNvSpPr>
          <p:nvPr/>
        </p:nvSpPr>
        <p:spPr bwMode="auto">
          <a:xfrm>
            <a:off x="468313" y="1484313"/>
            <a:ext cx="8388350" cy="4727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90000"/>
              </a:lnSpc>
            </a:pPr>
            <a:r>
              <a:rPr lang="zh-CN" altLang="en-US" sz="2000"/>
              <a:t>数据编辑窗口的</a:t>
            </a:r>
            <a:r>
              <a:rPr lang="en-US" altLang="zh-CN" sz="2000"/>
              <a:t>Data</a:t>
            </a:r>
            <a:r>
              <a:rPr lang="zh-CN" altLang="en-US" sz="2000"/>
              <a:t>菜单为用户创建和定义数据提供了方便的功能。这个菜单是</a:t>
            </a:r>
            <a:r>
              <a:rPr lang="en-US" altLang="zh-CN" sz="2000"/>
              <a:t>SPSS</a:t>
            </a:r>
            <a:r>
              <a:rPr lang="zh-CN" altLang="en-US" sz="2000"/>
              <a:t>统计软件数据整理的特有功能菜单。它的功能包括：对变量、观测量的编辑处理；对变量数据的变换；对观察量数据整理。</a:t>
            </a:r>
          </a:p>
          <a:p>
            <a:pPr>
              <a:lnSpc>
                <a:spcPct val="190000"/>
              </a:lnSpc>
            </a:pPr>
            <a:r>
              <a:rPr lang="zh-CN" altLang="en-US" sz="2000">
                <a:solidFill>
                  <a:srgbClr val="0000FF"/>
                </a:solidFill>
              </a:rPr>
              <a:t>（</a:t>
            </a:r>
            <a:r>
              <a:rPr lang="en-US" altLang="zh-CN" sz="2000">
                <a:solidFill>
                  <a:srgbClr val="0000FF"/>
                </a:solidFill>
              </a:rPr>
              <a:t>1</a:t>
            </a:r>
            <a:r>
              <a:rPr lang="zh-CN" altLang="en-US" sz="2000">
                <a:solidFill>
                  <a:srgbClr val="0000FF"/>
                </a:solidFill>
              </a:rPr>
              <a:t>）简单命令</a:t>
            </a:r>
            <a:r>
              <a:rPr lang="zh-CN" altLang="en-US" sz="2000"/>
              <a:t>：包括插入变量、插入记录和到达某条记录，他们的功能实际上都可以用鼠标在数据表界面上直接完成，很少会使用菜单来调用。</a:t>
            </a:r>
          </a:p>
          <a:p>
            <a:pPr>
              <a:lnSpc>
                <a:spcPct val="190000"/>
              </a:lnSpc>
            </a:pPr>
            <a:r>
              <a:rPr lang="zh-CN" altLang="en-US" sz="2000">
                <a:solidFill>
                  <a:srgbClr val="0000FF"/>
                </a:solidFill>
              </a:rPr>
              <a:t>（</a:t>
            </a:r>
            <a:r>
              <a:rPr lang="en-US" altLang="zh-CN" sz="2000">
                <a:solidFill>
                  <a:srgbClr val="0000FF"/>
                </a:solidFill>
              </a:rPr>
              <a:t>2</a:t>
            </a:r>
            <a:r>
              <a:rPr lang="zh-CN" altLang="en-US" sz="2000">
                <a:solidFill>
                  <a:srgbClr val="0000FF"/>
                </a:solidFill>
              </a:rPr>
              <a:t>）常用的简单过程</a:t>
            </a:r>
            <a:r>
              <a:rPr lang="zh-CN" altLang="en-US" sz="2000"/>
              <a:t>：包括排序、拆分文件、选择记录和加权记录。</a:t>
            </a:r>
          </a:p>
          <a:p>
            <a:pPr>
              <a:lnSpc>
                <a:spcPct val="190000"/>
              </a:lnSpc>
            </a:pPr>
            <a:r>
              <a:rPr lang="zh-CN" altLang="en-US" sz="2000">
                <a:solidFill>
                  <a:srgbClr val="0000FF"/>
                </a:solidFill>
              </a:rPr>
              <a:t>（</a:t>
            </a:r>
            <a:r>
              <a:rPr lang="en-US" altLang="zh-CN" sz="2000">
                <a:solidFill>
                  <a:srgbClr val="0000FF"/>
                </a:solidFill>
              </a:rPr>
              <a:t>3</a:t>
            </a:r>
            <a:r>
              <a:rPr lang="zh-CN" altLang="en-US" sz="2000">
                <a:solidFill>
                  <a:srgbClr val="0000FF"/>
                </a:solidFill>
              </a:rPr>
              <a:t>）变量与数据文件属性导向</a:t>
            </a:r>
            <a:r>
              <a:rPr lang="zh-CN" altLang="en-US" sz="2000"/>
              <a:t>：用于定义数据字典，或者将于定义的数据字典直接引入当前数据文件。 </a:t>
            </a:r>
          </a:p>
        </p:txBody>
      </p:sp>
    </p:spTree>
    <p:extLst>
      <p:ext uri="{BB962C8B-B14F-4D97-AF65-F5344CB8AC3E}">
        <p14:creationId xmlns:p14="http://schemas.microsoft.com/office/powerpoint/2010/main" xmlns="" val="219024870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ChangeArrowheads="1"/>
          </p:cNvSpPr>
          <p:nvPr/>
        </p:nvSpPr>
        <p:spPr bwMode="auto">
          <a:xfrm>
            <a:off x="971550" y="1085850"/>
            <a:ext cx="7345363" cy="4727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90000"/>
              </a:lnSpc>
            </a:pPr>
            <a:r>
              <a:rPr lang="zh-CN" altLang="en-US" sz="2000">
                <a:solidFill>
                  <a:srgbClr val="0000FF"/>
                </a:solidFill>
              </a:rPr>
              <a:t>（</a:t>
            </a:r>
            <a:r>
              <a:rPr lang="en-US" altLang="zh-CN" sz="2000">
                <a:solidFill>
                  <a:srgbClr val="0000FF"/>
                </a:solidFill>
              </a:rPr>
              <a:t>4</a:t>
            </a:r>
            <a:r>
              <a:rPr lang="zh-CN" altLang="en-US" sz="2000">
                <a:solidFill>
                  <a:srgbClr val="0000FF"/>
                </a:solidFill>
              </a:rPr>
              <a:t>）数重构过导向：</a:t>
            </a:r>
            <a:r>
              <a:rPr lang="zh-CN" altLang="en-US" sz="2000"/>
              <a:t>用于进行数据转置，或者对重复测量数据表进行长型、宽型记录间的转换。</a:t>
            </a:r>
          </a:p>
          <a:p>
            <a:pPr algn="just">
              <a:lnSpc>
                <a:spcPct val="190000"/>
              </a:lnSpc>
            </a:pPr>
            <a:r>
              <a:rPr lang="zh-CN" altLang="en-US" sz="2000">
                <a:solidFill>
                  <a:srgbClr val="0000FF"/>
                </a:solidFill>
              </a:rPr>
              <a:t>（</a:t>
            </a:r>
            <a:r>
              <a:rPr lang="en-US" altLang="zh-CN" sz="2000">
                <a:solidFill>
                  <a:srgbClr val="0000FF"/>
                </a:solidFill>
              </a:rPr>
              <a:t>5</a:t>
            </a:r>
            <a:r>
              <a:rPr lang="zh-CN" altLang="en-US" sz="2000">
                <a:solidFill>
                  <a:srgbClr val="0000FF"/>
                </a:solidFill>
              </a:rPr>
              <a:t>）文件合并过程：</a:t>
            </a:r>
            <a:r>
              <a:rPr lang="zh-CN" altLang="en-US" sz="2000"/>
              <a:t>将几个数据文件合并为一个大的</a:t>
            </a:r>
            <a:r>
              <a:rPr lang="en-US" altLang="zh-CN" sz="2000"/>
              <a:t>spss</a:t>
            </a:r>
            <a:r>
              <a:rPr lang="zh-CN" altLang="en-US" sz="2000"/>
              <a:t>数据文件，含横向合并和纵向合并两种情况。</a:t>
            </a:r>
          </a:p>
          <a:p>
            <a:pPr algn="just">
              <a:lnSpc>
                <a:spcPct val="190000"/>
              </a:lnSpc>
            </a:pPr>
            <a:r>
              <a:rPr lang="zh-CN" altLang="en-US" sz="2000">
                <a:solidFill>
                  <a:srgbClr val="0000FF"/>
                </a:solidFill>
              </a:rPr>
              <a:t>（</a:t>
            </a:r>
            <a:r>
              <a:rPr lang="en-US" altLang="zh-CN" sz="2000">
                <a:solidFill>
                  <a:srgbClr val="0000FF"/>
                </a:solidFill>
              </a:rPr>
              <a:t>6</a:t>
            </a:r>
            <a:r>
              <a:rPr lang="zh-CN" altLang="en-US" sz="2000">
                <a:solidFill>
                  <a:srgbClr val="0000FF"/>
                </a:solidFill>
              </a:rPr>
              <a:t>）正交设计过程：</a:t>
            </a:r>
            <a:r>
              <a:rPr lang="zh-CN" altLang="en-US" sz="2000"/>
              <a:t>实际上是联合分析模块的一部分，用于生成实施联合分析所需要的设计。</a:t>
            </a:r>
          </a:p>
          <a:p>
            <a:pPr algn="just">
              <a:lnSpc>
                <a:spcPct val="190000"/>
              </a:lnSpc>
            </a:pPr>
            <a:r>
              <a:rPr lang="zh-CN" altLang="en-US" sz="2000">
                <a:solidFill>
                  <a:srgbClr val="0000FF"/>
                </a:solidFill>
              </a:rPr>
              <a:t>（</a:t>
            </a:r>
            <a:r>
              <a:rPr lang="en-US" altLang="zh-CN" sz="2000">
                <a:solidFill>
                  <a:srgbClr val="0000FF"/>
                </a:solidFill>
              </a:rPr>
              <a:t>7</a:t>
            </a:r>
            <a:r>
              <a:rPr lang="zh-CN" altLang="en-US" sz="2000">
                <a:solidFill>
                  <a:srgbClr val="0000FF"/>
                </a:solidFill>
              </a:rPr>
              <a:t>）其他过程</a:t>
            </a:r>
            <a:r>
              <a:rPr lang="zh-CN" altLang="en-US" sz="2000"/>
              <a:t>：包括定义日期变量过程、数据汇总过程和查找重复记录导向。</a:t>
            </a:r>
          </a:p>
        </p:txBody>
      </p:sp>
    </p:spTree>
    <p:extLst>
      <p:ext uri="{BB962C8B-B14F-4D97-AF65-F5344CB8AC3E}">
        <p14:creationId xmlns:p14="http://schemas.microsoft.com/office/powerpoint/2010/main" xmlns="" val="30185239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43213" y="765175"/>
            <a:ext cx="3346450" cy="5111750"/>
          </a:xfrm>
          <a:prstGeom prst="rect">
            <a:avLst/>
          </a:prstGeom>
          <a:noFill/>
          <a:extLst>
            <a:ext uri="{909E8E84-426E-40DD-AFC4-6F175D3DCCD1}">
              <a14:hiddenFill xmlns:a14="http://schemas.microsoft.com/office/drawing/2010/main" xmlns="">
                <a:solidFill>
                  <a:srgbClr val="FFFFFF"/>
                </a:solidFill>
              </a14:hiddenFill>
            </a:ext>
          </a:extLst>
        </p:spPr>
      </p:pic>
      <p:sp>
        <p:nvSpPr>
          <p:cNvPr id="53272" name="AutoShape 24"/>
          <p:cNvSpPr>
            <a:spLocks noChangeArrowheads="1"/>
          </p:cNvSpPr>
          <p:nvPr/>
        </p:nvSpPr>
        <p:spPr bwMode="auto">
          <a:xfrm>
            <a:off x="323850" y="908050"/>
            <a:ext cx="1944688" cy="360363"/>
          </a:xfrm>
          <a:prstGeom prst="wedgeRoundRectCallout">
            <a:avLst>
              <a:gd name="adj1" fmla="val 90329"/>
              <a:gd name="adj2" fmla="val 27093"/>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定义变量属性</a:t>
            </a:r>
          </a:p>
        </p:txBody>
      </p:sp>
      <p:sp>
        <p:nvSpPr>
          <p:cNvPr id="53273" name="AutoShape 25"/>
          <p:cNvSpPr>
            <a:spLocks noChangeArrowheads="1"/>
          </p:cNvSpPr>
          <p:nvPr/>
        </p:nvSpPr>
        <p:spPr bwMode="auto">
          <a:xfrm>
            <a:off x="323850" y="1484313"/>
            <a:ext cx="1944688" cy="360362"/>
          </a:xfrm>
          <a:prstGeom prst="wedgeRoundRectCallout">
            <a:avLst>
              <a:gd name="adj1" fmla="val 91958"/>
              <a:gd name="adj2" fmla="val 39866"/>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定义变量日期</a:t>
            </a:r>
          </a:p>
        </p:txBody>
      </p:sp>
      <p:sp>
        <p:nvSpPr>
          <p:cNvPr id="53274" name="AutoShape 26"/>
          <p:cNvSpPr>
            <a:spLocks noChangeArrowheads="1"/>
          </p:cNvSpPr>
          <p:nvPr/>
        </p:nvSpPr>
        <p:spPr bwMode="auto">
          <a:xfrm>
            <a:off x="323850" y="2133600"/>
            <a:ext cx="1944688" cy="360363"/>
          </a:xfrm>
          <a:prstGeom prst="wedgeRoundRectCallout">
            <a:avLst>
              <a:gd name="adj1" fmla="val 91880"/>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插入观测量</a:t>
            </a:r>
          </a:p>
        </p:txBody>
      </p:sp>
      <p:sp>
        <p:nvSpPr>
          <p:cNvPr id="53275" name="AutoShape 27"/>
          <p:cNvSpPr>
            <a:spLocks noChangeArrowheads="1"/>
          </p:cNvSpPr>
          <p:nvPr/>
        </p:nvSpPr>
        <p:spPr bwMode="auto">
          <a:xfrm>
            <a:off x="6659563" y="908050"/>
            <a:ext cx="1873250" cy="360363"/>
          </a:xfrm>
          <a:prstGeom prst="wedgeRoundRectCallout">
            <a:avLst>
              <a:gd name="adj1" fmla="val -130764"/>
              <a:gd name="adj2" fmla="val 114319"/>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拷贝数据属性</a:t>
            </a:r>
          </a:p>
        </p:txBody>
      </p:sp>
      <p:sp>
        <p:nvSpPr>
          <p:cNvPr id="53276" name="AutoShape 28"/>
          <p:cNvSpPr>
            <a:spLocks noChangeArrowheads="1"/>
          </p:cNvSpPr>
          <p:nvPr/>
        </p:nvSpPr>
        <p:spPr bwMode="auto">
          <a:xfrm>
            <a:off x="6659563" y="1412875"/>
            <a:ext cx="1873250" cy="360363"/>
          </a:xfrm>
          <a:prstGeom prst="wedgeRoundRectCallout">
            <a:avLst>
              <a:gd name="adj1" fmla="val -161356"/>
              <a:gd name="adj2" fmla="val 131500"/>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插入一个变量</a:t>
            </a:r>
          </a:p>
        </p:txBody>
      </p:sp>
      <p:sp>
        <p:nvSpPr>
          <p:cNvPr id="53277" name="AutoShape 29"/>
          <p:cNvSpPr>
            <a:spLocks noChangeArrowheads="1"/>
          </p:cNvSpPr>
          <p:nvPr/>
        </p:nvSpPr>
        <p:spPr bwMode="auto">
          <a:xfrm>
            <a:off x="6588125" y="1916113"/>
            <a:ext cx="1873250" cy="360362"/>
          </a:xfrm>
          <a:prstGeom prst="wedgeRoundRectCallout">
            <a:avLst>
              <a:gd name="adj1" fmla="val -177120"/>
              <a:gd name="adj2" fmla="val 15749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定位观测量</a:t>
            </a:r>
          </a:p>
        </p:txBody>
      </p:sp>
      <p:sp>
        <p:nvSpPr>
          <p:cNvPr id="53278" name="AutoShape 30"/>
          <p:cNvSpPr>
            <a:spLocks noChangeArrowheads="1"/>
          </p:cNvSpPr>
          <p:nvPr/>
        </p:nvSpPr>
        <p:spPr bwMode="auto">
          <a:xfrm>
            <a:off x="323850" y="2852738"/>
            <a:ext cx="1944688" cy="360362"/>
          </a:xfrm>
          <a:prstGeom prst="wedgeRoundRectCallout">
            <a:avLst>
              <a:gd name="adj1" fmla="val 91880"/>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观测量排序</a:t>
            </a:r>
          </a:p>
        </p:txBody>
      </p:sp>
      <p:sp>
        <p:nvSpPr>
          <p:cNvPr id="53279" name="AutoShape 31"/>
          <p:cNvSpPr>
            <a:spLocks noChangeArrowheads="1"/>
          </p:cNvSpPr>
          <p:nvPr/>
        </p:nvSpPr>
        <p:spPr bwMode="auto">
          <a:xfrm>
            <a:off x="323850" y="3429000"/>
            <a:ext cx="1944688" cy="360363"/>
          </a:xfrm>
          <a:prstGeom prst="wedgeRoundRectCallout">
            <a:avLst>
              <a:gd name="adj1" fmla="val 91880"/>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重构数据结构</a:t>
            </a:r>
          </a:p>
        </p:txBody>
      </p:sp>
      <p:sp>
        <p:nvSpPr>
          <p:cNvPr id="53280" name="AutoShape 32"/>
          <p:cNvSpPr>
            <a:spLocks noChangeArrowheads="1"/>
          </p:cNvSpPr>
          <p:nvPr/>
        </p:nvSpPr>
        <p:spPr bwMode="auto">
          <a:xfrm>
            <a:off x="0" y="4005263"/>
            <a:ext cx="2268538" cy="360362"/>
          </a:xfrm>
          <a:prstGeom prst="wedgeRoundRectCallout">
            <a:avLst>
              <a:gd name="adj1" fmla="val 85898"/>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分类或不分类汇总</a:t>
            </a:r>
          </a:p>
        </p:txBody>
      </p:sp>
      <p:sp>
        <p:nvSpPr>
          <p:cNvPr id="53281" name="AutoShape 33"/>
          <p:cNvSpPr>
            <a:spLocks noChangeArrowheads="1"/>
          </p:cNvSpPr>
          <p:nvPr/>
        </p:nvSpPr>
        <p:spPr bwMode="auto">
          <a:xfrm>
            <a:off x="323850" y="4581525"/>
            <a:ext cx="1944688" cy="360363"/>
          </a:xfrm>
          <a:prstGeom prst="wedgeRoundRectCallout">
            <a:avLst>
              <a:gd name="adj1" fmla="val 91880"/>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正交设计</a:t>
            </a:r>
          </a:p>
        </p:txBody>
      </p:sp>
      <p:sp>
        <p:nvSpPr>
          <p:cNvPr id="53282" name="AutoShape 34"/>
          <p:cNvSpPr>
            <a:spLocks noChangeArrowheads="1"/>
          </p:cNvSpPr>
          <p:nvPr/>
        </p:nvSpPr>
        <p:spPr bwMode="auto">
          <a:xfrm>
            <a:off x="6588125" y="2565400"/>
            <a:ext cx="1873250" cy="360363"/>
          </a:xfrm>
          <a:prstGeom prst="wedgeRoundRectCallout">
            <a:avLst>
              <a:gd name="adj1" fmla="val -177120"/>
              <a:gd name="adj2" fmla="val 15749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数据文件转置</a:t>
            </a:r>
          </a:p>
        </p:txBody>
      </p:sp>
      <p:sp>
        <p:nvSpPr>
          <p:cNvPr id="53283" name="AutoShape 35"/>
          <p:cNvSpPr>
            <a:spLocks noChangeArrowheads="1"/>
          </p:cNvSpPr>
          <p:nvPr/>
        </p:nvSpPr>
        <p:spPr bwMode="auto">
          <a:xfrm>
            <a:off x="6588125" y="3141663"/>
            <a:ext cx="1873250" cy="360362"/>
          </a:xfrm>
          <a:prstGeom prst="wedgeRoundRectCallout">
            <a:avLst>
              <a:gd name="adj1" fmla="val -177120"/>
              <a:gd name="adj2" fmla="val 157491"/>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合并数据文件</a:t>
            </a:r>
          </a:p>
        </p:txBody>
      </p:sp>
      <p:sp>
        <p:nvSpPr>
          <p:cNvPr id="53284" name="AutoShape 36"/>
          <p:cNvSpPr>
            <a:spLocks noChangeArrowheads="1"/>
          </p:cNvSpPr>
          <p:nvPr/>
        </p:nvSpPr>
        <p:spPr bwMode="auto">
          <a:xfrm>
            <a:off x="6659563" y="3789363"/>
            <a:ext cx="2089150" cy="360362"/>
          </a:xfrm>
          <a:prstGeom prst="wedgeRoundRectCallout">
            <a:avLst>
              <a:gd name="adj1" fmla="val -116491"/>
              <a:gd name="adj2" fmla="val 12753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标识重复观测量</a:t>
            </a:r>
          </a:p>
        </p:txBody>
      </p:sp>
      <p:sp>
        <p:nvSpPr>
          <p:cNvPr id="53285" name="AutoShape 37"/>
          <p:cNvSpPr>
            <a:spLocks noChangeArrowheads="1"/>
          </p:cNvSpPr>
          <p:nvPr/>
        </p:nvSpPr>
        <p:spPr bwMode="auto">
          <a:xfrm>
            <a:off x="6588125" y="4508500"/>
            <a:ext cx="2089150" cy="360363"/>
          </a:xfrm>
          <a:prstGeom prst="wedgeRoundRectCallout">
            <a:avLst>
              <a:gd name="adj1" fmla="val -156005"/>
              <a:gd name="adj2" fmla="val 12753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拆分数据文件</a:t>
            </a:r>
          </a:p>
        </p:txBody>
      </p:sp>
      <p:sp>
        <p:nvSpPr>
          <p:cNvPr id="53286" name="AutoShape 38"/>
          <p:cNvSpPr>
            <a:spLocks noChangeArrowheads="1"/>
          </p:cNvSpPr>
          <p:nvPr/>
        </p:nvSpPr>
        <p:spPr bwMode="auto">
          <a:xfrm>
            <a:off x="6588125" y="5589588"/>
            <a:ext cx="2089150" cy="360362"/>
          </a:xfrm>
          <a:prstGeom prst="wedgeRoundRectCallout">
            <a:avLst>
              <a:gd name="adj1" fmla="val -154481"/>
              <a:gd name="adj2" fmla="val -9185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选择观测量</a:t>
            </a:r>
          </a:p>
        </p:txBody>
      </p:sp>
      <p:sp>
        <p:nvSpPr>
          <p:cNvPr id="53287" name="AutoShape 39"/>
          <p:cNvSpPr>
            <a:spLocks noChangeArrowheads="1"/>
          </p:cNvSpPr>
          <p:nvPr/>
        </p:nvSpPr>
        <p:spPr bwMode="auto">
          <a:xfrm>
            <a:off x="250825" y="5516563"/>
            <a:ext cx="1944688" cy="360362"/>
          </a:xfrm>
          <a:prstGeom prst="wedgeRoundRectCallout">
            <a:avLst>
              <a:gd name="adj1" fmla="val 91880"/>
              <a:gd name="adj2" fmla="val 1542"/>
              <a:gd name="adj3" fmla="val 16667"/>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zh-CN" altLang="en-US"/>
              <a:t>观测量加权</a:t>
            </a:r>
          </a:p>
        </p:txBody>
      </p:sp>
    </p:spTree>
    <p:extLst>
      <p:ext uri="{BB962C8B-B14F-4D97-AF65-F5344CB8AC3E}">
        <p14:creationId xmlns:p14="http://schemas.microsoft.com/office/powerpoint/2010/main" xmlns="" val="37101260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rrowheads="1"/>
          </p:cNvSpPr>
          <p:nvPr>
            <p:ph type="title"/>
          </p:nvPr>
        </p:nvSpPr>
        <p:spPr/>
        <p:txBody>
          <a:bodyPr/>
          <a:lstStyle/>
          <a:p>
            <a:r>
              <a:rPr lang="en-US" altLang="zh-CN" sz="3200" b="1"/>
              <a:t>3.2.1 </a:t>
            </a:r>
            <a:r>
              <a:rPr lang="zh-CN" altLang="en-US" sz="3200" b="1"/>
              <a:t>记录排序</a:t>
            </a:r>
          </a:p>
        </p:txBody>
      </p:sp>
      <p:sp>
        <p:nvSpPr>
          <p:cNvPr id="54275" name="Rectangle 3"/>
          <p:cNvSpPr>
            <a:spLocks noGrp="1" noRot="1" noChangeArrowheads="1"/>
          </p:cNvSpPr>
          <p:nvPr>
            <p:ph type="body" idx="1"/>
          </p:nvPr>
        </p:nvSpPr>
        <p:spPr>
          <a:xfrm>
            <a:off x="301625" y="1600200"/>
            <a:ext cx="8842375" cy="4498975"/>
          </a:xfrm>
        </p:spPr>
        <p:txBody>
          <a:bodyPr/>
          <a:lstStyle/>
          <a:p>
            <a:r>
              <a:rPr lang="zh-CN" altLang="en-US" sz="2400"/>
              <a:t>一、排序的两种方法</a:t>
            </a:r>
            <a:r>
              <a:rPr lang="zh-CN" altLang="en-US" sz="2400">
                <a:sym typeface="Wingdings" pitchFamily="2" charset="2"/>
              </a:rPr>
              <a:t>：</a:t>
            </a:r>
          </a:p>
          <a:p>
            <a:r>
              <a:rPr lang="zh-CN" altLang="en-US" sz="2400">
                <a:sym typeface="Wingdings" pitchFamily="2" charset="2"/>
              </a:rPr>
              <a:t>（</a:t>
            </a:r>
            <a:r>
              <a:rPr lang="en-US" altLang="zh-CN" sz="2400"/>
              <a:t>1</a:t>
            </a:r>
            <a:r>
              <a:rPr lang="zh-CN" altLang="en-US" sz="2400"/>
              <a:t>）在数据表格的变量名处单击右键，弹出的右键菜单最后两项就是“</a:t>
            </a:r>
            <a:r>
              <a:rPr lang="en-US" altLang="zh-CN" sz="2400"/>
              <a:t>sort Ascending”</a:t>
            </a:r>
            <a:r>
              <a:rPr lang="zh-CN" altLang="en-US" sz="2400"/>
              <a:t>和“</a:t>
            </a:r>
            <a:r>
              <a:rPr lang="en-US" altLang="zh-CN" sz="2400"/>
              <a:t>Sort Descending”</a:t>
            </a:r>
            <a:r>
              <a:rPr lang="zh-CN" altLang="en-US" sz="2400"/>
              <a:t>。</a:t>
            </a:r>
          </a:p>
          <a:p>
            <a:r>
              <a:rPr lang="zh-CN" altLang="en-US" sz="2400"/>
              <a:t>（</a:t>
            </a:r>
            <a:r>
              <a:rPr lang="en-US" altLang="zh-CN" sz="2400"/>
              <a:t>2</a:t>
            </a:r>
            <a:r>
              <a:rPr lang="zh-CN" altLang="en-US" sz="2400"/>
              <a:t>）对于多变量排序，则需要使用</a:t>
            </a:r>
            <a:r>
              <a:rPr lang="en-US" altLang="zh-CN" sz="2400"/>
              <a:t>Sort Cases</a:t>
            </a:r>
            <a:r>
              <a:rPr lang="zh-CN" altLang="en-US" sz="2400"/>
              <a:t>过程来进行。</a:t>
            </a:r>
          </a:p>
          <a:p>
            <a:r>
              <a:rPr lang="zh-CN" altLang="en-US" sz="2400"/>
              <a:t>二、多变量排序需要注意的三点：</a:t>
            </a:r>
          </a:p>
          <a:p>
            <a:r>
              <a:rPr lang="zh-CN" altLang="en-US" sz="2400"/>
              <a:t>（</a:t>
            </a:r>
            <a:r>
              <a:rPr lang="en-US" altLang="zh-CN" sz="2400"/>
              <a:t>1</a:t>
            </a:r>
            <a:r>
              <a:rPr lang="zh-CN" altLang="en-US" sz="2400"/>
              <a:t>）在多重排序中，制定排序变量名是很关键的，先指定的变量在排序时必然优先于后制订的变量。</a:t>
            </a:r>
          </a:p>
          <a:p>
            <a:r>
              <a:rPr lang="zh-CN" altLang="en-US" sz="2400"/>
              <a:t>（</a:t>
            </a:r>
            <a:r>
              <a:rPr lang="en-US" altLang="zh-CN" sz="2400"/>
              <a:t>2</a:t>
            </a:r>
            <a:r>
              <a:rPr lang="zh-CN" altLang="en-US" sz="2400"/>
              <a:t>）可以指定按某变量值升序排序的同时按另一变量值降序排序，或相反。</a:t>
            </a:r>
          </a:p>
          <a:p>
            <a:r>
              <a:rPr lang="zh-CN" altLang="en-US" sz="2400"/>
              <a:t>（</a:t>
            </a:r>
            <a:r>
              <a:rPr lang="en-US" altLang="zh-CN" sz="2400"/>
              <a:t>3</a:t>
            </a:r>
            <a:r>
              <a:rPr lang="zh-CN" altLang="en-US" sz="2400"/>
              <a:t>）排序以后，原来记录数据的排列次序将被打乱。</a:t>
            </a:r>
          </a:p>
        </p:txBody>
      </p:sp>
    </p:spTree>
    <p:extLst>
      <p:ext uri="{BB962C8B-B14F-4D97-AF65-F5344CB8AC3E}">
        <p14:creationId xmlns:p14="http://schemas.microsoft.com/office/powerpoint/2010/main" xmlns="" val="16681877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04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6013" y="1412875"/>
            <a:ext cx="6804025" cy="30559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6563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147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44720513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p:txBody>
          <a:bodyPr/>
          <a:lstStyle/>
          <a:p>
            <a:r>
              <a:rPr lang="en-US" altLang="zh-CN" sz="3200" b="1"/>
              <a:t>3.2.2 </a:t>
            </a:r>
            <a:r>
              <a:rPr lang="zh-CN" altLang="en-US" sz="3200" b="1"/>
              <a:t>记录拆分</a:t>
            </a:r>
          </a:p>
        </p:txBody>
      </p:sp>
      <p:sp>
        <p:nvSpPr>
          <p:cNvPr id="55299" name="Rectangle 3"/>
          <p:cNvSpPr>
            <a:spLocks noGrp="1" noRot="1" noChangeArrowheads="1"/>
          </p:cNvSpPr>
          <p:nvPr>
            <p:ph type="body" idx="1"/>
          </p:nvPr>
        </p:nvSpPr>
        <p:spPr/>
        <p:txBody>
          <a:bodyPr/>
          <a:lstStyle/>
          <a:p>
            <a:r>
              <a:rPr lang="en-US" altLang="zh-CN" sz="2400"/>
              <a:t>Split File </a:t>
            </a:r>
            <a:r>
              <a:rPr lang="zh-CN" altLang="en-US" sz="2400"/>
              <a:t>分割文件的功能是把当前工作分割成两个或两个以上的组，随后的分析将对每个组进行。</a:t>
            </a:r>
          </a:p>
        </p:txBody>
      </p:sp>
      <p:pic>
        <p:nvPicPr>
          <p:cNvPr id="553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813" y="2852738"/>
            <a:ext cx="5903912" cy="33877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128244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25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835681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rrowheads="1"/>
          </p:cNvSpPr>
          <p:nvPr>
            <p:ph type="title"/>
          </p:nvPr>
        </p:nvSpPr>
        <p:spPr>
          <a:xfrm>
            <a:off x="323850" y="0"/>
            <a:ext cx="8540750" cy="1143000"/>
          </a:xfrm>
        </p:spPr>
        <p:txBody>
          <a:bodyPr/>
          <a:lstStyle/>
          <a:p>
            <a:r>
              <a:rPr lang="en-US" altLang="zh-CN"/>
              <a:t>3.2.3 </a:t>
            </a:r>
            <a:r>
              <a:rPr lang="zh-CN" altLang="en-US"/>
              <a:t>记录筛选</a:t>
            </a:r>
          </a:p>
        </p:txBody>
      </p:sp>
      <p:sp>
        <p:nvSpPr>
          <p:cNvPr id="56323" name="Rectangle 3"/>
          <p:cNvSpPr>
            <a:spLocks noGrp="1" noRot="1" noChangeArrowheads="1"/>
          </p:cNvSpPr>
          <p:nvPr>
            <p:ph type="body" idx="1"/>
          </p:nvPr>
        </p:nvSpPr>
        <p:spPr>
          <a:xfrm>
            <a:off x="323850" y="1125538"/>
            <a:ext cx="8540750" cy="4498975"/>
          </a:xfrm>
        </p:spPr>
        <p:txBody>
          <a:bodyPr/>
          <a:lstStyle/>
          <a:p>
            <a:r>
              <a:rPr lang="en-US" altLang="zh-CN" sz="2400"/>
              <a:t>Select Cases</a:t>
            </a:r>
            <a:r>
              <a:rPr lang="zh-CN" altLang="en-US" sz="2400"/>
              <a:t>：当用户不需要分析全部的数据，而是按要求分析其中的一部分，使用该选择。</a:t>
            </a:r>
          </a:p>
        </p:txBody>
      </p:sp>
      <p:pic>
        <p:nvPicPr>
          <p:cNvPr id="5632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635375" y="2133600"/>
            <a:ext cx="4381500" cy="3562350"/>
          </a:xfrm>
          <a:prstGeom prst="rect">
            <a:avLst/>
          </a:prstGeom>
          <a:noFill/>
          <a:extLst>
            <a:ext uri="{909E8E84-426E-40DD-AFC4-6F175D3DCCD1}">
              <a14:hiddenFill xmlns:a14="http://schemas.microsoft.com/office/drawing/2010/main" xmlns="">
                <a:solidFill>
                  <a:srgbClr val="FFFFFF"/>
                </a:solidFill>
              </a14:hiddenFill>
            </a:ext>
          </a:extLst>
        </p:spPr>
      </p:pic>
      <p:sp>
        <p:nvSpPr>
          <p:cNvPr id="56326" name="Rectangle 6"/>
          <p:cNvSpPr>
            <a:spLocks noChangeArrowheads="1"/>
          </p:cNvSpPr>
          <p:nvPr/>
        </p:nvSpPr>
        <p:spPr bwMode="auto">
          <a:xfrm>
            <a:off x="323850" y="2708275"/>
            <a:ext cx="3168650"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40000"/>
              </a:lnSpc>
              <a:tabLst>
                <a:tab pos="609600" algn="l"/>
              </a:tabLst>
            </a:pPr>
            <a:r>
              <a:rPr lang="en-US" altLang="zh-CN" sz="2000"/>
              <a:t>All case</a:t>
            </a:r>
            <a:r>
              <a:rPr lang="zh-CN" altLang="en-US" sz="2000"/>
              <a:t>：选择所有数据；</a:t>
            </a:r>
          </a:p>
          <a:p>
            <a:pPr>
              <a:lnSpc>
                <a:spcPct val="140000"/>
              </a:lnSpc>
              <a:tabLst>
                <a:tab pos="609600" algn="l"/>
              </a:tabLst>
            </a:pPr>
            <a:r>
              <a:rPr lang="en-US" altLang="zh-CN" sz="2000"/>
              <a:t>If condition is satisfied: </a:t>
            </a:r>
            <a:r>
              <a:rPr lang="zh-CN" altLang="en-US" sz="2000"/>
              <a:t>按指定条件选择数据。</a:t>
            </a:r>
          </a:p>
        </p:txBody>
      </p:sp>
    </p:spTree>
    <p:extLst>
      <p:ext uri="{BB962C8B-B14F-4D97-AF65-F5344CB8AC3E}">
        <p14:creationId xmlns:p14="http://schemas.microsoft.com/office/powerpoint/2010/main" xmlns="" val="28075554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88905" name="Group 137"/>
          <p:cNvGraphicFramePr>
            <a:graphicFrameLocks noGrp="1"/>
          </p:cNvGraphicFramePr>
          <p:nvPr>
            <p:ph/>
          </p:nvPr>
        </p:nvGraphicFramePr>
        <p:xfrm>
          <a:off x="301625" y="228600"/>
          <a:ext cx="8540750" cy="6373496"/>
        </p:xfrm>
        <a:graphic>
          <a:graphicData uri="http://schemas.openxmlformats.org/drawingml/2006/table">
            <a:tbl>
              <a:tblPr/>
              <a:tblGrid>
                <a:gridCol w="2932113"/>
                <a:gridCol w="5608637"/>
              </a:tblGrid>
              <a:tr h="5334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附加模块</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功能</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Advanced</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一般线性模型、混合线性模型、对数线性模型、生存分析等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Categories</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对应分析、感知图、</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Proxscal</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Complex Sample</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多阶段复杂抽样技术等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Conjoint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正交设计、联合分析等，适用于市场研究</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Exact Test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精确</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P</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值计算、随机抽样</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P</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值计算等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Maps</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在地图上展示数据等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Missing Value Analysis</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缺失数据的报告与填补等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4988">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Regression</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Logistic</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回归、非线性回归、</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Probit</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回归等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Tables</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交互式创建各种表格（如堆积表、嵌套表、分层表等）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3400">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SPSS Trends</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Arima</a:t>
                      </a:r>
                      <a:r>
                        <a:rPr kumimoji="0" lang="zh-CN" altLang="en-US" sz="2000" b="0" i="0" u="none" strike="noStrike" cap="none" normalizeH="0" baseline="0" smtClean="0">
                          <a:ln>
                            <a:noFill/>
                          </a:ln>
                          <a:solidFill>
                            <a:schemeClr val="tx1"/>
                          </a:solidFill>
                          <a:effectLst/>
                          <a:latin typeface="宋体" pitchFamily="2" charset="-122"/>
                          <a:ea typeface="宋体" pitchFamily="2" charset="-122"/>
                        </a:rPr>
                        <a:t>模型、指数平滑、自回归等</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180889236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973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55875" y="404813"/>
            <a:ext cx="4648200" cy="248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9734" name="Rectangle 6"/>
          <p:cNvSpPr>
            <a:spLocks noChangeArrowheads="1"/>
          </p:cNvSpPr>
          <p:nvPr/>
        </p:nvSpPr>
        <p:spPr bwMode="auto">
          <a:xfrm>
            <a:off x="323850" y="2997200"/>
            <a:ext cx="3167063"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a:t>Random Sample of cases</a:t>
            </a:r>
            <a:r>
              <a:rPr lang="zh-CN" altLang="en-US"/>
              <a:t>：对观察值进行随机抽样。 </a:t>
            </a:r>
          </a:p>
        </p:txBody>
      </p:sp>
      <p:pic>
        <p:nvPicPr>
          <p:cNvPr id="329735"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92500" y="3644900"/>
            <a:ext cx="3962400" cy="1447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681904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352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493748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54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899500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557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8207623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8" name="Rectangle 6"/>
          <p:cNvSpPr>
            <a:spLocks noChangeArrowheads="1"/>
          </p:cNvSpPr>
          <p:nvPr/>
        </p:nvSpPr>
        <p:spPr bwMode="auto">
          <a:xfrm>
            <a:off x="900113" y="4005263"/>
            <a:ext cx="7921625" cy="14112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60000"/>
              </a:lnSpc>
              <a:tabLst>
                <a:tab pos="609600" algn="l"/>
              </a:tabLst>
            </a:pPr>
            <a:r>
              <a:rPr lang="en-US" altLang="zh-CN">
                <a:solidFill>
                  <a:srgbClr val="FF3300"/>
                </a:solidFill>
              </a:rPr>
              <a:t>Use filter variable</a:t>
            </a:r>
            <a:r>
              <a:rPr lang="zh-CN" altLang="en-US">
                <a:solidFill>
                  <a:srgbClr val="FF3300"/>
                </a:solidFill>
              </a:rPr>
              <a:t>：</a:t>
            </a:r>
            <a:r>
              <a:rPr lang="zh-CN" altLang="en-US"/>
              <a:t>用指定变量作过滤。先选择一个变量，系统自动在数据管理器中将该变量值为</a:t>
            </a:r>
            <a:r>
              <a:rPr lang="en-US" altLang="zh-CN"/>
              <a:t>0</a:t>
            </a:r>
            <a:r>
              <a:rPr lang="zh-CN" altLang="en-US"/>
              <a:t>的观测单位标上删除记号，系统对标有删除记号的观测单位不作分析。</a:t>
            </a:r>
          </a:p>
        </p:txBody>
      </p:sp>
      <p:pic>
        <p:nvPicPr>
          <p:cNvPr id="330759"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59338" y="404813"/>
            <a:ext cx="3960812" cy="3138487"/>
          </a:xfrm>
          <a:prstGeom prst="rect">
            <a:avLst/>
          </a:prstGeom>
          <a:noFill/>
          <a:extLst>
            <a:ext uri="{909E8E84-426E-40DD-AFC4-6F175D3DCCD1}">
              <a14:hiddenFill xmlns:a14="http://schemas.microsoft.com/office/drawing/2010/main" xmlns="">
                <a:solidFill>
                  <a:srgbClr val="FFFFFF"/>
                </a:solidFill>
              </a14:hiddenFill>
            </a:ext>
          </a:extLst>
        </p:spPr>
      </p:pic>
      <p:sp>
        <p:nvSpPr>
          <p:cNvPr id="330760" name="Rectangle 8"/>
          <p:cNvSpPr>
            <a:spLocks noChangeArrowheads="1"/>
          </p:cNvSpPr>
          <p:nvPr/>
        </p:nvSpPr>
        <p:spPr bwMode="auto">
          <a:xfrm>
            <a:off x="827088" y="836613"/>
            <a:ext cx="3995737" cy="2290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60000"/>
              </a:lnSpc>
            </a:pPr>
            <a:r>
              <a:rPr lang="en-US" altLang="zh-CN">
                <a:solidFill>
                  <a:srgbClr val="FF3300"/>
                </a:solidFill>
              </a:rPr>
              <a:t>Based on time or case range</a:t>
            </a:r>
            <a:r>
              <a:rPr lang="zh-CN" altLang="en-US">
                <a:solidFill>
                  <a:srgbClr val="FF3300"/>
                </a:solidFill>
              </a:rPr>
              <a:t>：</a:t>
            </a:r>
            <a:r>
              <a:rPr lang="zh-CN" altLang="en-US"/>
              <a:t>顺序抽样。单击</a:t>
            </a:r>
            <a:r>
              <a:rPr lang="en-US" altLang="zh-CN"/>
              <a:t>Range</a:t>
            </a:r>
            <a:r>
              <a:rPr lang="zh-CN" altLang="en-US"/>
              <a:t>按纽，打开</a:t>
            </a:r>
            <a:r>
              <a:rPr lang="en-US" altLang="zh-CN"/>
              <a:t>Select Case: Range</a:t>
            </a:r>
            <a:r>
              <a:rPr lang="zh-CN" altLang="en-US"/>
              <a:t>对话框，用户自行定义从第几个观察值开始抽到第几个观察值结束。</a:t>
            </a:r>
          </a:p>
        </p:txBody>
      </p:sp>
    </p:spTree>
    <p:extLst>
      <p:ext uri="{BB962C8B-B14F-4D97-AF65-F5344CB8AC3E}">
        <p14:creationId xmlns:p14="http://schemas.microsoft.com/office/powerpoint/2010/main" xmlns="" val="21711732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659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9753600" cy="7315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3640646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rrowheads="1"/>
          </p:cNvSpPr>
          <p:nvPr>
            <p:ph type="title"/>
          </p:nvPr>
        </p:nvSpPr>
        <p:spPr/>
        <p:txBody>
          <a:bodyPr/>
          <a:lstStyle/>
          <a:p>
            <a:r>
              <a:rPr lang="en-US" altLang="zh-CN" sz="3600">
                <a:latin typeface="黑体" pitchFamily="49" charset="-122"/>
                <a:ea typeface="黑体" pitchFamily="49" charset="-122"/>
              </a:rPr>
              <a:t>3.2.4 </a:t>
            </a:r>
            <a:r>
              <a:rPr lang="zh-CN" altLang="en-US" sz="3600">
                <a:latin typeface="黑体" pitchFamily="49" charset="-122"/>
                <a:ea typeface="黑体" pitchFamily="49" charset="-122"/>
              </a:rPr>
              <a:t>加权记录</a:t>
            </a:r>
          </a:p>
        </p:txBody>
      </p:sp>
      <p:sp>
        <p:nvSpPr>
          <p:cNvPr id="57347" name="Rectangle 3"/>
          <p:cNvSpPr>
            <a:spLocks noGrp="1" noRot="1" noChangeArrowheads="1"/>
          </p:cNvSpPr>
          <p:nvPr>
            <p:ph type="body" idx="1"/>
          </p:nvPr>
        </p:nvSpPr>
        <p:spPr>
          <a:xfrm>
            <a:off x="323850" y="1412875"/>
            <a:ext cx="8540750" cy="460375"/>
          </a:xfrm>
        </p:spPr>
        <p:txBody>
          <a:bodyPr/>
          <a:lstStyle/>
          <a:p>
            <a:r>
              <a:rPr lang="en-US" altLang="zh-CN" sz="2400" b="1"/>
              <a:t>Weight Cases</a:t>
            </a:r>
            <a:r>
              <a:rPr lang="zh-CN" altLang="en-US" sz="2400" b="1"/>
              <a:t>：设定某变量为频数变量。</a:t>
            </a:r>
          </a:p>
          <a:p>
            <a:endParaRPr lang="en-US" altLang="zh-CN" sz="2400" b="1"/>
          </a:p>
        </p:txBody>
      </p:sp>
      <p:pic>
        <p:nvPicPr>
          <p:cNvPr id="5734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2492375"/>
            <a:ext cx="7056437" cy="27400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848506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rrowheads="1"/>
          </p:cNvSpPr>
          <p:nvPr>
            <p:ph type="title"/>
          </p:nvPr>
        </p:nvSpPr>
        <p:spPr>
          <a:xfrm>
            <a:off x="250825" y="260350"/>
            <a:ext cx="8540750" cy="836613"/>
          </a:xfrm>
        </p:spPr>
        <p:txBody>
          <a:bodyPr/>
          <a:lstStyle/>
          <a:p>
            <a:r>
              <a:rPr lang="en-US" altLang="zh-CN" sz="3200" b="1"/>
              <a:t>3.2.5 </a:t>
            </a:r>
            <a:r>
              <a:rPr lang="zh-CN" altLang="en-US" sz="3200" b="1"/>
              <a:t>数据汇总</a:t>
            </a:r>
          </a:p>
        </p:txBody>
      </p:sp>
      <p:sp>
        <p:nvSpPr>
          <p:cNvPr id="58371" name="Rectangle 3"/>
          <p:cNvSpPr>
            <a:spLocks noGrp="1" noRot="1" noChangeArrowheads="1"/>
          </p:cNvSpPr>
          <p:nvPr>
            <p:ph type="body" idx="1"/>
          </p:nvPr>
        </p:nvSpPr>
        <p:spPr>
          <a:xfrm>
            <a:off x="323850" y="1844675"/>
            <a:ext cx="8540750" cy="935038"/>
          </a:xfrm>
        </p:spPr>
        <p:txBody>
          <a:bodyPr/>
          <a:lstStyle/>
          <a:p>
            <a:r>
              <a:rPr lang="zh-CN" altLang="en-US" sz="2000"/>
              <a:t>所谓分类汇总就是按指定的分类变量对观测值进行分组，对每组记录的各变量求指定的描述统计量，结果可以存入新数据文件，也可以替换当前数据文件。</a:t>
            </a:r>
          </a:p>
        </p:txBody>
      </p:sp>
      <p:sp>
        <p:nvSpPr>
          <p:cNvPr id="58373" name="Text Box 5"/>
          <p:cNvSpPr txBox="1">
            <a:spLocks noChangeArrowheads="1"/>
          </p:cNvSpPr>
          <p:nvPr/>
        </p:nvSpPr>
        <p:spPr bwMode="auto">
          <a:xfrm>
            <a:off x="250825" y="1196975"/>
            <a:ext cx="81375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b="1"/>
              <a:t>一、汇总的概念</a:t>
            </a:r>
          </a:p>
        </p:txBody>
      </p:sp>
      <p:sp>
        <p:nvSpPr>
          <p:cNvPr id="58374" name="Text Box 6"/>
          <p:cNvSpPr txBox="1">
            <a:spLocks noChangeArrowheads="1"/>
          </p:cNvSpPr>
          <p:nvPr/>
        </p:nvSpPr>
        <p:spPr bwMode="auto">
          <a:xfrm>
            <a:off x="395288" y="3213100"/>
            <a:ext cx="2233612"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b="1"/>
              <a:t>二、进行分类汇总的方法</a:t>
            </a:r>
          </a:p>
        </p:txBody>
      </p:sp>
      <p:sp>
        <p:nvSpPr>
          <p:cNvPr id="58375" name="Text Box 7"/>
          <p:cNvSpPr txBox="1">
            <a:spLocks noChangeArrowheads="1"/>
          </p:cNvSpPr>
          <p:nvPr/>
        </p:nvSpPr>
        <p:spPr bwMode="auto">
          <a:xfrm>
            <a:off x="468313" y="4149725"/>
            <a:ext cx="2087562"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1</a:t>
            </a:r>
            <a:r>
              <a:rPr lang="zh-CN" altLang="en-US" sz="2000"/>
              <a:t>、打开“</a:t>
            </a:r>
            <a:r>
              <a:rPr lang="en-US" altLang="zh-CN" sz="2000"/>
              <a:t>data”</a:t>
            </a:r>
            <a:r>
              <a:rPr lang="zh-CN" altLang="en-US" sz="2000"/>
              <a:t>菜单，选择“</a:t>
            </a:r>
            <a:r>
              <a:rPr lang="en-US" altLang="zh-CN" sz="2000"/>
              <a:t>Aggregate”</a:t>
            </a:r>
            <a:r>
              <a:rPr lang="zh-CN" altLang="en-US" sz="2000"/>
              <a:t>，展开</a:t>
            </a:r>
            <a:r>
              <a:rPr lang="en-US" altLang="zh-CN" sz="2000"/>
              <a:t>aggregate data”</a:t>
            </a:r>
            <a:r>
              <a:rPr lang="zh-CN" altLang="en-US" sz="2000"/>
              <a:t>对话框。</a:t>
            </a:r>
          </a:p>
        </p:txBody>
      </p:sp>
      <p:pic>
        <p:nvPicPr>
          <p:cNvPr id="58378"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1775" y="2781300"/>
            <a:ext cx="5834063" cy="36385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625359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81" name="Text Box 5"/>
          <p:cNvSpPr txBox="1">
            <a:spLocks noChangeArrowheads="1"/>
          </p:cNvSpPr>
          <p:nvPr/>
        </p:nvSpPr>
        <p:spPr bwMode="auto">
          <a:xfrm>
            <a:off x="539750" y="549275"/>
            <a:ext cx="81375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2</a:t>
            </a:r>
            <a:r>
              <a:rPr lang="zh-CN" altLang="en-US" sz="2000"/>
              <a:t>、在左侧的源变量框中选择一个或多个变量作为分类变量进入分类变量（</a:t>
            </a:r>
            <a:r>
              <a:rPr lang="en-US" altLang="zh-CN" sz="2000"/>
              <a:t>Break Variable[s]</a:t>
            </a:r>
            <a:r>
              <a:rPr lang="zh-CN" altLang="en-US" sz="2000"/>
              <a:t>）框中。</a:t>
            </a:r>
          </a:p>
        </p:txBody>
      </p:sp>
      <p:sp>
        <p:nvSpPr>
          <p:cNvPr id="331782" name="Text Box 6"/>
          <p:cNvSpPr txBox="1">
            <a:spLocks noChangeArrowheads="1"/>
          </p:cNvSpPr>
          <p:nvPr/>
        </p:nvSpPr>
        <p:spPr bwMode="auto">
          <a:xfrm>
            <a:off x="539750" y="1412875"/>
            <a:ext cx="81375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3</a:t>
            </a:r>
            <a:r>
              <a:rPr lang="zh-CN" altLang="en-US" sz="2000"/>
              <a:t>、在左侧的源变量框中选择一个或多个变量作为要求汇总的变量进入汇总变量</a:t>
            </a:r>
            <a:r>
              <a:rPr lang="zh-CN" altLang="en-US"/>
              <a:t>（</a:t>
            </a:r>
            <a:r>
              <a:rPr lang="en-US" altLang="zh-CN"/>
              <a:t>Aggregate  Variable[s]</a:t>
            </a:r>
            <a:r>
              <a:rPr lang="zh-CN" altLang="en-US"/>
              <a:t>）框中，即要求这些变量的值进行分类汇总</a:t>
            </a:r>
            <a:r>
              <a:rPr lang="zh-CN" altLang="en-US" sz="2000"/>
              <a:t>。</a:t>
            </a:r>
          </a:p>
        </p:txBody>
      </p:sp>
      <p:sp>
        <p:nvSpPr>
          <p:cNvPr id="331783" name="Text Box 7"/>
          <p:cNvSpPr txBox="1">
            <a:spLocks noChangeArrowheads="1"/>
          </p:cNvSpPr>
          <p:nvPr/>
        </p:nvSpPr>
        <p:spPr bwMode="auto">
          <a:xfrm>
            <a:off x="539750" y="2349500"/>
            <a:ext cx="8137525"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sz="2000"/>
              <a:t>4</a:t>
            </a:r>
            <a:r>
              <a:rPr lang="zh-CN" altLang="en-US" sz="2000"/>
              <a:t>、“</a:t>
            </a:r>
            <a:r>
              <a:rPr lang="en-US" altLang="zh-CN" sz="2000"/>
              <a:t>name&amp; label” </a:t>
            </a:r>
            <a:r>
              <a:rPr lang="zh-CN" altLang="en-US" sz="2000"/>
              <a:t>（名称与标签）：单击此按钮可以修改组合后所生成新变量名称以及标签：可以在</a:t>
            </a:r>
            <a:r>
              <a:rPr lang="en-US" altLang="zh-CN" sz="2000"/>
              <a:t>name</a:t>
            </a:r>
            <a:r>
              <a:rPr lang="zh-CN" altLang="en-US" sz="2000"/>
              <a:t>后面的矩形框中输入新变量名。在</a:t>
            </a:r>
            <a:r>
              <a:rPr lang="en-US" altLang="zh-CN" sz="2000"/>
              <a:t>Label</a:t>
            </a:r>
            <a:r>
              <a:rPr lang="zh-CN" altLang="en-US" sz="2000"/>
              <a:t>后面的矩形框中输入新变量标签。单击“</a:t>
            </a:r>
            <a:r>
              <a:rPr lang="en-US" altLang="zh-CN" sz="2000"/>
              <a:t>continue”</a:t>
            </a:r>
            <a:r>
              <a:rPr lang="zh-CN" altLang="en-US" sz="2000"/>
              <a:t>按钮继续。</a:t>
            </a:r>
          </a:p>
        </p:txBody>
      </p:sp>
      <p:pic>
        <p:nvPicPr>
          <p:cNvPr id="331784" name="Picture 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63713" y="3500438"/>
            <a:ext cx="5759450" cy="25368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8152689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Text Box 4"/>
          <p:cNvSpPr txBox="1">
            <a:spLocks noChangeArrowheads="1"/>
          </p:cNvSpPr>
          <p:nvPr/>
        </p:nvSpPr>
        <p:spPr bwMode="auto">
          <a:xfrm>
            <a:off x="468313" y="549275"/>
            <a:ext cx="7920037"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en-US" altLang="zh-CN"/>
              <a:t>5</a:t>
            </a:r>
            <a:r>
              <a:rPr lang="zh-CN" altLang="en-US"/>
              <a:t>、“</a:t>
            </a:r>
            <a:r>
              <a:rPr lang="en-US" altLang="zh-CN"/>
              <a:t>Function”</a:t>
            </a:r>
            <a:r>
              <a:rPr lang="zh-CN" altLang="en-US"/>
              <a:t>（函数）  选择此项可以确定汇总变量的描述内容；系统默认函数为平均数。</a:t>
            </a:r>
          </a:p>
        </p:txBody>
      </p:sp>
      <p:pic>
        <p:nvPicPr>
          <p:cNvPr id="33280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8538" y="1773238"/>
            <a:ext cx="4752975" cy="39989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3918262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PSS课程">
  <a:themeElements>
    <a:clrScheme name="">
      <a:dk1>
        <a:srgbClr val="000000"/>
      </a:dk1>
      <a:lt1>
        <a:srgbClr val="FFFFFF"/>
      </a:lt1>
      <a:dk2>
        <a:srgbClr val="FFFFFF"/>
      </a:dk2>
      <a:lt2>
        <a:srgbClr val="000000"/>
      </a:lt2>
      <a:accent1>
        <a:srgbClr val="969696"/>
      </a:accent1>
      <a:accent2>
        <a:srgbClr val="CC0000"/>
      </a:accent2>
      <a:accent3>
        <a:srgbClr val="FFFFFF"/>
      </a:accent3>
      <a:accent4>
        <a:srgbClr val="000000"/>
      </a:accent4>
      <a:accent5>
        <a:srgbClr val="C9C9C9"/>
      </a:accent5>
      <a:accent6>
        <a:srgbClr val="B90000"/>
      </a:accent6>
      <a:hlink>
        <a:srgbClr val="000000"/>
      </a:hlink>
      <a:folHlink>
        <a:srgbClr val="009CA8"/>
      </a:folHlink>
    </a:clrScheme>
    <a:fontScheme name="1_Redesigned SPSS PPT Template 4-2006 4">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lnDef>
  </a:objectDefaults>
  <a:extraClrSchemeLst>
    <a:extraClrScheme>
      <a:clrScheme name="1_Redesigned SPSS PPT Template 4-2006 4 1">
        <a:dk1>
          <a:srgbClr val="000000"/>
        </a:dk1>
        <a:lt1>
          <a:srgbClr val="FFFFFF"/>
        </a:lt1>
        <a:dk2>
          <a:srgbClr val="000000"/>
        </a:dk2>
        <a:lt2>
          <a:srgbClr val="000000"/>
        </a:lt2>
        <a:accent1>
          <a:srgbClr val="969696"/>
        </a:accent1>
        <a:accent2>
          <a:srgbClr val="33CCFF"/>
        </a:accent2>
        <a:accent3>
          <a:srgbClr val="FFFFFF"/>
        </a:accent3>
        <a:accent4>
          <a:srgbClr val="000000"/>
        </a:accent4>
        <a:accent5>
          <a:srgbClr val="C9C9C9"/>
        </a:accent5>
        <a:accent6>
          <a:srgbClr val="2DB9E7"/>
        </a:accent6>
        <a:hlink>
          <a:srgbClr val="000000"/>
        </a:hlink>
        <a:folHlink>
          <a:srgbClr val="33CC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FFFFFF"/>
    </a:dk2>
    <a:lt2>
      <a:srgbClr val="000000"/>
    </a:lt2>
    <a:accent1>
      <a:srgbClr val="B2B2B2"/>
    </a:accent1>
    <a:accent2>
      <a:srgbClr val="CC0000"/>
    </a:accent2>
    <a:accent3>
      <a:srgbClr val="FFFFFF"/>
    </a:accent3>
    <a:accent4>
      <a:srgbClr val="000000"/>
    </a:accent4>
    <a:accent5>
      <a:srgbClr val="D5D5D5"/>
    </a:accent5>
    <a:accent6>
      <a:srgbClr val="B90000"/>
    </a:accent6>
    <a:hlink>
      <a:srgbClr val="000000"/>
    </a:hlink>
    <a:folHlink>
      <a:srgbClr val="00808A"/>
    </a:folHlink>
  </a:clrScheme>
</a:themeOverride>
</file>

<file path=docProps/app.xml><?xml version="1.0" encoding="utf-8"?>
<Properties xmlns="http://schemas.openxmlformats.org/officeDocument/2006/extended-properties" xmlns:vt="http://schemas.openxmlformats.org/officeDocument/2006/docPropsVTypes">
  <Template>SPSS课程</Template>
  <TotalTime>22</TotalTime>
  <Words>10419</Words>
  <Application>Microsoft Office PowerPoint</Application>
  <PresentationFormat>全屏显示(4:3)</PresentationFormat>
  <Paragraphs>938</Paragraphs>
  <Slides>185</Slides>
  <Notes>6</Notes>
  <HiddenSlides>0</HiddenSlides>
  <MMClips>0</MMClips>
  <ScaleCrop>false</ScaleCrop>
  <HeadingPairs>
    <vt:vector size="4" baseType="variant">
      <vt:variant>
        <vt:lpstr>主题</vt:lpstr>
      </vt:variant>
      <vt:variant>
        <vt:i4>1</vt:i4>
      </vt:variant>
      <vt:variant>
        <vt:lpstr>幻灯片标题</vt:lpstr>
      </vt:variant>
      <vt:variant>
        <vt:i4>185</vt:i4>
      </vt:variant>
    </vt:vector>
  </HeadingPairs>
  <TitlesOfParts>
    <vt:vector size="186" baseType="lpstr">
      <vt:lpstr>SPSS课程</vt:lpstr>
      <vt:lpstr>SPSS统计分析基础教程</vt:lpstr>
      <vt:lpstr>第一章  SPSS概述</vt:lpstr>
      <vt:lpstr>第一节   SPSS的发展及特点</vt:lpstr>
      <vt:lpstr>幻灯片 4</vt:lpstr>
      <vt:lpstr>幻灯片 5</vt:lpstr>
      <vt:lpstr>幻灯片 6</vt:lpstr>
      <vt:lpstr>一、功能强大</vt:lpstr>
      <vt:lpstr>二、SPSS的实验环境要求</vt:lpstr>
      <vt:lpstr>幻灯片 9</vt:lpstr>
      <vt:lpstr>幻灯片 10</vt:lpstr>
      <vt:lpstr>1.1.2  spss的安装</vt:lpstr>
      <vt:lpstr>1.2 spss操作入门</vt:lpstr>
      <vt:lpstr>1.2.2 SPSS的5个窗口</vt:lpstr>
      <vt:lpstr>幻灯片 14</vt:lpstr>
      <vt:lpstr>幻灯片 15</vt:lpstr>
      <vt:lpstr>幻灯片 16</vt:lpstr>
      <vt:lpstr>幻灯片 17</vt:lpstr>
      <vt:lpstr>幻灯片 18</vt:lpstr>
      <vt:lpstr>1.2.3 SPSS的四种运行方式</vt:lpstr>
      <vt:lpstr>幻灯片 20</vt:lpstr>
      <vt:lpstr>幻灯片 21</vt:lpstr>
      <vt:lpstr>幻灯片 22</vt:lpstr>
      <vt:lpstr>幻灯片 23</vt:lpstr>
      <vt:lpstr>幻灯片 24</vt:lpstr>
      <vt:lpstr>1.2.4 spss的四种输出结果</vt:lpstr>
      <vt:lpstr>幻灯片 26</vt:lpstr>
      <vt:lpstr>第2章  数据录入与数据获取</vt:lpstr>
      <vt:lpstr>什么是消费者信心指数</vt:lpstr>
      <vt:lpstr>消费者信心指数背后的经济学原理</vt:lpstr>
      <vt:lpstr>幻灯片 30</vt:lpstr>
      <vt:lpstr>幻灯片 31</vt:lpstr>
      <vt:lpstr>幻灯片 32</vt:lpstr>
      <vt:lpstr>中国消费者信心指数研究问卷</vt:lpstr>
      <vt:lpstr>中国消费者信心指数研究问卷</vt:lpstr>
      <vt:lpstr>幻灯片 35</vt:lpstr>
      <vt:lpstr>幻灯片 36</vt:lpstr>
      <vt:lpstr>一、变量的储存类型</vt:lpstr>
      <vt:lpstr>幻灯片 38</vt:lpstr>
      <vt:lpstr>幻灯片 39</vt:lpstr>
      <vt:lpstr>二、变量的测量尺度</vt:lpstr>
      <vt:lpstr>幻灯片 41</vt:lpstr>
      <vt:lpstr>幻灯片 42</vt:lpstr>
      <vt:lpstr>三、变量名与变量标签值</vt:lpstr>
      <vt:lpstr>幻灯片 44</vt:lpstr>
      <vt:lpstr>2.2 数据的直接录入</vt:lpstr>
      <vt:lpstr>幻灯片 46</vt:lpstr>
      <vt:lpstr>幻灯片 47</vt:lpstr>
      <vt:lpstr>幻灯片 48</vt:lpstr>
      <vt:lpstr>幻灯片 49</vt:lpstr>
      <vt:lpstr>幻灯片 50</vt:lpstr>
      <vt:lpstr>2.2.3多选题的录入</vt:lpstr>
      <vt:lpstr>幻灯片 52</vt:lpstr>
      <vt:lpstr>2.3 外部数据的获取</vt:lpstr>
      <vt:lpstr>幻灯片 54</vt:lpstr>
      <vt:lpstr>幻灯片 55</vt:lpstr>
      <vt:lpstr>幻灯片 56</vt:lpstr>
      <vt:lpstr>幻灯片 57</vt:lpstr>
      <vt:lpstr>幻灯片 58</vt:lpstr>
      <vt:lpstr>幻灯片 59</vt:lpstr>
      <vt:lpstr>2.4 数据的保存</vt:lpstr>
      <vt:lpstr>第3章  数据管理</vt:lpstr>
      <vt:lpstr>幻灯片 62</vt:lpstr>
      <vt:lpstr>3.1.1 计算新变量</vt:lpstr>
      <vt:lpstr>二、compute过程的分析实例</vt:lpstr>
      <vt:lpstr>幻灯片 65</vt:lpstr>
      <vt:lpstr>幻灯片 66</vt:lpstr>
      <vt:lpstr>幻灯片 67</vt:lpstr>
      <vt:lpstr>幻灯片 68</vt:lpstr>
      <vt:lpstr>幻灯片 69</vt:lpstr>
      <vt:lpstr>幻灯片 70</vt:lpstr>
      <vt:lpstr>3.1.3 连续变量的可视化分段</vt:lpstr>
      <vt:lpstr>幻灯片 72</vt:lpstr>
      <vt:lpstr>幻灯片 73</vt:lpstr>
      <vt:lpstr>幻灯片 74</vt:lpstr>
      <vt:lpstr>3.1.4 将字符变量转换为数值变量</vt:lpstr>
      <vt:lpstr>3.1.5 变量的编秩</vt:lpstr>
      <vt:lpstr>幻灯片 77</vt:lpstr>
      <vt:lpstr>3.1.6 Transform菜单中的其它功能</vt:lpstr>
      <vt:lpstr>幻灯片 79</vt:lpstr>
      <vt:lpstr>幻灯片 80</vt:lpstr>
      <vt:lpstr>3.2 文件级别的数据管理（一）</vt:lpstr>
      <vt:lpstr>幻灯片 82</vt:lpstr>
      <vt:lpstr>幻灯片 83</vt:lpstr>
      <vt:lpstr>3.2.1 记录排序</vt:lpstr>
      <vt:lpstr>幻灯片 85</vt:lpstr>
      <vt:lpstr>幻灯片 86</vt:lpstr>
      <vt:lpstr>3.2.2 记录拆分</vt:lpstr>
      <vt:lpstr>幻灯片 88</vt:lpstr>
      <vt:lpstr>3.2.3 记录筛选</vt:lpstr>
      <vt:lpstr>幻灯片 90</vt:lpstr>
      <vt:lpstr>幻灯片 91</vt:lpstr>
      <vt:lpstr>幻灯片 92</vt:lpstr>
      <vt:lpstr>幻灯片 93</vt:lpstr>
      <vt:lpstr>幻灯片 94</vt:lpstr>
      <vt:lpstr>幻灯片 95</vt:lpstr>
      <vt:lpstr>3.2.4 加权记录</vt:lpstr>
      <vt:lpstr>3.2.5 数据汇总</vt:lpstr>
      <vt:lpstr>幻灯片 98</vt:lpstr>
      <vt:lpstr>幻灯片 99</vt:lpstr>
      <vt:lpstr>幻灯片 100</vt:lpstr>
      <vt:lpstr>3.3文件级别的数据管理（二）</vt:lpstr>
      <vt:lpstr>幻灯片 102</vt:lpstr>
      <vt:lpstr>幻灯片 103</vt:lpstr>
      <vt:lpstr>二、复制数据文件属性导向</vt:lpstr>
      <vt:lpstr>幻灯片 105</vt:lpstr>
      <vt:lpstr>幻灯片 106</vt:lpstr>
      <vt:lpstr>3.3.2 查找重复记录</vt:lpstr>
      <vt:lpstr>幻灯片 108</vt:lpstr>
      <vt:lpstr>幻灯片 109</vt:lpstr>
      <vt:lpstr>幻灯片 110</vt:lpstr>
      <vt:lpstr>运行结束后，结果窗口会给出本次操作的信息汇总：</vt:lpstr>
      <vt:lpstr>3.3.3 数据文件的重新排列与转置</vt:lpstr>
      <vt:lpstr>幻灯片 113</vt:lpstr>
      <vt:lpstr>幻灯片 114</vt:lpstr>
      <vt:lpstr>幻灯片 115</vt:lpstr>
      <vt:lpstr>幻灯片 116</vt:lpstr>
      <vt:lpstr>幻灯片 117</vt:lpstr>
      <vt:lpstr>幻灯片 118</vt:lpstr>
      <vt:lpstr>幻灯片 119</vt:lpstr>
      <vt:lpstr>三、数据转置</vt:lpstr>
      <vt:lpstr>幻灯片 121</vt:lpstr>
      <vt:lpstr>3.3.4 多个数据文件的合并</vt:lpstr>
      <vt:lpstr>幻灯片 123</vt:lpstr>
      <vt:lpstr>幻灯片 124</vt:lpstr>
      <vt:lpstr>幻灯片 125</vt:lpstr>
      <vt:lpstr>幻灯片 126</vt:lpstr>
      <vt:lpstr>幻灯片 127</vt:lpstr>
      <vt:lpstr>二、数据文件的横向合并</vt:lpstr>
      <vt:lpstr>幻灯片 129</vt:lpstr>
      <vt:lpstr>幻灯片 130</vt:lpstr>
      <vt:lpstr>幻灯片 131</vt:lpstr>
      <vt:lpstr>第五章  spss 编程操作入门</vt:lpstr>
      <vt:lpstr>  内容： </vt:lpstr>
      <vt:lpstr>进入程序编辑窗口界面 </vt:lpstr>
      <vt:lpstr>熟用Paste 按钮</vt:lpstr>
      <vt:lpstr>编程进行对话框无法完成的工作</vt:lpstr>
      <vt:lpstr>幻灯片 137</vt:lpstr>
      <vt:lpstr>简单编程命令介绍 </vt:lpstr>
      <vt:lpstr>幻灯片 139</vt:lpstr>
      <vt:lpstr>幻灯片 140</vt:lpstr>
      <vt:lpstr>3、Count（用于标示某个值或某些值在某个变量的取值中是否出现）</vt:lpstr>
      <vt:lpstr>练习答案</vt:lpstr>
      <vt:lpstr>4、Recode（用于从原变量值按照某种一一对应的关系生成新变量值）</vt:lpstr>
      <vt:lpstr>练习</vt:lpstr>
      <vt:lpstr>分支语句（条件语句） </vt:lpstr>
      <vt:lpstr>练习</vt:lpstr>
      <vt:lpstr>幻灯片 147</vt:lpstr>
      <vt:lpstr>幻灯片 148</vt:lpstr>
      <vt:lpstr>幻灯片 149</vt:lpstr>
      <vt:lpstr> ②ＤＯＩＦ语句</vt:lpstr>
      <vt:lpstr>示例１：见书（Ｐ５２）</vt:lpstr>
      <vt:lpstr>幻灯片 152</vt:lpstr>
      <vt:lpstr>幻灯片 153</vt:lpstr>
      <vt:lpstr>二、循环语句</vt:lpstr>
      <vt:lpstr>示例１：见书Ｐ５３。理解每句程序的含义。</vt:lpstr>
      <vt:lpstr>实例</vt:lpstr>
      <vt:lpstr>示例2：产生1~200的连续自然数</vt:lpstr>
      <vt:lpstr>宏的基本格式定义</vt:lpstr>
      <vt:lpstr>宏参数</vt:lpstr>
      <vt:lpstr>OMS系统</vt:lpstr>
      <vt:lpstr>OMS控制面板</vt:lpstr>
      <vt:lpstr>分析实例</vt:lpstr>
      <vt:lpstr>分析实例</vt:lpstr>
      <vt:lpstr>综合练习</vt:lpstr>
      <vt:lpstr>幻灯片 165</vt:lpstr>
      <vt:lpstr>第四讲  实战案例</vt:lpstr>
      <vt:lpstr>CCSS项目中数据异常值的 自动核查与报告</vt:lpstr>
      <vt:lpstr>项目需求</vt:lpstr>
      <vt:lpstr>数据核查的主要工作内容 </vt:lpstr>
      <vt:lpstr>数据核查的技术路线</vt:lpstr>
      <vt:lpstr>查错实现方式</vt:lpstr>
      <vt:lpstr>数值检查－－封闭题  </vt:lpstr>
      <vt:lpstr>数值检查－－开放题</vt:lpstr>
      <vt:lpstr>数值检查－－开放题</vt:lpstr>
      <vt:lpstr>多选题查错 </vt:lpstr>
      <vt:lpstr>多选题查错 </vt:lpstr>
      <vt:lpstr>逻辑关系查错</vt:lpstr>
      <vt:lpstr>查错结果的报告</vt:lpstr>
      <vt:lpstr>CCSS项目数据的 自动计算与处理</vt:lpstr>
      <vt:lpstr>中国消费者信心指数计算方法说明 </vt:lpstr>
      <vt:lpstr>分析思路</vt:lpstr>
      <vt:lpstr>提取基本程序框架</vt:lpstr>
      <vt:lpstr>宏代码编写</vt:lpstr>
      <vt:lpstr>完成主程序</vt:lpstr>
      <vt:lpstr>完成主程序</vt:lpstr>
    </vt:vector>
  </TitlesOfParts>
  <Company>StatStar Studio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SPSS统计分析基础教程</dc:title>
  <dc:creator>Wintone Zhang</dc:creator>
  <cp:lastModifiedBy>微软用户</cp:lastModifiedBy>
  <cp:revision>6</cp:revision>
  <dcterms:created xsi:type="dcterms:W3CDTF">2012-06-14T06:39:15Z</dcterms:created>
  <dcterms:modified xsi:type="dcterms:W3CDTF">2012-09-05T14:18:43Z</dcterms:modified>
</cp:coreProperties>
</file>