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69.xml" ContentType="application/vnd.openxmlformats-officedocument.presentationml.slide+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slides/slide183.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slides/slide172.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notesSlides/notesSlide13.xml" ContentType="application/vnd.openxmlformats-officedocument.presentationml.notes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s/slide177.xml" ContentType="application/vnd.openxmlformats-officedocument.presentationml.slide+xml"/>
  <Default Extension="vml" ContentType="application/vnd.openxmlformats-officedocument.vmlDrawing"/>
  <Default Extension="gif" ContentType="image/gif"/>
  <Override PartName="/ppt/notesSlides/notesSlide8.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173.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s/slide180.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78.xml" ContentType="application/vnd.openxmlformats-officedocument.presentationml.slide+xml"/>
  <Override PartName="/ppt/notesSlides/notesSlide14.xml" ContentType="application/vnd.openxmlformats-officedocument.presentationml.notesSlide+xml"/>
  <Override PartName="/ppt/slides/slide138.xml" ContentType="application/vnd.openxmlformats-officedocument.presentationml.slide+xml"/>
  <Override PartName="/ppt/slides/slide167.xml" ContentType="application/vnd.openxmlformats-officedocument.presentationml.slide+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174.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181.xml" ContentType="application/vnd.openxmlformats-officedocument.presentationml.slide+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170.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slides/slide20.xml" ContentType="application/vnd.openxmlformats-officedocument.presentationml.slide+xml"/>
  <Override PartName="/ppt/slides/slide168.xml" ContentType="application/vnd.openxmlformats-officedocument.presentationml.slide+xml"/>
  <Override PartName="/ppt/slides/slide179.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175.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171.xml" ContentType="application/vnd.openxmlformats-officedocument.presentationml.slide+xml"/>
  <Override PartName="/ppt/slides/slide182.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s/slide129.xml" ContentType="application/vnd.openxmlformats-officedocument.presentationml.slide+xml"/>
  <Override PartName="/ppt/slides/slide176.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165.xml" ContentType="application/vnd.openxmlformats-officedocument.presentationml.slide+xml"/>
  <Default Extension="doc" ContentType="application/msword"/>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6" r:id="rId1"/>
  </p:sldMasterIdLst>
  <p:notesMasterIdLst>
    <p:notesMasterId r:id="rId185"/>
  </p:notesMasterIdLst>
  <p:handoutMasterIdLst>
    <p:handoutMasterId r:id="rId186"/>
  </p:handoutMasterIdLst>
  <p:sldIdLst>
    <p:sldId id="508" r:id="rId2"/>
    <p:sldId id="509" r:id="rId3"/>
    <p:sldId id="510" r:id="rId4"/>
    <p:sldId id="511" r:id="rId5"/>
    <p:sldId id="512" r:id="rId6"/>
    <p:sldId id="513" r:id="rId7"/>
    <p:sldId id="514" r:id="rId8"/>
    <p:sldId id="515" r:id="rId9"/>
    <p:sldId id="516" r:id="rId10"/>
    <p:sldId id="517" r:id="rId11"/>
    <p:sldId id="518" r:id="rId12"/>
    <p:sldId id="519" r:id="rId13"/>
    <p:sldId id="520" r:id="rId14"/>
    <p:sldId id="521" r:id="rId15"/>
    <p:sldId id="522" r:id="rId16"/>
    <p:sldId id="523" r:id="rId17"/>
    <p:sldId id="524" r:id="rId18"/>
    <p:sldId id="525" r:id="rId19"/>
    <p:sldId id="526" r:id="rId20"/>
    <p:sldId id="527" r:id="rId21"/>
    <p:sldId id="528" r:id="rId22"/>
    <p:sldId id="529" r:id="rId23"/>
    <p:sldId id="530" r:id="rId24"/>
    <p:sldId id="531" r:id="rId25"/>
    <p:sldId id="532" r:id="rId26"/>
    <p:sldId id="533" r:id="rId27"/>
    <p:sldId id="534" r:id="rId28"/>
    <p:sldId id="535" r:id="rId29"/>
    <p:sldId id="536" r:id="rId30"/>
    <p:sldId id="537" r:id="rId31"/>
    <p:sldId id="538" r:id="rId32"/>
    <p:sldId id="539" r:id="rId33"/>
    <p:sldId id="540" r:id="rId34"/>
    <p:sldId id="541" r:id="rId35"/>
    <p:sldId id="542" r:id="rId36"/>
    <p:sldId id="543" r:id="rId37"/>
    <p:sldId id="544" r:id="rId38"/>
    <p:sldId id="545" r:id="rId39"/>
    <p:sldId id="546" r:id="rId40"/>
    <p:sldId id="547" r:id="rId41"/>
    <p:sldId id="548" r:id="rId42"/>
    <p:sldId id="549" r:id="rId43"/>
    <p:sldId id="550" r:id="rId44"/>
    <p:sldId id="551" r:id="rId45"/>
    <p:sldId id="552" r:id="rId46"/>
    <p:sldId id="553" r:id="rId47"/>
    <p:sldId id="554" r:id="rId48"/>
    <p:sldId id="555" r:id="rId49"/>
    <p:sldId id="556" r:id="rId50"/>
    <p:sldId id="557" r:id="rId51"/>
    <p:sldId id="558" r:id="rId52"/>
    <p:sldId id="559" r:id="rId53"/>
    <p:sldId id="560" r:id="rId54"/>
    <p:sldId id="561" r:id="rId55"/>
    <p:sldId id="562" r:id="rId56"/>
    <p:sldId id="563" r:id="rId57"/>
    <p:sldId id="564" r:id="rId58"/>
    <p:sldId id="565" r:id="rId59"/>
    <p:sldId id="566" r:id="rId60"/>
    <p:sldId id="567" r:id="rId61"/>
    <p:sldId id="568" r:id="rId62"/>
    <p:sldId id="569" r:id="rId63"/>
    <p:sldId id="570" r:id="rId64"/>
    <p:sldId id="571" r:id="rId65"/>
    <p:sldId id="572" r:id="rId66"/>
    <p:sldId id="573" r:id="rId67"/>
    <p:sldId id="574" r:id="rId68"/>
    <p:sldId id="575" r:id="rId69"/>
    <p:sldId id="576" r:id="rId70"/>
    <p:sldId id="577" r:id="rId71"/>
    <p:sldId id="578" r:id="rId72"/>
    <p:sldId id="579" r:id="rId73"/>
    <p:sldId id="580" r:id="rId74"/>
    <p:sldId id="581" r:id="rId75"/>
    <p:sldId id="582" r:id="rId76"/>
    <p:sldId id="583" r:id="rId77"/>
    <p:sldId id="584" r:id="rId78"/>
    <p:sldId id="585" r:id="rId79"/>
    <p:sldId id="586" r:id="rId80"/>
    <p:sldId id="587" r:id="rId81"/>
    <p:sldId id="588" r:id="rId82"/>
    <p:sldId id="589" r:id="rId83"/>
    <p:sldId id="590" r:id="rId84"/>
    <p:sldId id="591" r:id="rId85"/>
    <p:sldId id="592" r:id="rId86"/>
    <p:sldId id="593" r:id="rId87"/>
    <p:sldId id="594" r:id="rId88"/>
    <p:sldId id="595" r:id="rId89"/>
    <p:sldId id="596" r:id="rId90"/>
    <p:sldId id="597" r:id="rId91"/>
    <p:sldId id="598" r:id="rId92"/>
    <p:sldId id="599" r:id="rId93"/>
    <p:sldId id="600" r:id="rId94"/>
    <p:sldId id="601" r:id="rId95"/>
    <p:sldId id="602" r:id="rId96"/>
    <p:sldId id="603" r:id="rId97"/>
    <p:sldId id="604" r:id="rId98"/>
    <p:sldId id="605" r:id="rId99"/>
    <p:sldId id="606" r:id="rId100"/>
    <p:sldId id="607" r:id="rId101"/>
    <p:sldId id="608" r:id="rId102"/>
    <p:sldId id="609" r:id="rId103"/>
    <p:sldId id="610" r:id="rId104"/>
    <p:sldId id="611" r:id="rId105"/>
    <p:sldId id="612" r:id="rId106"/>
    <p:sldId id="613" r:id="rId107"/>
    <p:sldId id="614" r:id="rId108"/>
    <p:sldId id="615" r:id="rId109"/>
    <p:sldId id="616" r:id="rId110"/>
    <p:sldId id="617" r:id="rId111"/>
    <p:sldId id="618" r:id="rId112"/>
    <p:sldId id="619" r:id="rId113"/>
    <p:sldId id="620" r:id="rId114"/>
    <p:sldId id="621" r:id="rId115"/>
    <p:sldId id="622" r:id="rId116"/>
    <p:sldId id="623" r:id="rId117"/>
    <p:sldId id="624" r:id="rId118"/>
    <p:sldId id="625" r:id="rId119"/>
    <p:sldId id="626" r:id="rId120"/>
    <p:sldId id="627" r:id="rId121"/>
    <p:sldId id="628" r:id="rId122"/>
    <p:sldId id="629" r:id="rId123"/>
    <p:sldId id="630" r:id="rId124"/>
    <p:sldId id="631" r:id="rId125"/>
    <p:sldId id="675" r:id="rId126"/>
    <p:sldId id="676" r:id="rId127"/>
    <p:sldId id="677" r:id="rId128"/>
    <p:sldId id="678" r:id="rId129"/>
    <p:sldId id="679" r:id="rId130"/>
    <p:sldId id="680" r:id="rId131"/>
    <p:sldId id="681" r:id="rId132"/>
    <p:sldId id="682" r:id="rId133"/>
    <p:sldId id="683" r:id="rId134"/>
    <p:sldId id="684" r:id="rId135"/>
    <p:sldId id="685" r:id="rId136"/>
    <p:sldId id="686" r:id="rId137"/>
    <p:sldId id="687" r:id="rId138"/>
    <p:sldId id="688" r:id="rId139"/>
    <p:sldId id="689" r:id="rId140"/>
    <p:sldId id="690" r:id="rId141"/>
    <p:sldId id="632" r:id="rId142"/>
    <p:sldId id="633" r:id="rId143"/>
    <p:sldId id="634" r:id="rId144"/>
    <p:sldId id="635" r:id="rId145"/>
    <p:sldId id="636" r:id="rId146"/>
    <p:sldId id="637" r:id="rId147"/>
    <p:sldId id="638" r:id="rId148"/>
    <p:sldId id="639" r:id="rId149"/>
    <p:sldId id="640" r:id="rId150"/>
    <p:sldId id="641" r:id="rId151"/>
    <p:sldId id="642" r:id="rId152"/>
    <p:sldId id="643" r:id="rId153"/>
    <p:sldId id="644" r:id="rId154"/>
    <p:sldId id="645" r:id="rId155"/>
    <p:sldId id="646" r:id="rId156"/>
    <p:sldId id="647" r:id="rId157"/>
    <p:sldId id="648" r:id="rId158"/>
    <p:sldId id="649" r:id="rId159"/>
    <p:sldId id="650" r:id="rId160"/>
    <p:sldId id="651" r:id="rId161"/>
    <p:sldId id="652" r:id="rId162"/>
    <p:sldId id="653" r:id="rId163"/>
    <p:sldId id="654" r:id="rId164"/>
    <p:sldId id="655" r:id="rId165"/>
    <p:sldId id="656" r:id="rId166"/>
    <p:sldId id="657" r:id="rId167"/>
    <p:sldId id="658" r:id="rId168"/>
    <p:sldId id="659" r:id="rId169"/>
    <p:sldId id="660" r:id="rId170"/>
    <p:sldId id="661" r:id="rId171"/>
    <p:sldId id="662" r:id="rId172"/>
    <p:sldId id="663" r:id="rId173"/>
    <p:sldId id="664" r:id="rId174"/>
    <p:sldId id="665" r:id="rId175"/>
    <p:sldId id="666" r:id="rId176"/>
    <p:sldId id="667" r:id="rId177"/>
    <p:sldId id="668" r:id="rId178"/>
    <p:sldId id="669" r:id="rId179"/>
    <p:sldId id="670" r:id="rId180"/>
    <p:sldId id="671" r:id="rId181"/>
    <p:sldId id="672" r:id="rId182"/>
    <p:sldId id="673" r:id="rId183"/>
    <p:sldId id="674" r:id="rId184"/>
  </p:sldIdLst>
  <p:sldSz cx="9144000" cy="6858000" type="screen4x3"/>
  <p:notesSz cx="6858000" cy="9144000"/>
  <p:defaultTextStyle>
    <a:defPPr>
      <a:defRPr lang="zh-CN"/>
    </a:defPPr>
    <a:lvl1pPr algn="l" rtl="0" eaLnBrk="0" fontAlgn="base" hangingPunct="0">
      <a:spcBef>
        <a:spcPct val="0"/>
      </a:spcBef>
      <a:spcAft>
        <a:spcPct val="0"/>
      </a:spcAft>
      <a:defRPr sz="2400" kern="1200">
        <a:solidFill>
          <a:schemeClr val="tx1"/>
        </a:solidFill>
        <a:latin typeface="Times"/>
        <a:ea typeface="宋体" pitchFamily="2" charset="-122"/>
        <a:cs typeface="+mn-cs"/>
      </a:defRPr>
    </a:lvl1pPr>
    <a:lvl2pPr marL="457200" algn="l" rtl="0" eaLnBrk="0" fontAlgn="base" hangingPunct="0">
      <a:spcBef>
        <a:spcPct val="0"/>
      </a:spcBef>
      <a:spcAft>
        <a:spcPct val="0"/>
      </a:spcAft>
      <a:defRPr sz="2400" kern="1200">
        <a:solidFill>
          <a:schemeClr val="tx1"/>
        </a:solidFill>
        <a:latin typeface="Times"/>
        <a:ea typeface="宋体" pitchFamily="2" charset="-122"/>
        <a:cs typeface="+mn-cs"/>
      </a:defRPr>
    </a:lvl2pPr>
    <a:lvl3pPr marL="914400" algn="l" rtl="0" eaLnBrk="0" fontAlgn="base" hangingPunct="0">
      <a:spcBef>
        <a:spcPct val="0"/>
      </a:spcBef>
      <a:spcAft>
        <a:spcPct val="0"/>
      </a:spcAft>
      <a:defRPr sz="2400" kern="1200">
        <a:solidFill>
          <a:schemeClr val="tx1"/>
        </a:solidFill>
        <a:latin typeface="Times"/>
        <a:ea typeface="宋体" pitchFamily="2" charset="-122"/>
        <a:cs typeface="+mn-cs"/>
      </a:defRPr>
    </a:lvl3pPr>
    <a:lvl4pPr marL="1371600" algn="l" rtl="0" eaLnBrk="0" fontAlgn="base" hangingPunct="0">
      <a:spcBef>
        <a:spcPct val="0"/>
      </a:spcBef>
      <a:spcAft>
        <a:spcPct val="0"/>
      </a:spcAft>
      <a:defRPr sz="2400" kern="1200">
        <a:solidFill>
          <a:schemeClr val="tx1"/>
        </a:solidFill>
        <a:latin typeface="Times"/>
        <a:ea typeface="宋体" pitchFamily="2" charset="-122"/>
        <a:cs typeface="+mn-cs"/>
      </a:defRPr>
    </a:lvl4pPr>
    <a:lvl5pPr marL="1828800" algn="l" rtl="0" eaLnBrk="0" fontAlgn="base" hangingPunct="0">
      <a:spcBef>
        <a:spcPct val="0"/>
      </a:spcBef>
      <a:spcAft>
        <a:spcPct val="0"/>
      </a:spcAft>
      <a:defRPr sz="2400" kern="1200">
        <a:solidFill>
          <a:schemeClr val="tx1"/>
        </a:solidFill>
        <a:latin typeface="Times"/>
        <a:ea typeface="宋体" pitchFamily="2" charset="-122"/>
        <a:cs typeface="+mn-cs"/>
      </a:defRPr>
    </a:lvl5pPr>
    <a:lvl6pPr marL="2286000" algn="l" defTabSz="914400" rtl="0" eaLnBrk="1" latinLnBrk="0" hangingPunct="1">
      <a:defRPr sz="2400" kern="1200">
        <a:solidFill>
          <a:schemeClr val="tx1"/>
        </a:solidFill>
        <a:latin typeface="Times"/>
        <a:ea typeface="宋体" pitchFamily="2" charset="-122"/>
        <a:cs typeface="+mn-cs"/>
      </a:defRPr>
    </a:lvl6pPr>
    <a:lvl7pPr marL="2743200" algn="l" defTabSz="914400" rtl="0" eaLnBrk="1" latinLnBrk="0" hangingPunct="1">
      <a:defRPr sz="2400" kern="1200">
        <a:solidFill>
          <a:schemeClr val="tx1"/>
        </a:solidFill>
        <a:latin typeface="Times"/>
        <a:ea typeface="宋体" pitchFamily="2" charset="-122"/>
        <a:cs typeface="+mn-cs"/>
      </a:defRPr>
    </a:lvl7pPr>
    <a:lvl8pPr marL="3200400" algn="l" defTabSz="914400" rtl="0" eaLnBrk="1" latinLnBrk="0" hangingPunct="1">
      <a:defRPr sz="2400" kern="1200">
        <a:solidFill>
          <a:schemeClr val="tx1"/>
        </a:solidFill>
        <a:latin typeface="Times"/>
        <a:ea typeface="宋体" pitchFamily="2" charset="-122"/>
        <a:cs typeface="+mn-cs"/>
      </a:defRPr>
    </a:lvl8pPr>
    <a:lvl9pPr marL="3657600" algn="l" defTabSz="914400" rtl="0" eaLnBrk="1" latinLnBrk="0" hangingPunct="1">
      <a:defRPr sz="2400" kern="1200">
        <a:solidFill>
          <a:schemeClr val="tx1"/>
        </a:solidFill>
        <a:latin typeface="Times"/>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66"/>
    <a:srgbClr val="0066FF"/>
    <a:srgbClr val="66FF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9" autoAdjust="0"/>
    <p:restoredTop sz="94669" autoAdjust="0"/>
  </p:normalViewPr>
  <p:slideViewPr>
    <p:cSldViewPr>
      <p:cViewPr varScale="1">
        <p:scale>
          <a:sx n="68" d="100"/>
          <a:sy n="68" d="100"/>
        </p:scale>
        <p:origin x="-1440" y="-9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8" d="100"/>
          <a:sy n="58" d="100"/>
        </p:scale>
        <p:origin x="-265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handoutMaster" Target="handoutMasters/handout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72" Type="http://schemas.openxmlformats.org/officeDocument/2006/relationships/slide" Target="slides/slide17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theme" Target="theme/theme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0" Type="http://schemas.openxmlformats.org/officeDocument/2006/relationships/tableStyles" Target="tableStyles.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s>
</file>

<file path=ppt/_rels/viewProps.xml.rels><?xml version="1.0" encoding="UTF-8" standalone="yes"?>
<Relationships xmlns="http://schemas.openxmlformats.org/package/2006/relationships"><Relationship Id="rId8" Type="http://schemas.openxmlformats.org/officeDocument/2006/relationships/slide" Target="slides/slide89.xml"/><Relationship Id="rId3" Type="http://schemas.openxmlformats.org/officeDocument/2006/relationships/slide" Target="slides/slide84.xml"/><Relationship Id="rId7" Type="http://schemas.openxmlformats.org/officeDocument/2006/relationships/slide" Target="slides/slide88.xml"/><Relationship Id="rId2" Type="http://schemas.openxmlformats.org/officeDocument/2006/relationships/slide" Target="slides/slide83.xml"/><Relationship Id="rId1" Type="http://schemas.openxmlformats.org/officeDocument/2006/relationships/slide" Target="slides/slide82.xml"/><Relationship Id="rId6" Type="http://schemas.openxmlformats.org/officeDocument/2006/relationships/slide" Target="slides/slide87.xml"/><Relationship Id="rId11" Type="http://schemas.openxmlformats.org/officeDocument/2006/relationships/slide" Target="slides/slide92.xml"/><Relationship Id="rId5" Type="http://schemas.openxmlformats.org/officeDocument/2006/relationships/slide" Target="slides/slide86.xml"/><Relationship Id="rId10" Type="http://schemas.openxmlformats.org/officeDocument/2006/relationships/slide" Target="slides/slide91.xml"/><Relationship Id="rId4" Type="http://schemas.openxmlformats.org/officeDocument/2006/relationships/slide" Target="slides/slide85.xml"/><Relationship Id="rId9" Type="http://schemas.openxmlformats.org/officeDocument/2006/relationships/slide" Target="slides/slide90.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 Id="rId4"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5" Type="http://schemas.openxmlformats.org/officeDocument/2006/relationships/image" Target="../media/image50.emf"/><Relationship Id="rId4" Type="http://schemas.openxmlformats.org/officeDocument/2006/relationships/image" Target="../media/image49.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59.emf"/><Relationship Id="rId13" Type="http://schemas.openxmlformats.org/officeDocument/2006/relationships/image" Target="../media/image64.emf"/><Relationship Id="rId18" Type="http://schemas.openxmlformats.org/officeDocument/2006/relationships/image" Target="../media/image69.emf"/><Relationship Id="rId3" Type="http://schemas.openxmlformats.org/officeDocument/2006/relationships/image" Target="../media/image54.emf"/><Relationship Id="rId21" Type="http://schemas.openxmlformats.org/officeDocument/2006/relationships/image" Target="../media/image72.emf"/><Relationship Id="rId7" Type="http://schemas.openxmlformats.org/officeDocument/2006/relationships/image" Target="../media/image58.emf"/><Relationship Id="rId12" Type="http://schemas.openxmlformats.org/officeDocument/2006/relationships/image" Target="../media/image63.emf"/><Relationship Id="rId17" Type="http://schemas.openxmlformats.org/officeDocument/2006/relationships/image" Target="../media/image68.emf"/><Relationship Id="rId2" Type="http://schemas.openxmlformats.org/officeDocument/2006/relationships/image" Target="../media/image53.emf"/><Relationship Id="rId16" Type="http://schemas.openxmlformats.org/officeDocument/2006/relationships/image" Target="../media/image67.emf"/><Relationship Id="rId20" Type="http://schemas.openxmlformats.org/officeDocument/2006/relationships/image" Target="../media/image71.emf"/><Relationship Id="rId1" Type="http://schemas.openxmlformats.org/officeDocument/2006/relationships/image" Target="../media/image52.emf"/><Relationship Id="rId6" Type="http://schemas.openxmlformats.org/officeDocument/2006/relationships/image" Target="../media/image57.emf"/><Relationship Id="rId11" Type="http://schemas.openxmlformats.org/officeDocument/2006/relationships/image" Target="../media/image62.emf"/><Relationship Id="rId24" Type="http://schemas.openxmlformats.org/officeDocument/2006/relationships/image" Target="../media/image75.emf"/><Relationship Id="rId5" Type="http://schemas.openxmlformats.org/officeDocument/2006/relationships/image" Target="../media/image56.emf"/><Relationship Id="rId15" Type="http://schemas.openxmlformats.org/officeDocument/2006/relationships/image" Target="../media/image66.emf"/><Relationship Id="rId23" Type="http://schemas.openxmlformats.org/officeDocument/2006/relationships/image" Target="../media/image74.emf"/><Relationship Id="rId10" Type="http://schemas.openxmlformats.org/officeDocument/2006/relationships/image" Target="../media/image61.emf"/><Relationship Id="rId19" Type="http://schemas.openxmlformats.org/officeDocument/2006/relationships/image" Target="../media/image70.emf"/><Relationship Id="rId4" Type="http://schemas.openxmlformats.org/officeDocument/2006/relationships/image" Target="../media/image55.emf"/><Relationship Id="rId9" Type="http://schemas.openxmlformats.org/officeDocument/2006/relationships/image" Target="../media/image60.emf"/><Relationship Id="rId14" Type="http://schemas.openxmlformats.org/officeDocument/2006/relationships/image" Target="../media/image65.emf"/><Relationship Id="rId22" Type="http://schemas.openxmlformats.org/officeDocument/2006/relationships/image" Target="../media/image73.e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83.emf"/><Relationship Id="rId3" Type="http://schemas.openxmlformats.org/officeDocument/2006/relationships/image" Target="../media/image78.emf"/><Relationship Id="rId7" Type="http://schemas.openxmlformats.org/officeDocument/2006/relationships/image" Target="../media/image82.emf"/><Relationship Id="rId2" Type="http://schemas.openxmlformats.org/officeDocument/2006/relationships/image" Target="../media/image77.emf"/><Relationship Id="rId1" Type="http://schemas.openxmlformats.org/officeDocument/2006/relationships/image" Target="../media/image76.emf"/><Relationship Id="rId6" Type="http://schemas.openxmlformats.org/officeDocument/2006/relationships/image" Target="../media/image81.emf"/><Relationship Id="rId5" Type="http://schemas.openxmlformats.org/officeDocument/2006/relationships/image" Target="../media/image80.emf"/><Relationship Id="rId10" Type="http://schemas.openxmlformats.org/officeDocument/2006/relationships/image" Target="../media/image85.emf"/><Relationship Id="rId4" Type="http://schemas.openxmlformats.org/officeDocument/2006/relationships/image" Target="../media/image79.emf"/><Relationship Id="rId9" Type="http://schemas.openxmlformats.org/officeDocument/2006/relationships/image" Target="../media/image84.emf"/></Relationships>
</file>

<file path=ppt/drawings/_rels/vmlDrawing14.vml.rels><?xml version="1.0" encoding="UTF-8" standalone="yes"?>
<Relationships xmlns="http://schemas.openxmlformats.org/package/2006/relationships"><Relationship Id="rId8" Type="http://schemas.openxmlformats.org/officeDocument/2006/relationships/image" Target="../media/image93.emf"/><Relationship Id="rId3" Type="http://schemas.openxmlformats.org/officeDocument/2006/relationships/image" Target="../media/image88.emf"/><Relationship Id="rId7" Type="http://schemas.openxmlformats.org/officeDocument/2006/relationships/image" Target="../media/image92.emf"/><Relationship Id="rId2" Type="http://schemas.openxmlformats.org/officeDocument/2006/relationships/image" Target="../media/image87.emf"/><Relationship Id="rId1" Type="http://schemas.openxmlformats.org/officeDocument/2006/relationships/image" Target="../media/image86.emf"/><Relationship Id="rId6" Type="http://schemas.openxmlformats.org/officeDocument/2006/relationships/image" Target="../media/image91.emf"/><Relationship Id="rId5" Type="http://schemas.openxmlformats.org/officeDocument/2006/relationships/image" Target="../media/image90.emf"/><Relationship Id="rId4" Type="http://schemas.openxmlformats.org/officeDocument/2006/relationships/image" Target="../media/image89.e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101.emf"/><Relationship Id="rId3" Type="http://schemas.openxmlformats.org/officeDocument/2006/relationships/image" Target="../media/image96.emf"/><Relationship Id="rId7" Type="http://schemas.openxmlformats.org/officeDocument/2006/relationships/image" Target="../media/image100.emf"/><Relationship Id="rId2" Type="http://schemas.openxmlformats.org/officeDocument/2006/relationships/image" Target="../media/image95.emf"/><Relationship Id="rId1" Type="http://schemas.openxmlformats.org/officeDocument/2006/relationships/image" Target="../media/image94.emf"/><Relationship Id="rId6" Type="http://schemas.openxmlformats.org/officeDocument/2006/relationships/image" Target="../media/image99.emf"/><Relationship Id="rId5" Type="http://schemas.openxmlformats.org/officeDocument/2006/relationships/image" Target="../media/image98.emf"/><Relationship Id="rId4" Type="http://schemas.openxmlformats.org/officeDocument/2006/relationships/image" Target="../media/image97.e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109.emf"/><Relationship Id="rId3" Type="http://schemas.openxmlformats.org/officeDocument/2006/relationships/image" Target="../media/image104.emf"/><Relationship Id="rId7" Type="http://schemas.openxmlformats.org/officeDocument/2006/relationships/image" Target="../media/image108.emf"/><Relationship Id="rId2" Type="http://schemas.openxmlformats.org/officeDocument/2006/relationships/image" Target="../media/image103.emf"/><Relationship Id="rId1" Type="http://schemas.openxmlformats.org/officeDocument/2006/relationships/image" Target="../media/image102.emf"/><Relationship Id="rId6" Type="http://schemas.openxmlformats.org/officeDocument/2006/relationships/image" Target="../media/image107.emf"/><Relationship Id="rId5" Type="http://schemas.openxmlformats.org/officeDocument/2006/relationships/image" Target="../media/image106.emf"/><Relationship Id="rId4" Type="http://schemas.openxmlformats.org/officeDocument/2006/relationships/image" Target="../media/image105.e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117.emf"/><Relationship Id="rId3" Type="http://schemas.openxmlformats.org/officeDocument/2006/relationships/image" Target="../media/image112.emf"/><Relationship Id="rId7" Type="http://schemas.openxmlformats.org/officeDocument/2006/relationships/image" Target="../media/image116.emf"/><Relationship Id="rId2" Type="http://schemas.openxmlformats.org/officeDocument/2006/relationships/image" Target="../media/image111.emf"/><Relationship Id="rId1" Type="http://schemas.openxmlformats.org/officeDocument/2006/relationships/image" Target="../media/image110.emf"/><Relationship Id="rId6" Type="http://schemas.openxmlformats.org/officeDocument/2006/relationships/image" Target="../media/image115.emf"/><Relationship Id="rId5" Type="http://schemas.openxmlformats.org/officeDocument/2006/relationships/image" Target="../media/image114.emf"/><Relationship Id="rId4" Type="http://schemas.openxmlformats.org/officeDocument/2006/relationships/image" Target="../media/image113.e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125.emf"/><Relationship Id="rId3" Type="http://schemas.openxmlformats.org/officeDocument/2006/relationships/image" Target="../media/image120.emf"/><Relationship Id="rId7" Type="http://schemas.openxmlformats.org/officeDocument/2006/relationships/image" Target="../media/image124.emf"/><Relationship Id="rId2" Type="http://schemas.openxmlformats.org/officeDocument/2006/relationships/image" Target="../media/image119.emf"/><Relationship Id="rId1" Type="http://schemas.openxmlformats.org/officeDocument/2006/relationships/image" Target="../media/image118.emf"/><Relationship Id="rId6" Type="http://schemas.openxmlformats.org/officeDocument/2006/relationships/image" Target="../media/image123.emf"/><Relationship Id="rId5" Type="http://schemas.openxmlformats.org/officeDocument/2006/relationships/image" Target="../media/image122.emf"/><Relationship Id="rId10" Type="http://schemas.openxmlformats.org/officeDocument/2006/relationships/image" Target="../media/image127.emf"/><Relationship Id="rId4" Type="http://schemas.openxmlformats.org/officeDocument/2006/relationships/image" Target="../media/image121.emf"/><Relationship Id="rId9" Type="http://schemas.openxmlformats.org/officeDocument/2006/relationships/image" Target="../media/image126.emf"/></Relationships>
</file>

<file path=ppt/drawings/_rels/vmlDrawing19.vml.rels><?xml version="1.0" encoding="UTF-8" standalone="yes"?>
<Relationships xmlns="http://schemas.openxmlformats.org/package/2006/relationships"><Relationship Id="rId8" Type="http://schemas.openxmlformats.org/officeDocument/2006/relationships/image" Target="../media/image135.emf"/><Relationship Id="rId3" Type="http://schemas.openxmlformats.org/officeDocument/2006/relationships/image" Target="../media/image130.emf"/><Relationship Id="rId7" Type="http://schemas.openxmlformats.org/officeDocument/2006/relationships/image" Target="../media/image134.emf"/><Relationship Id="rId2" Type="http://schemas.openxmlformats.org/officeDocument/2006/relationships/image" Target="../media/image129.emf"/><Relationship Id="rId1" Type="http://schemas.openxmlformats.org/officeDocument/2006/relationships/image" Target="../media/image128.emf"/><Relationship Id="rId6" Type="http://schemas.openxmlformats.org/officeDocument/2006/relationships/image" Target="../media/image133.emf"/><Relationship Id="rId5" Type="http://schemas.openxmlformats.org/officeDocument/2006/relationships/image" Target="../media/image132.emf"/><Relationship Id="rId4" Type="http://schemas.openxmlformats.org/officeDocument/2006/relationships/image" Target="../media/image131.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143.emf"/><Relationship Id="rId3" Type="http://schemas.openxmlformats.org/officeDocument/2006/relationships/image" Target="../media/image138.emf"/><Relationship Id="rId7" Type="http://schemas.openxmlformats.org/officeDocument/2006/relationships/image" Target="../media/image142.emf"/><Relationship Id="rId2" Type="http://schemas.openxmlformats.org/officeDocument/2006/relationships/image" Target="../media/image137.emf"/><Relationship Id="rId1" Type="http://schemas.openxmlformats.org/officeDocument/2006/relationships/image" Target="../media/image136.emf"/><Relationship Id="rId6" Type="http://schemas.openxmlformats.org/officeDocument/2006/relationships/image" Target="../media/image141.emf"/><Relationship Id="rId5" Type="http://schemas.openxmlformats.org/officeDocument/2006/relationships/image" Target="../media/image140.emf"/><Relationship Id="rId10" Type="http://schemas.openxmlformats.org/officeDocument/2006/relationships/image" Target="../media/image145.emf"/><Relationship Id="rId4" Type="http://schemas.openxmlformats.org/officeDocument/2006/relationships/image" Target="../media/image139.emf"/><Relationship Id="rId9" Type="http://schemas.openxmlformats.org/officeDocument/2006/relationships/image" Target="../media/image144.e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48.emf"/><Relationship Id="rId2" Type="http://schemas.openxmlformats.org/officeDocument/2006/relationships/image" Target="../media/image147.emf"/><Relationship Id="rId1" Type="http://schemas.openxmlformats.org/officeDocument/2006/relationships/image" Target="../media/image146.emf"/><Relationship Id="rId5" Type="http://schemas.openxmlformats.org/officeDocument/2006/relationships/image" Target="../media/image150.emf"/><Relationship Id="rId4" Type="http://schemas.openxmlformats.org/officeDocument/2006/relationships/image" Target="../media/image149.e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152.emf"/><Relationship Id="rId1" Type="http://schemas.openxmlformats.org/officeDocument/2006/relationships/image" Target="../media/image15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53.e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56.emf"/><Relationship Id="rId2" Type="http://schemas.openxmlformats.org/officeDocument/2006/relationships/image" Target="../media/image155.emf"/><Relationship Id="rId1" Type="http://schemas.openxmlformats.org/officeDocument/2006/relationships/image" Target="../media/image154.emf"/><Relationship Id="rId6" Type="http://schemas.openxmlformats.org/officeDocument/2006/relationships/image" Target="../media/image159.emf"/><Relationship Id="rId5" Type="http://schemas.openxmlformats.org/officeDocument/2006/relationships/image" Target="../media/image158.emf"/><Relationship Id="rId4" Type="http://schemas.openxmlformats.org/officeDocument/2006/relationships/image" Target="../media/image157.e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62.emf"/><Relationship Id="rId2" Type="http://schemas.openxmlformats.org/officeDocument/2006/relationships/image" Target="../media/image161.emf"/><Relationship Id="rId1" Type="http://schemas.openxmlformats.org/officeDocument/2006/relationships/image" Target="../media/image160.emf"/><Relationship Id="rId4" Type="http://schemas.openxmlformats.org/officeDocument/2006/relationships/image" Target="../media/image163.e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165.emf"/><Relationship Id="rId1" Type="http://schemas.openxmlformats.org/officeDocument/2006/relationships/image" Target="../media/image164.e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68.emf"/><Relationship Id="rId2" Type="http://schemas.openxmlformats.org/officeDocument/2006/relationships/image" Target="../media/image167.emf"/><Relationship Id="rId1" Type="http://schemas.openxmlformats.org/officeDocument/2006/relationships/image" Target="../media/image166.emf"/><Relationship Id="rId4" Type="http://schemas.openxmlformats.org/officeDocument/2006/relationships/image" Target="../media/image169.e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72.emf"/><Relationship Id="rId2" Type="http://schemas.openxmlformats.org/officeDocument/2006/relationships/image" Target="../media/image171.emf"/><Relationship Id="rId1" Type="http://schemas.openxmlformats.org/officeDocument/2006/relationships/image" Target="../media/image170.e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75.emf"/><Relationship Id="rId2" Type="http://schemas.openxmlformats.org/officeDocument/2006/relationships/image" Target="../media/image174.emf"/><Relationship Id="rId1" Type="http://schemas.openxmlformats.org/officeDocument/2006/relationships/image" Target="../media/image173.emf"/><Relationship Id="rId6" Type="http://schemas.openxmlformats.org/officeDocument/2006/relationships/image" Target="../media/image178.emf"/><Relationship Id="rId5" Type="http://schemas.openxmlformats.org/officeDocument/2006/relationships/image" Target="../media/image177.emf"/><Relationship Id="rId4" Type="http://schemas.openxmlformats.org/officeDocument/2006/relationships/image" Target="../media/image176.e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emf"/><Relationship Id="rId7" Type="http://schemas.openxmlformats.org/officeDocument/2006/relationships/image" Target="../media/image19.emf"/><Relationship Id="rId2" Type="http://schemas.openxmlformats.org/officeDocument/2006/relationships/image" Target="../media/image14.emf"/><Relationship Id="rId1" Type="http://schemas.openxmlformats.org/officeDocument/2006/relationships/image" Target="../media/image13.emf"/><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drawings/_rels/vmlDrawing30.vml.rels><?xml version="1.0" encoding="UTF-8" standalone="yes"?>
<Relationships xmlns="http://schemas.openxmlformats.org/package/2006/relationships"><Relationship Id="rId8" Type="http://schemas.openxmlformats.org/officeDocument/2006/relationships/image" Target="../media/image199.emf"/><Relationship Id="rId3" Type="http://schemas.openxmlformats.org/officeDocument/2006/relationships/image" Target="../media/image194.emf"/><Relationship Id="rId7" Type="http://schemas.openxmlformats.org/officeDocument/2006/relationships/image" Target="../media/image198.emf"/><Relationship Id="rId2" Type="http://schemas.openxmlformats.org/officeDocument/2006/relationships/image" Target="../media/image193.emf"/><Relationship Id="rId1" Type="http://schemas.openxmlformats.org/officeDocument/2006/relationships/image" Target="../media/image192.emf"/><Relationship Id="rId6" Type="http://schemas.openxmlformats.org/officeDocument/2006/relationships/image" Target="../media/image197.emf"/><Relationship Id="rId5" Type="http://schemas.openxmlformats.org/officeDocument/2006/relationships/image" Target="../media/image196.emf"/><Relationship Id="rId4" Type="http://schemas.openxmlformats.org/officeDocument/2006/relationships/image" Target="../media/image195.emf"/><Relationship Id="rId9" Type="http://schemas.openxmlformats.org/officeDocument/2006/relationships/image" Target="../media/image200.emf"/></Relationships>
</file>

<file path=ppt/drawings/_rels/vmlDrawing31.vml.rels><?xml version="1.0" encoding="UTF-8" standalone="yes"?>
<Relationships xmlns="http://schemas.openxmlformats.org/package/2006/relationships"><Relationship Id="rId8" Type="http://schemas.openxmlformats.org/officeDocument/2006/relationships/image" Target="../media/image208.emf"/><Relationship Id="rId3" Type="http://schemas.openxmlformats.org/officeDocument/2006/relationships/image" Target="../media/image203.emf"/><Relationship Id="rId7" Type="http://schemas.openxmlformats.org/officeDocument/2006/relationships/image" Target="../media/image207.emf"/><Relationship Id="rId2" Type="http://schemas.openxmlformats.org/officeDocument/2006/relationships/image" Target="../media/image202.emf"/><Relationship Id="rId1" Type="http://schemas.openxmlformats.org/officeDocument/2006/relationships/image" Target="../media/image201.emf"/><Relationship Id="rId6" Type="http://schemas.openxmlformats.org/officeDocument/2006/relationships/image" Target="../media/image206.emf"/><Relationship Id="rId5" Type="http://schemas.openxmlformats.org/officeDocument/2006/relationships/image" Target="../media/image205.emf"/><Relationship Id="rId10" Type="http://schemas.openxmlformats.org/officeDocument/2006/relationships/image" Target="../media/image210.emf"/><Relationship Id="rId4" Type="http://schemas.openxmlformats.org/officeDocument/2006/relationships/image" Target="../media/image204.emf"/><Relationship Id="rId9" Type="http://schemas.openxmlformats.org/officeDocument/2006/relationships/image" Target="../media/image209.emf"/></Relationships>
</file>

<file path=ppt/drawings/_rels/vmlDrawing32.vml.rels><?xml version="1.0" encoding="UTF-8" standalone="yes"?>
<Relationships xmlns="http://schemas.openxmlformats.org/package/2006/relationships"><Relationship Id="rId8" Type="http://schemas.openxmlformats.org/officeDocument/2006/relationships/image" Target="../media/image218.emf"/><Relationship Id="rId13" Type="http://schemas.openxmlformats.org/officeDocument/2006/relationships/image" Target="../media/image223.emf"/><Relationship Id="rId3" Type="http://schemas.openxmlformats.org/officeDocument/2006/relationships/image" Target="../media/image213.emf"/><Relationship Id="rId7" Type="http://schemas.openxmlformats.org/officeDocument/2006/relationships/image" Target="../media/image217.emf"/><Relationship Id="rId12" Type="http://schemas.openxmlformats.org/officeDocument/2006/relationships/image" Target="../media/image222.emf"/><Relationship Id="rId17" Type="http://schemas.openxmlformats.org/officeDocument/2006/relationships/image" Target="../media/image227.emf"/><Relationship Id="rId2" Type="http://schemas.openxmlformats.org/officeDocument/2006/relationships/image" Target="../media/image212.emf"/><Relationship Id="rId16" Type="http://schemas.openxmlformats.org/officeDocument/2006/relationships/image" Target="../media/image226.emf"/><Relationship Id="rId1" Type="http://schemas.openxmlformats.org/officeDocument/2006/relationships/image" Target="../media/image211.emf"/><Relationship Id="rId6" Type="http://schemas.openxmlformats.org/officeDocument/2006/relationships/image" Target="../media/image216.emf"/><Relationship Id="rId11" Type="http://schemas.openxmlformats.org/officeDocument/2006/relationships/image" Target="../media/image221.emf"/><Relationship Id="rId5" Type="http://schemas.openxmlformats.org/officeDocument/2006/relationships/image" Target="../media/image215.emf"/><Relationship Id="rId15" Type="http://schemas.openxmlformats.org/officeDocument/2006/relationships/image" Target="../media/image225.emf"/><Relationship Id="rId10" Type="http://schemas.openxmlformats.org/officeDocument/2006/relationships/image" Target="../media/image220.jpeg"/><Relationship Id="rId4" Type="http://schemas.openxmlformats.org/officeDocument/2006/relationships/image" Target="../media/image214.emf"/><Relationship Id="rId9" Type="http://schemas.openxmlformats.org/officeDocument/2006/relationships/image" Target="../media/image219.emf"/><Relationship Id="rId14" Type="http://schemas.openxmlformats.org/officeDocument/2006/relationships/image" Target="../media/image224.e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230.wmf"/><Relationship Id="rId2" Type="http://schemas.openxmlformats.org/officeDocument/2006/relationships/image" Target="../media/image229.wmf"/><Relationship Id="rId1" Type="http://schemas.openxmlformats.org/officeDocument/2006/relationships/image" Target="../media/image228.wmf"/><Relationship Id="rId5" Type="http://schemas.openxmlformats.org/officeDocument/2006/relationships/image" Target="../media/image232.wmf"/><Relationship Id="rId4" Type="http://schemas.openxmlformats.org/officeDocument/2006/relationships/image" Target="../media/image231.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233.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244.wmf"/></Relationships>
</file>

<file path=ppt/drawings/_rels/vmlDrawing36.vml.rels><?xml version="1.0" encoding="UTF-8" standalone="yes"?>
<Relationships xmlns="http://schemas.openxmlformats.org/package/2006/relationships"><Relationship Id="rId2" Type="http://schemas.openxmlformats.org/officeDocument/2006/relationships/image" Target="../media/image254.png"/><Relationship Id="rId1" Type="http://schemas.openxmlformats.org/officeDocument/2006/relationships/image" Target="../media/image253.png"/></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255.png"/></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256.png"/></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255.png"/></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3.emf"/><Relationship Id="rId7" Type="http://schemas.openxmlformats.org/officeDocument/2006/relationships/image" Target="../media/image27.emf"/><Relationship Id="rId2" Type="http://schemas.openxmlformats.org/officeDocument/2006/relationships/image" Target="../media/image22.emf"/><Relationship Id="rId1" Type="http://schemas.openxmlformats.org/officeDocument/2006/relationships/image" Target="../media/image21.emf"/><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image" Target="../media/image24.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257.png"/></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258.png"/></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255.png"/></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259.png"/></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260.png"/></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261.png"/></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297.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299.e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300.w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303.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image" Target="../media/image29.wmf"/><Relationship Id="rId1" Type="http://schemas.openxmlformats.org/officeDocument/2006/relationships/image" Target="../media/image28.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306.e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321.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33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image" Target="../media/image32.emf"/><Relationship Id="rId5" Type="http://schemas.openxmlformats.org/officeDocument/2006/relationships/image" Target="../media/image36.emf"/><Relationship Id="rId4" Type="http://schemas.openxmlformats.org/officeDocument/2006/relationships/image" Target="../media/image35.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image" Target="../media/image4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451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1" sz="1200">
                <a:latin typeface="Times New Roman" pitchFamily="18" charset="0"/>
              </a:defRPr>
            </a:lvl1pPr>
          </a:lstStyle>
          <a:p>
            <a:fld id="{825C1D32-6D24-423C-889A-AF3B345BDD16}" type="datetime2">
              <a:rPr lang="zh-CN" altLang="en-US"/>
              <a:pPr/>
              <a:t>2012年7月27日</a:t>
            </a:fld>
            <a:endParaRPr lang="en-US" altLang="zh-CN"/>
          </a:p>
        </p:txBody>
      </p:sp>
      <p:sp>
        <p:nvSpPr>
          <p:cNvPr id="6451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451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kumimoji="1" sz="1200">
                <a:latin typeface="Times New Roman" pitchFamily="18" charset="0"/>
              </a:defRPr>
            </a:lvl1pPr>
          </a:lstStyle>
          <a:p>
            <a:fld id="{FC3A702C-8726-4E09-8F87-829E33F76D28}" type="slidenum">
              <a:rPr lang="en-US" altLang="zh-CN"/>
              <a:pPr/>
              <a:t>‹#›</a:t>
            </a:fld>
            <a:endParaRPr lang="en-US" altLang="zh-CN"/>
          </a:p>
        </p:txBody>
      </p:sp>
    </p:spTree>
    <p:extLst>
      <p:ext uri="{BB962C8B-B14F-4D97-AF65-F5344CB8AC3E}">
        <p14:creationId xmlns:p14="http://schemas.microsoft.com/office/powerpoint/2010/main" xmlns="" val="3997442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349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kumimoji="1" sz="1200">
                <a:latin typeface="Times New Roman" pitchFamily="18" charset="0"/>
              </a:defRPr>
            </a:lvl1pPr>
          </a:lstStyle>
          <a:p>
            <a:fld id="{B6B7A4FA-CE55-4C83-93D7-5B126531D1D4}" type="datetime2">
              <a:rPr lang="zh-CN" altLang="en-US"/>
              <a:pPr/>
              <a:t>2012年7月27日</a:t>
            </a:fld>
            <a:endParaRPr lang="en-US" altLang="zh-CN"/>
          </a:p>
        </p:txBody>
      </p:sp>
      <p:sp>
        <p:nvSpPr>
          <p:cNvPr id="634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6349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349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kumimoji="1" sz="1200">
                <a:latin typeface="Times New Roman" pitchFamily="18" charset="0"/>
              </a:defRPr>
            </a:lvl1pPr>
          </a:lstStyle>
          <a:p>
            <a:endParaRPr lang="en-US" altLang="zh-CN"/>
          </a:p>
        </p:txBody>
      </p:sp>
      <p:sp>
        <p:nvSpPr>
          <p:cNvPr id="6349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kumimoji="1" sz="1200">
                <a:latin typeface="Times New Roman" pitchFamily="18" charset="0"/>
              </a:defRPr>
            </a:lvl1pPr>
          </a:lstStyle>
          <a:p>
            <a:fld id="{9B52D835-8CBD-4BEC-9DB0-AFD0AEB81A5C}" type="slidenum">
              <a:rPr lang="en-US" altLang="zh-CN"/>
              <a:pPr/>
              <a:t>‹#›</a:t>
            </a:fld>
            <a:endParaRPr lang="en-US" altLang="zh-CN"/>
          </a:p>
        </p:txBody>
      </p:sp>
    </p:spTree>
    <p:extLst>
      <p:ext uri="{BB962C8B-B14F-4D97-AF65-F5344CB8AC3E}">
        <p14:creationId xmlns:p14="http://schemas.microsoft.com/office/powerpoint/2010/main" xmlns="" val="3154364082"/>
      </p:ext>
    </p:extLst>
  </p:cSld>
  <p:clrMap bg1="lt1" tx1="dk1" bg2="lt2" tx2="dk2" accent1="accent1" accent2="accent2" accent3="accent3" accent4="accent4" accent5="accent5" accent6="accent6" hlink="hlink" folHlink="folHlink"/>
  <p:hf hdr="0" ftr="0"/>
  <p:notesStyle>
    <a:lvl1pPr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722AB1-C0E6-4E9C-B0B5-DFFB40A077D4}" type="slidenum">
              <a:rPr lang="en-US" altLang="zh-CN"/>
              <a:pPr/>
              <a:t>125</a:t>
            </a:fld>
            <a:endParaRPr lang="en-US" altLang="zh-CN"/>
          </a:p>
        </p:txBody>
      </p:sp>
      <p:sp>
        <p:nvSpPr>
          <p:cNvPr id="701442" name="Rectangle 2"/>
          <p:cNvSpPr>
            <a:spLocks noGrp="1" noRot="1" noChangeAspect="1" noChangeArrowheads="1" noTextEdit="1"/>
          </p:cNvSpPr>
          <p:nvPr>
            <p:ph type="sldImg"/>
          </p:nvPr>
        </p:nvSpPr>
        <p:spPr>
          <a:xfrm>
            <a:off x="1143000" y="685800"/>
            <a:ext cx="4572000" cy="3429000"/>
          </a:xfrm>
          <a:ln/>
        </p:spPr>
      </p:sp>
      <p:sp>
        <p:nvSpPr>
          <p:cNvPr id="70144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6BA987-1888-48DB-92EF-ADE866EABBD0}" type="slidenum">
              <a:rPr lang="en-US" altLang="zh-CN"/>
              <a:pPr/>
              <a:t>134</a:t>
            </a:fld>
            <a:endParaRPr lang="en-US" altLang="zh-CN"/>
          </a:p>
        </p:txBody>
      </p:sp>
      <p:sp>
        <p:nvSpPr>
          <p:cNvPr id="1158146" name="Rectangle 2"/>
          <p:cNvSpPr>
            <a:spLocks noGrp="1" noRot="1" noChangeAspect="1" noChangeArrowheads="1" noTextEdit="1"/>
          </p:cNvSpPr>
          <p:nvPr>
            <p:ph type="sldImg"/>
          </p:nvPr>
        </p:nvSpPr>
        <p:spPr>
          <a:xfrm>
            <a:off x="1143000" y="685800"/>
            <a:ext cx="4572000" cy="3429000"/>
          </a:xfrm>
          <a:ln/>
        </p:spPr>
      </p:sp>
      <p:sp>
        <p:nvSpPr>
          <p:cNvPr id="115814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73F3F6-CEE3-4722-ADA9-4257FAF01FD5}" type="slidenum">
              <a:rPr lang="en-US" altLang="zh-CN"/>
              <a:pPr/>
              <a:t>135</a:t>
            </a:fld>
            <a:endParaRPr lang="en-US" altLang="zh-CN"/>
          </a:p>
        </p:txBody>
      </p:sp>
      <p:sp>
        <p:nvSpPr>
          <p:cNvPr id="1160194" name="Rectangle 2"/>
          <p:cNvSpPr>
            <a:spLocks noGrp="1" noRot="1" noChangeAspect="1" noChangeArrowheads="1" noTextEdit="1"/>
          </p:cNvSpPr>
          <p:nvPr>
            <p:ph type="sldImg"/>
          </p:nvPr>
        </p:nvSpPr>
        <p:spPr>
          <a:xfrm>
            <a:off x="1143000" y="685800"/>
            <a:ext cx="4572000" cy="3429000"/>
          </a:xfrm>
          <a:ln/>
        </p:spPr>
      </p:sp>
      <p:sp>
        <p:nvSpPr>
          <p:cNvPr id="116019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EC09E54-54D4-4723-BE3E-DD611C21436E}" type="slidenum">
              <a:rPr lang="en-US" altLang="zh-CN"/>
              <a:pPr/>
              <a:t>136</a:t>
            </a:fld>
            <a:endParaRPr lang="en-US" altLang="zh-CN"/>
          </a:p>
        </p:txBody>
      </p:sp>
      <p:sp>
        <p:nvSpPr>
          <p:cNvPr id="1166338" name="Rectangle 2"/>
          <p:cNvSpPr>
            <a:spLocks noGrp="1" noRot="1" noChangeAspect="1" noChangeArrowheads="1" noTextEdit="1"/>
          </p:cNvSpPr>
          <p:nvPr>
            <p:ph type="sldImg"/>
          </p:nvPr>
        </p:nvSpPr>
        <p:spPr>
          <a:xfrm>
            <a:off x="1143000" y="685800"/>
            <a:ext cx="4572000" cy="3429000"/>
          </a:xfrm>
          <a:ln/>
        </p:spPr>
      </p:sp>
      <p:sp>
        <p:nvSpPr>
          <p:cNvPr id="116633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DC662CF-1A57-4B26-964D-097EB9503661}" type="slidenum">
              <a:rPr lang="en-US" altLang="zh-CN"/>
              <a:pPr/>
              <a:t>137</a:t>
            </a:fld>
            <a:endParaRPr lang="en-US" altLang="zh-CN"/>
          </a:p>
        </p:txBody>
      </p:sp>
      <p:sp>
        <p:nvSpPr>
          <p:cNvPr id="1168386" name="Rectangle 2"/>
          <p:cNvSpPr>
            <a:spLocks noGrp="1" noRot="1" noChangeAspect="1" noChangeArrowheads="1" noTextEdit="1"/>
          </p:cNvSpPr>
          <p:nvPr>
            <p:ph type="sldImg"/>
          </p:nvPr>
        </p:nvSpPr>
        <p:spPr>
          <a:xfrm>
            <a:off x="1143000" y="685800"/>
            <a:ext cx="4572000" cy="3429000"/>
          </a:xfrm>
          <a:ln/>
        </p:spPr>
      </p:sp>
      <p:sp>
        <p:nvSpPr>
          <p:cNvPr id="116838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F49436-F7C1-466A-BED0-2B49028C104E}" type="slidenum">
              <a:rPr lang="en-US" altLang="zh-CN"/>
              <a:pPr/>
              <a:t>138</a:t>
            </a:fld>
            <a:endParaRPr lang="en-US" altLang="zh-CN"/>
          </a:p>
        </p:txBody>
      </p:sp>
      <p:sp>
        <p:nvSpPr>
          <p:cNvPr id="1170434" name="Rectangle 2"/>
          <p:cNvSpPr>
            <a:spLocks noGrp="1" noRot="1" noChangeAspect="1" noChangeArrowheads="1" noTextEdit="1"/>
          </p:cNvSpPr>
          <p:nvPr>
            <p:ph type="sldImg"/>
          </p:nvPr>
        </p:nvSpPr>
        <p:spPr>
          <a:xfrm>
            <a:off x="1143000" y="685800"/>
            <a:ext cx="4572000" cy="3429000"/>
          </a:xfrm>
          <a:ln/>
        </p:spPr>
      </p:sp>
      <p:sp>
        <p:nvSpPr>
          <p:cNvPr id="117043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00661E-C19D-4BFC-A16D-5F07462819EA}" type="slidenum">
              <a:rPr lang="en-US" altLang="zh-CN"/>
              <a:pPr/>
              <a:t>139</a:t>
            </a:fld>
            <a:endParaRPr lang="en-US" altLang="zh-CN"/>
          </a:p>
        </p:txBody>
      </p:sp>
      <p:sp>
        <p:nvSpPr>
          <p:cNvPr id="1172482" name="Rectangle 2"/>
          <p:cNvSpPr>
            <a:spLocks noGrp="1" noRot="1" noChangeAspect="1" noChangeArrowheads="1" noTextEdit="1"/>
          </p:cNvSpPr>
          <p:nvPr>
            <p:ph type="sldImg"/>
          </p:nvPr>
        </p:nvSpPr>
        <p:spPr>
          <a:xfrm>
            <a:off x="1143000" y="685800"/>
            <a:ext cx="4572000" cy="3429000"/>
          </a:xfrm>
          <a:ln/>
        </p:spPr>
      </p:sp>
      <p:sp>
        <p:nvSpPr>
          <p:cNvPr id="117248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4EBA18-A671-4152-A1E2-0DD7C1F08A18}" type="slidenum">
              <a:rPr lang="en-US" altLang="zh-CN"/>
              <a:pPr/>
              <a:t>140</a:t>
            </a:fld>
            <a:endParaRPr lang="en-US" altLang="zh-CN"/>
          </a:p>
        </p:txBody>
      </p:sp>
      <p:sp>
        <p:nvSpPr>
          <p:cNvPr id="1176578" name="Rectangle 2"/>
          <p:cNvSpPr>
            <a:spLocks noGrp="1" noRot="1" noChangeAspect="1" noChangeArrowheads="1" noTextEdit="1"/>
          </p:cNvSpPr>
          <p:nvPr>
            <p:ph type="sldImg"/>
          </p:nvPr>
        </p:nvSpPr>
        <p:spPr>
          <a:xfrm>
            <a:off x="1143000" y="685800"/>
            <a:ext cx="4572000" cy="3429000"/>
          </a:xfrm>
          <a:ln/>
        </p:spPr>
      </p:sp>
      <p:sp>
        <p:nvSpPr>
          <p:cNvPr id="117657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39310A-9382-4FAD-A5CB-7571E609FB5D}" type="slidenum">
              <a:rPr lang="en-US" altLang="zh-CN"/>
              <a:pPr/>
              <a:t>126</a:t>
            </a:fld>
            <a:endParaRPr lang="en-US" altLang="zh-CN"/>
          </a:p>
        </p:txBody>
      </p:sp>
      <p:sp>
        <p:nvSpPr>
          <p:cNvPr id="1139714" name="Rectangle 2"/>
          <p:cNvSpPr>
            <a:spLocks noGrp="1" noRot="1" noChangeAspect="1" noChangeArrowheads="1" noTextEdit="1"/>
          </p:cNvSpPr>
          <p:nvPr>
            <p:ph type="sldImg"/>
          </p:nvPr>
        </p:nvSpPr>
        <p:spPr>
          <a:xfrm>
            <a:off x="1143000" y="685800"/>
            <a:ext cx="4572000" cy="3429000"/>
          </a:xfrm>
          <a:ln/>
        </p:spPr>
      </p:sp>
      <p:sp>
        <p:nvSpPr>
          <p:cNvPr id="113971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3197AB-C68A-4A56-834F-1929700FBDD6}" type="slidenum">
              <a:rPr lang="en-US" altLang="zh-CN"/>
              <a:pPr/>
              <a:t>127</a:t>
            </a:fld>
            <a:endParaRPr lang="en-US" altLang="zh-CN"/>
          </a:p>
        </p:txBody>
      </p:sp>
      <p:sp>
        <p:nvSpPr>
          <p:cNvPr id="1141762" name="Rectangle 2"/>
          <p:cNvSpPr>
            <a:spLocks noGrp="1" noRot="1" noChangeAspect="1" noChangeArrowheads="1" noTextEdit="1"/>
          </p:cNvSpPr>
          <p:nvPr>
            <p:ph type="sldImg"/>
          </p:nvPr>
        </p:nvSpPr>
        <p:spPr>
          <a:xfrm>
            <a:off x="1143000" y="685800"/>
            <a:ext cx="4572000" cy="3429000"/>
          </a:xfrm>
          <a:ln/>
        </p:spPr>
      </p:sp>
      <p:sp>
        <p:nvSpPr>
          <p:cNvPr id="114176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0771C-94E7-4978-8284-AC25A4F703E1}" type="slidenum">
              <a:rPr lang="en-US" altLang="zh-CN"/>
              <a:pPr/>
              <a:t>128</a:t>
            </a:fld>
            <a:endParaRPr lang="en-US" altLang="zh-CN"/>
          </a:p>
        </p:txBody>
      </p:sp>
      <p:sp>
        <p:nvSpPr>
          <p:cNvPr id="1143810" name="Rectangle 2"/>
          <p:cNvSpPr>
            <a:spLocks noGrp="1" noRot="1" noChangeAspect="1" noChangeArrowheads="1" noTextEdit="1"/>
          </p:cNvSpPr>
          <p:nvPr>
            <p:ph type="sldImg"/>
          </p:nvPr>
        </p:nvSpPr>
        <p:spPr>
          <a:xfrm>
            <a:off x="1143000" y="685800"/>
            <a:ext cx="4572000" cy="3429000"/>
          </a:xfrm>
          <a:ln/>
        </p:spPr>
      </p:sp>
      <p:sp>
        <p:nvSpPr>
          <p:cNvPr id="114381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B8A808-3FE8-4D4B-BF22-5C07624E3090}" type="slidenum">
              <a:rPr lang="en-US" altLang="zh-CN"/>
              <a:pPr/>
              <a:t>129</a:t>
            </a:fld>
            <a:endParaRPr lang="en-US" altLang="zh-CN"/>
          </a:p>
        </p:txBody>
      </p:sp>
      <p:sp>
        <p:nvSpPr>
          <p:cNvPr id="1145858" name="Rectangle 2"/>
          <p:cNvSpPr>
            <a:spLocks noGrp="1" noRot="1" noChangeAspect="1" noChangeArrowheads="1" noTextEdit="1"/>
          </p:cNvSpPr>
          <p:nvPr>
            <p:ph type="sldImg"/>
          </p:nvPr>
        </p:nvSpPr>
        <p:spPr>
          <a:xfrm>
            <a:off x="1143000" y="685800"/>
            <a:ext cx="4572000" cy="3429000"/>
          </a:xfrm>
          <a:ln/>
        </p:spPr>
      </p:sp>
      <p:sp>
        <p:nvSpPr>
          <p:cNvPr id="114585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6C88A5-17B1-405A-8F62-67C789D69D66}" type="slidenum">
              <a:rPr lang="en-US" altLang="zh-CN"/>
              <a:pPr/>
              <a:t>130</a:t>
            </a:fld>
            <a:endParaRPr lang="en-US" altLang="zh-CN"/>
          </a:p>
        </p:txBody>
      </p:sp>
      <p:sp>
        <p:nvSpPr>
          <p:cNvPr id="1147906" name="Rectangle 2"/>
          <p:cNvSpPr>
            <a:spLocks noGrp="1" noRot="1" noChangeAspect="1" noChangeArrowheads="1" noTextEdit="1"/>
          </p:cNvSpPr>
          <p:nvPr>
            <p:ph type="sldImg"/>
          </p:nvPr>
        </p:nvSpPr>
        <p:spPr>
          <a:xfrm>
            <a:off x="1143000" y="685800"/>
            <a:ext cx="4572000" cy="3429000"/>
          </a:xfrm>
          <a:ln/>
        </p:spPr>
      </p:sp>
      <p:sp>
        <p:nvSpPr>
          <p:cNvPr id="114790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E40B68-E8A9-4786-B04C-2C15072B1429}" type="slidenum">
              <a:rPr lang="en-US" altLang="zh-CN"/>
              <a:pPr/>
              <a:t>131</a:t>
            </a:fld>
            <a:endParaRPr lang="en-US" altLang="zh-CN"/>
          </a:p>
        </p:txBody>
      </p:sp>
      <p:sp>
        <p:nvSpPr>
          <p:cNvPr id="1149954" name="Rectangle 2"/>
          <p:cNvSpPr>
            <a:spLocks noGrp="1" noRot="1" noChangeAspect="1" noChangeArrowheads="1" noTextEdit="1"/>
          </p:cNvSpPr>
          <p:nvPr>
            <p:ph type="sldImg"/>
          </p:nvPr>
        </p:nvSpPr>
        <p:spPr>
          <a:xfrm>
            <a:off x="1143000" y="685800"/>
            <a:ext cx="4572000" cy="3429000"/>
          </a:xfrm>
          <a:ln/>
        </p:spPr>
      </p:sp>
      <p:sp>
        <p:nvSpPr>
          <p:cNvPr id="114995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313575-A890-4A51-A812-280E127B6185}" type="slidenum">
              <a:rPr lang="en-US" altLang="zh-CN"/>
              <a:pPr/>
              <a:t>132</a:t>
            </a:fld>
            <a:endParaRPr lang="en-US" altLang="zh-CN"/>
          </a:p>
        </p:txBody>
      </p:sp>
      <p:sp>
        <p:nvSpPr>
          <p:cNvPr id="1152002" name="Rectangle 2"/>
          <p:cNvSpPr>
            <a:spLocks noGrp="1" noRot="1" noChangeAspect="1" noChangeArrowheads="1" noTextEdit="1"/>
          </p:cNvSpPr>
          <p:nvPr>
            <p:ph type="sldImg"/>
          </p:nvPr>
        </p:nvSpPr>
        <p:spPr>
          <a:xfrm>
            <a:off x="1143000" y="685800"/>
            <a:ext cx="4572000" cy="3429000"/>
          </a:xfrm>
          <a:ln/>
        </p:spPr>
      </p:sp>
      <p:sp>
        <p:nvSpPr>
          <p:cNvPr id="115200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3BF729-CDE9-4740-81E5-EF908269FBC7}" type="slidenum">
              <a:rPr lang="en-US" altLang="zh-CN"/>
              <a:pPr/>
              <a:t>133</a:t>
            </a:fld>
            <a:endParaRPr lang="en-US" altLang="zh-CN"/>
          </a:p>
        </p:txBody>
      </p:sp>
      <p:sp>
        <p:nvSpPr>
          <p:cNvPr id="1154050" name="Rectangle 2"/>
          <p:cNvSpPr>
            <a:spLocks noGrp="1" noRot="1" noChangeAspect="1" noChangeArrowheads="1" noTextEdit="1"/>
          </p:cNvSpPr>
          <p:nvPr>
            <p:ph type="sldImg"/>
          </p:nvPr>
        </p:nvSpPr>
        <p:spPr>
          <a:xfrm>
            <a:off x="1143000" y="685800"/>
            <a:ext cx="4572000" cy="3429000"/>
          </a:xfrm>
          <a:ln/>
        </p:spPr>
      </p:sp>
      <p:sp>
        <p:nvSpPr>
          <p:cNvPr id="1154051"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gradFill rotWithShape="0">
          <a:gsLst>
            <a:gs pos="0">
              <a:srgbClr val="E2E9EE"/>
            </a:gs>
            <a:gs pos="50000">
              <a:srgbClr val="E2E9EE">
                <a:gamma/>
                <a:tint val="0"/>
                <a:invGamma/>
              </a:srgbClr>
            </a:gs>
            <a:gs pos="100000">
              <a:srgbClr val="E2E9EE"/>
            </a:gs>
          </a:gsLst>
          <a:lin ang="5400000" scaled="1"/>
        </a:gradFill>
        <a:effectLst/>
      </p:bgPr>
    </p:bg>
    <p:spTree>
      <p:nvGrpSpPr>
        <p:cNvPr id="1" name=""/>
        <p:cNvGrpSpPr/>
        <p:nvPr/>
      </p:nvGrpSpPr>
      <p:grpSpPr>
        <a:xfrm>
          <a:off x="0" y="0"/>
          <a:ext cx="0" cy="0"/>
          <a:chOff x="0" y="0"/>
          <a:chExt cx="0" cy="0"/>
        </a:xfrm>
      </p:grpSpPr>
      <p:sp>
        <p:nvSpPr>
          <p:cNvPr id="277506" name="Rectangle 2"/>
          <p:cNvSpPr>
            <a:spLocks noChangeArrowheads="1"/>
          </p:cNvSpPr>
          <p:nvPr/>
        </p:nvSpPr>
        <p:spPr bwMode="auto">
          <a:xfrm>
            <a:off x="0" y="0"/>
            <a:ext cx="9144000" cy="1020763"/>
          </a:xfrm>
          <a:prstGeom prst="rect">
            <a:avLst/>
          </a:prstGeom>
          <a:gradFill rotWithShape="1">
            <a:gsLst>
              <a:gs pos="0">
                <a:schemeClr val="bg1"/>
              </a:gs>
              <a:gs pos="100000">
                <a:srgbClr val="C0CFD6"/>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08" name="Rectangle 4"/>
          <p:cNvSpPr>
            <a:spLocks noChangeArrowheads="1"/>
          </p:cNvSpPr>
          <p:nvPr/>
        </p:nvSpPr>
        <p:spPr bwMode="ltGray">
          <a:xfrm>
            <a:off x="3281363" y="5929313"/>
            <a:ext cx="920750" cy="920750"/>
          </a:xfrm>
          <a:prstGeom prst="rect">
            <a:avLst/>
          </a:prstGeom>
          <a:noFill/>
          <a:ln w="9525">
            <a:solidFill>
              <a:srgbClr val="5D87A1"/>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09" name="Rectangle 5"/>
          <p:cNvSpPr>
            <a:spLocks noChangeArrowheads="1"/>
          </p:cNvSpPr>
          <p:nvPr/>
        </p:nvSpPr>
        <p:spPr bwMode="ltGray">
          <a:xfrm>
            <a:off x="7702550" y="4454525"/>
            <a:ext cx="920750" cy="920750"/>
          </a:xfrm>
          <a:prstGeom prst="rect">
            <a:avLst/>
          </a:prstGeom>
          <a:solidFill>
            <a:srgbClr val="C5033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0" name="Rectangle 6"/>
          <p:cNvSpPr>
            <a:spLocks noChangeArrowheads="1"/>
          </p:cNvSpPr>
          <p:nvPr/>
        </p:nvSpPr>
        <p:spPr bwMode="ltGray">
          <a:xfrm>
            <a:off x="5754688" y="6416675"/>
            <a:ext cx="920750" cy="450850"/>
          </a:xfrm>
          <a:prstGeom prst="rect">
            <a:avLst/>
          </a:prstGeom>
          <a:noFill/>
          <a:ln w="9525">
            <a:solidFill>
              <a:srgbClr val="808080"/>
            </a:solidFill>
            <a:miter lim="800000"/>
            <a:headEnd/>
            <a:tailEnd/>
          </a:ln>
          <a:effectLst/>
          <a:extLst>
            <a:ext uri="{909E8E84-426E-40DD-AFC4-6F175D3DCCD1}">
              <a14:hiddenFill xmlns:a14="http://schemas.microsoft.com/office/drawing/2010/main" xmlns="">
                <a:solidFill>
                  <a:srgbClr val="808080">
                    <a:alpha val="48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1" name="Rectangle 7"/>
          <p:cNvSpPr>
            <a:spLocks noChangeArrowheads="1"/>
          </p:cNvSpPr>
          <p:nvPr/>
        </p:nvSpPr>
        <p:spPr bwMode="ltGray">
          <a:xfrm>
            <a:off x="5254625" y="4943475"/>
            <a:ext cx="920750" cy="920750"/>
          </a:xfrm>
          <a:prstGeom prst="rect">
            <a:avLst/>
          </a:prstGeom>
          <a:noFill/>
          <a:ln w="10160">
            <a:solidFill>
              <a:schemeClr val="accent2"/>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2" name="Rectangle 8"/>
          <p:cNvSpPr>
            <a:spLocks noChangeArrowheads="1"/>
          </p:cNvSpPr>
          <p:nvPr/>
        </p:nvSpPr>
        <p:spPr bwMode="ltGray">
          <a:xfrm>
            <a:off x="8666163" y="3473450"/>
            <a:ext cx="477837" cy="920750"/>
          </a:xfrm>
          <a:prstGeom prst="rect">
            <a:avLst/>
          </a:prstGeom>
          <a:solidFill>
            <a:srgbClr val="C9C5AB">
              <a:alpha val="50999"/>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3" name="Rectangle 9"/>
          <p:cNvSpPr>
            <a:spLocks noChangeArrowheads="1"/>
          </p:cNvSpPr>
          <p:nvPr/>
        </p:nvSpPr>
        <p:spPr bwMode="ltGray">
          <a:xfrm>
            <a:off x="8678863" y="5430838"/>
            <a:ext cx="468312" cy="920750"/>
          </a:xfrm>
          <a:prstGeom prst="rect">
            <a:avLst/>
          </a:prstGeom>
          <a:noFill/>
          <a:ln w="9525">
            <a:solidFill>
              <a:srgbClr val="B2B2B2"/>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4" name="Rectangle 10"/>
          <p:cNvSpPr>
            <a:spLocks noChangeArrowheads="1"/>
          </p:cNvSpPr>
          <p:nvPr/>
        </p:nvSpPr>
        <p:spPr bwMode="ltGray">
          <a:xfrm>
            <a:off x="6230938" y="5426075"/>
            <a:ext cx="920750" cy="920750"/>
          </a:xfrm>
          <a:prstGeom prst="rect">
            <a:avLst/>
          </a:prstGeom>
          <a:solidFill>
            <a:srgbClr val="C5C1A3">
              <a:alpha val="41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5" name="Rectangle 11"/>
          <p:cNvSpPr>
            <a:spLocks noChangeArrowheads="1"/>
          </p:cNvSpPr>
          <p:nvPr/>
        </p:nvSpPr>
        <p:spPr bwMode="ltGray">
          <a:xfrm>
            <a:off x="8188325" y="5929313"/>
            <a:ext cx="920750" cy="920750"/>
          </a:xfrm>
          <a:prstGeom prst="rect">
            <a:avLst/>
          </a:prstGeom>
          <a:solidFill>
            <a:srgbClr val="46667A">
              <a:alpha val="57001"/>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6" name="Rectangle 12"/>
          <p:cNvSpPr>
            <a:spLocks noChangeArrowheads="1"/>
          </p:cNvSpPr>
          <p:nvPr/>
        </p:nvSpPr>
        <p:spPr bwMode="ltGray">
          <a:xfrm>
            <a:off x="4792663" y="4440238"/>
            <a:ext cx="920750" cy="920750"/>
          </a:xfrm>
          <a:prstGeom prst="rect">
            <a:avLst/>
          </a:prstGeom>
          <a:solidFill>
            <a:srgbClr val="808080">
              <a:alpha val="20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7" name="Rectangle 13"/>
          <p:cNvSpPr>
            <a:spLocks noChangeArrowheads="1"/>
          </p:cNvSpPr>
          <p:nvPr/>
        </p:nvSpPr>
        <p:spPr bwMode="ltGray">
          <a:xfrm>
            <a:off x="7716838" y="3490913"/>
            <a:ext cx="896937" cy="896937"/>
          </a:xfrm>
          <a:prstGeom prst="rect">
            <a:avLst/>
          </a:prstGeom>
          <a:noFill/>
          <a:ln w="9525">
            <a:solidFill>
              <a:schemeClr val="accent1"/>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18" name="Line 14"/>
          <p:cNvSpPr>
            <a:spLocks noChangeShapeType="1"/>
          </p:cNvSpPr>
          <p:nvPr/>
        </p:nvSpPr>
        <p:spPr bwMode="ltGray">
          <a:xfrm>
            <a:off x="9144000" y="5410200"/>
            <a:ext cx="0" cy="124777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77519" name="Rectangle 15"/>
          <p:cNvSpPr>
            <a:spLocks noChangeArrowheads="1"/>
          </p:cNvSpPr>
          <p:nvPr/>
        </p:nvSpPr>
        <p:spPr bwMode="ltGray">
          <a:xfrm>
            <a:off x="4268788" y="5422900"/>
            <a:ext cx="920750" cy="920750"/>
          </a:xfrm>
          <a:prstGeom prst="rect">
            <a:avLst/>
          </a:prstGeom>
          <a:solidFill>
            <a:srgbClr val="5D87A1">
              <a:alpha val="32001"/>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0" name="Rectangle 16"/>
          <p:cNvSpPr>
            <a:spLocks noChangeArrowheads="1"/>
          </p:cNvSpPr>
          <p:nvPr/>
        </p:nvSpPr>
        <p:spPr bwMode="ltGray">
          <a:xfrm>
            <a:off x="7689850" y="5437188"/>
            <a:ext cx="920750" cy="920750"/>
          </a:xfrm>
          <a:prstGeom prst="rect">
            <a:avLst/>
          </a:prstGeom>
          <a:solidFill>
            <a:srgbClr val="C9C5AB">
              <a:alpha val="56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1" name="Rectangle 17"/>
          <p:cNvSpPr>
            <a:spLocks noChangeArrowheads="1"/>
          </p:cNvSpPr>
          <p:nvPr/>
        </p:nvSpPr>
        <p:spPr bwMode="ltGray">
          <a:xfrm>
            <a:off x="4273550" y="6413500"/>
            <a:ext cx="920750" cy="454025"/>
          </a:xfrm>
          <a:prstGeom prst="rect">
            <a:avLst/>
          </a:prstGeom>
          <a:solidFill>
            <a:srgbClr val="C5033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2" name="Rectangle 18"/>
          <p:cNvSpPr>
            <a:spLocks noGrp="1" noChangeArrowheads="1"/>
          </p:cNvSpPr>
          <p:nvPr>
            <p:ph type="ctrTitle" sz="quarter"/>
          </p:nvPr>
        </p:nvSpPr>
        <p:spPr>
          <a:xfrm>
            <a:off x="560388" y="2251075"/>
            <a:ext cx="7056437" cy="1125538"/>
          </a:xfrm>
          <a:extLst>
            <a:ext uri="{AF507438-7753-43E0-B8FC-AC1667EBCBE1}">
              <a14:hiddenEffects xmlns:a14="http://schemas.microsoft.com/office/drawing/2010/main" xmlns="">
                <a:effectLst>
                  <a:outerShdw dist="17961" dir="2700000" algn="ctr" rotWithShape="0">
                    <a:schemeClr val="bg2"/>
                  </a:outerShdw>
                </a:effectLst>
              </a14:hiddenEffects>
            </a:ext>
          </a:extLst>
        </p:spPr>
        <p:txBody>
          <a:bodyPr tIns="45720" bIns="45720" anchor="t"/>
          <a:lstStyle>
            <a:lvl1pPr>
              <a:defRPr sz="3200"/>
            </a:lvl1pPr>
          </a:lstStyle>
          <a:p>
            <a:pPr lvl="0"/>
            <a:r>
              <a:rPr lang="zh-CN" altLang="en-US" noProof="0" smtClean="0"/>
              <a:t>单击此处编辑母版标题样式</a:t>
            </a:r>
            <a:endParaRPr lang="zh-CN" altLang="en-US" noProof="0" dirty="0" smtClean="0"/>
          </a:p>
        </p:txBody>
      </p:sp>
      <p:sp>
        <p:nvSpPr>
          <p:cNvPr id="277523" name="Rectangle 19"/>
          <p:cNvSpPr>
            <a:spLocks noGrp="1" noChangeArrowheads="1"/>
          </p:cNvSpPr>
          <p:nvPr>
            <p:ph type="subTitle" sz="quarter" idx="1"/>
          </p:nvPr>
        </p:nvSpPr>
        <p:spPr>
          <a:xfrm>
            <a:off x="850900" y="3482975"/>
            <a:ext cx="6759575" cy="1752600"/>
          </a:xfrm>
        </p:spPr>
        <p:txBody>
          <a:bodyPr/>
          <a:lstStyle>
            <a:lvl1pPr marL="0" indent="0">
              <a:lnSpc>
                <a:spcPct val="105000"/>
              </a:lnSpc>
              <a:spcBef>
                <a:spcPct val="0"/>
              </a:spcBef>
              <a:buFont typeface="Wingdings" pitchFamily="2" charset="2"/>
              <a:buNone/>
              <a:defRPr sz="2000" b="1">
                <a:solidFill>
                  <a:srgbClr val="55637D"/>
                </a:solidFill>
              </a:defRPr>
            </a:lvl1pPr>
          </a:lstStyle>
          <a:p>
            <a:pPr lvl="0"/>
            <a:r>
              <a:rPr lang="zh-CN" altLang="en-US" noProof="0" smtClean="0"/>
              <a:t>单击此处编辑母版副标题样式</a:t>
            </a:r>
          </a:p>
        </p:txBody>
      </p:sp>
      <p:sp>
        <p:nvSpPr>
          <p:cNvPr id="277524" name="Rectangle 20"/>
          <p:cNvSpPr>
            <a:spLocks noChangeArrowheads="1"/>
          </p:cNvSpPr>
          <p:nvPr/>
        </p:nvSpPr>
        <p:spPr bwMode="ltGray">
          <a:xfrm>
            <a:off x="5257800" y="5937250"/>
            <a:ext cx="920750" cy="920750"/>
          </a:xfrm>
          <a:prstGeom prst="rect">
            <a:avLst/>
          </a:prstGeom>
          <a:solidFill>
            <a:srgbClr val="808080">
              <a:alpha val="50999"/>
            </a:srgbClr>
          </a:solidFill>
          <a:ln>
            <a:noFill/>
          </a:ln>
          <a:effectLst/>
          <a:extLst>
            <a:ext uri="{91240B29-F687-4F45-9708-019B960494DF}">
              <a14:hiddenLine xmlns:a14="http://schemas.microsoft.com/office/drawing/2010/main" xmlns="" w="9525">
                <a:solidFill>
                  <a:srgbClr val="80808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5" name="Rectangle 21"/>
          <p:cNvSpPr>
            <a:spLocks noChangeArrowheads="1"/>
          </p:cNvSpPr>
          <p:nvPr/>
        </p:nvSpPr>
        <p:spPr bwMode="ltGray">
          <a:xfrm>
            <a:off x="7216775" y="4941888"/>
            <a:ext cx="920750" cy="920750"/>
          </a:xfrm>
          <a:prstGeom prst="rect">
            <a:avLst/>
          </a:prstGeom>
          <a:noFill/>
          <a:ln w="9525">
            <a:solidFill>
              <a:srgbClr val="5F5F5F"/>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6" name="Rectangle 22"/>
          <p:cNvSpPr>
            <a:spLocks noChangeArrowheads="1"/>
          </p:cNvSpPr>
          <p:nvPr/>
        </p:nvSpPr>
        <p:spPr bwMode="ltGray">
          <a:xfrm>
            <a:off x="7213600" y="5929313"/>
            <a:ext cx="920750" cy="920750"/>
          </a:xfrm>
          <a:prstGeom prst="rect">
            <a:avLst/>
          </a:prstGeom>
          <a:solidFill>
            <a:srgbClr val="969696">
              <a:alpha val="45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7" name="Rectangle 23"/>
          <p:cNvSpPr>
            <a:spLocks noChangeArrowheads="1"/>
          </p:cNvSpPr>
          <p:nvPr/>
        </p:nvSpPr>
        <p:spPr bwMode="ltGray">
          <a:xfrm>
            <a:off x="6734175" y="6413500"/>
            <a:ext cx="920750" cy="454025"/>
          </a:xfrm>
          <a:prstGeom prst="rect">
            <a:avLst/>
          </a:prstGeom>
          <a:solidFill>
            <a:srgbClr val="C5033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8" name="Rectangle 24"/>
          <p:cNvSpPr>
            <a:spLocks noChangeArrowheads="1"/>
          </p:cNvSpPr>
          <p:nvPr/>
        </p:nvSpPr>
        <p:spPr bwMode="ltGray">
          <a:xfrm>
            <a:off x="8199438" y="2998788"/>
            <a:ext cx="896937" cy="896937"/>
          </a:xfrm>
          <a:prstGeom prst="rect">
            <a:avLst/>
          </a:prstGeom>
          <a:solidFill>
            <a:srgbClr val="4C6F84">
              <a:alpha val="23000"/>
            </a:srgbClr>
          </a:solidFill>
          <a:ln>
            <a:noFill/>
          </a:ln>
          <a:effectLst/>
          <a:extLst>
            <a:ext uri="{91240B29-F687-4F45-9708-019B960494DF}">
              <a14:hiddenLine xmlns:a14="http://schemas.microsoft.com/office/drawing/2010/main" xmlns="" w="9525">
                <a:solidFill>
                  <a:schemeClr val="accent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29" name="Rectangle 25"/>
          <p:cNvSpPr>
            <a:spLocks noChangeArrowheads="1"/>
          </p:cNvSpPr>
          <p:nvPr/>
        </p:nvSpPr>
        <p:spPr bwMode="ltGray">
          <a:xfrm>
            <a:off x="1866900" y="6407150"/>
            <a:ext cx="920750" cy="450850"/>
          </a:xfrm>
          <a:prstGeom prst="rect">
            <a:avLst/>
          </a:prstGeom>
          <a:noFill/>
          <a:ln w="9525">
            <a:solidFill>
              <a:srgbClr val="808080"/>
            </a:solidFill>
            <a:miter lim="800000"/>
            <a:headEnd/>
            <a:tailEnd/>
          </a:ln>
          <a:effectLst/>
          <a:extLst>
            <a:ext uri="{909E8E84-426E-40DD-AFC4-6F175D3DCCD1}">
              <a14:hiddenFill xmlns:a14="http://schemas.microsoft.com/office/drawing/2010/main" xmlns="">
                <a:solidFill>
                  <a:srgbClr val="808080">
                    <a:alpha val="48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7530" name="Rectangle 26"/>
          <p:cNvSpPr>
            <a:spLocks noChangeArrowheads="1"/>
          </p:cNvSpPr>
          <p:nvPr/>
        </p:nvSpPr>
        <p:spPr bwMode="ltGray">
          <a:xfrm>
            <a:off x="8675688" y="2493963"/>
            <a:ext cx="468312" cy="920750"/>
          </a:xfrm>
          <a:prstGeom prst="rect">
            <a:avLst/>
          </a:prstGeom>
          <a:noFill/>
          <a:ln w="9525">
            <a:solidFill>
              <a:srgbClr val="B2B2B2"/>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a:t>
            </a:fld>
            <a:endParaRPr lang="en-US" altLang="zh-CN"/>
          </a:p>
        </p:txBody>
      </p:sp>
    </p:spTree>
    <p:extLst>
      <p:ext uri="{BB962C8B-B14F-4D97-AF65-F5344CB8AC3E}">
        <p14:creationId xmlns:p14="http://schemas.microsoft.com/office/powerpoint/2010/main" xmlns="" val="37358451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52602192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301625" y="228600"/>
            <a:ext cx="8540750" cy="58705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4" name="页脚占位符 3"/>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5" name="灯片编号占位符 4"/>
          <p:cNvSpPr>
            <a:spLocks noGrp="1"/>
          </p:cNvSpPr>
          <p:nvPr>
            <p:ph type="sldNum" sz="quarter" idx="12"/>
          </p:nvPr>
        </p:nvSpPr>
        <p:spPr>
          <a:xfrm>
            <a:off x="6553200" y="6245225"/>
            <a:ext cx="2289175" cy="476250"/>
          </a:xfrm>
        </p:spPr>
        <p:txBody>
          <a:bodyPr/>
          <a:lstStyle>
            <a:lvl1pPr>
              <a:defRPr/>
            </a:lvl1pPr>
          </a:lstStyle>
          <a:p>
            <a:fld id="{268BAC25-FC8B-42B3-846E-1B9FA706AE60}" type="slidenum">
              <a:rPr lang="en-US" altLang="zh-CN"/>
              <a:pPr/>
              <a:t>‹#›</a:t>
            </a:fld>
            <a:endParaRPr lang="en-US" altLang="zh-CN"/>
          </a:p>
        </p:txBody>
      </p:sp>
    </p:spTree>
    <p:extLst>
      <p:ext uri="{BB962C8B-B14F-4D97-AF65-F5344CB8AC3E}">
        <p14:creationId xmlns:p14="http://schemas.microsoft.com/office/powerpoint/2010/main" xmlns="" val="16130103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1625" y="1600200"/>
            <a:ext cx="4194175"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194175"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7" name="灯片编号占位符 6"/>
          <p:cNvSpPr>
            <a:spLocks noGrp="1"/>
          </p:cNvSpPr>
          <p:nvPr>
            <p:ph type="sldNum" sz="quarter" idx="12"/>
          </p:nvPr>
        </p:nvSpPr>
        <p:spPr>
          <a:xfrm>
            <a:off x="6553200" y="6245225"/>
            <a:ext cx="2289175" cy="476250"/>
          </a:xfrm>
        </p:spPr>
        <p:txBody>
          <a:bodyPr/>
          <a:lstStyle>
            <a:lvl1pPr>
              <a:defRPr/>
            </a:lvl1pPr>
          </a:lstStyle>
          <a:p>
            <a:fld id="{5E3C815D-026A-4048-B4E6-42D090E76A90}" type="slidenum">
              <a:rPr lang="en-US" altLang="zh-CN"/>
              <a:pPr/>
              <a:t>‹#›</a:t>
            </a:fld>
            <a:endParaRPr lang="en-US" altLang="zh-CN"/>
          </a:p>
        </p:txBody>
      </p:sp>
    </p:spTree>
    <p:extLst>
      <p:ext uri="{BB962C8B-B14F-4D97-AF65-F5344CB8AC3E}">
        <p14:creationId xmlns:p14="http://schemas.microsoft.com/office/powerpoint/2010/main" xmlns="" val="3584661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AC3E3B-1749-4ADA-8B23-DCECDD51F9E4}" type="slidenum">
              <a:rPr lang="en-US" altLang="zh-CN"/>
              <a:pPr/>
              <a:t>‹#›</a:t>
            </a:fld>
            <a:endParaRPr lang="en-US" altLang="zh-CN"/>
          </a:p>
        </p:txBody>
      </p:sp>
    </p:spTree>
    <p:extLst>
      <p:ext uri="{BB962C8B-B14F-4D97-AF65-F5344CB8AC3E}">
        <p14:creationId xmlns:p14="http://schemas.microsoft.com/office/powerpoint/2010/main" xmlns="" val="8317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AndTwoObj">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228600"/>
            <a:ext cx="854075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600200"/>
            <a:ext cx="4194175" cy="44989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194175" cy="2173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25888"/>
            <a:ext cx="4194175" cy="21732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日期占位符 5"/>
          <p:cNvSpPr>
            <a:spLocks noGrp="1"/>
          </p:cNvSpPr>
          <p:nvPr>
            <p:ph type="dt" sz="half" idx="10"/>
          </p:nvPr>
        </p:nvSpPr>
        <p:spPr>
          <a:xfrm>
            <a:off x="301625" y="6245225"/>
            <a:ext cx="2289175" cy="476250"/>
          </a:xfrm>
        </p:spPr>
        <p:txBody>
          <a:bodyPr/>
          <a:lstStyle>
            <a:lvl1pPr>
              <a:defRPr/>
            </a:lvl1pPr>
          </a:lstStyle>
          <a:p>
            <a:endParaRPr lang="en-US" altLang="zh-CN"/>
          </a:p>
        </p:txBody>
      </p:sp>
      <p:sp>
        <p:nvSpPr>
          <p:cNvPr id="7" name="页脚占位符 6"/>
          <p:cNvSpPr>
            <a:spLocks noGrp="1"/>
          </p:cNvSpPr>
          <p:nvPr>
            <p:ph type="ftr" sz="quarter" idx="11"/>
          </p:nvPr>
        </p:nvSpPr>
        <p:spPr>
          <a:xfrm>
            <a:off x="3124200" y="6245225"/>
            <a:ext cx="2895600" cy="476250"/>
          </a:xfrm>
        </p:spPr>
        <p:txBody>
          <a:bodyPr/>
          <a:lstStyle>
            <a:lvl1pPr>
              <a:defRPr/>
            </a:lvl1pPr>
          </a:lstStyle>
          <a:p>
            <a:endParaRPr lang="en-US" altLang="zh-CN"/>
          </a:p>
        </p:txBody>
      </p:sp>
      <p:sp>
        <p:nvSpPr>
          <p:cNvPr id="8" name="灯片编号占位符 7"/>
          <p:cNvSpPr>
            <a:spLocks noGrp="1"/>
          </p:cNvSpPr>
          <p:nvPr>
            <p:ph type="sldNum" sz="quarter" idx="12"/>
          </p:nvPr>
        </p:nvSpPr>
        <p:spPr>
          <a:xfrm>
            <a:off x="6553200" y="6245225"/>
            <a:ext cx="2289175" cy="476250"/>
          </a:xfrm>
        </p:spPr>
        <p:txBody>
          <a:bodyPr/>
          <a:lstStyle>
            <a:lvl1pPr>
              <a:defRPr/>
            </a:lvl1pPr>
          </a:lstStyle>
          <a:p>
            <a:fld id="{41FB9316-76CE-48AF-8B89-38FDB4E0DF68}" type="slidenum">
              <a:rPr lang="en-US" altLang="zh-CN"/>
              <a:pPr/>
              <a:t>‹#›</a:t>
            </a:fld>
            <a:endParaRPr lang="en-US" altLang="zh-CN"/>
          </a:p>
        </p:txBody>
      </p:sp>
    </p:spTree>
    <p:extLst>
      <p:ext uri="{BB962C8B-B14F-4D97-AF65-F5344CB8AC3E}">
        <p14:creationId xmlns:p14="http://schemas.microsoft.com/office/powerpoint/2010/main" xmlns="" val="3921316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solidFill>
          <a:schemeClr val="bg1"/>
        </a:solidFill>
        <a:effectLst/>
      </p:bgPr>
    </p:bg>
    <p:spTree>
      <p:nvGrpSpPr>
        <p:cNvPr id="1" name=""/>
        <p:cNvGrpSpPr/>
        <p:nvPr/>
      </p:nvGrpSpPr>
      <p:grpSpPr>
        <a:xfrm>
          <a:off x="0" y="0"/>
          <a:ext cx="0" cy="0"/>
          <a:chOff x="0" y="0"/>
          <a:chExt cx="0" cy="0"/>
        </a:xfrm>
      </p:grpSpPr>
      <p:sp>
        <p:nvSpPr>
          <p:cNvPr id="276482" name="Rectangle 2"/>
          <p:cNvSpPr>
            <a:spLocks noChangeArrowheads="1"/>
          </p:cNvSpPr>
          <p:nvPr/>
        </p:nvSpPr>
        <p:spPr bwMode="auto">
          <a:xfrm>
            <a:off x="-4763" y="-4763"/>
            <a:ext cx="9144001" cy="1020763"/>
          </a:xfrm>
          <a:prstGeom prst="rect">
            <a:avLst/>
          </a:prstGeom>
          <a:gradFill rotWithShape="1">
            <a:gsLst>
              <a:gs pos="0">
                <a:schemeClr val="bg1"/>
              </a:gs>
              <a:gs pos="100000">
                <a:srgbClr val="C0CFD6"/>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83" name="Rectangle 3"/>
          <p:cNvSpPr>
            <a:spLocks noChangeArrowheads="1"/>
          </p:cNvSpPr>
          <p:nvPr/>
        </p:nvSpPr>
        <p:spPr bwMode="auto">
          <a:xfrm>
            <a:off x="0" y="0"/>
            <a:ext cx="9144000" cy="1020763"/>
          </a:xfrm>
          <a:prstGeom prst="rect">
            <a:avLst/>
          </a:prstGeom>
          <a:gradFill rotWithShape="1">
            <a:gsLst>
              <a:gs pos="0">
                <a:srgbClr val="9BB3BF"/>
              </a:gs>
              <a:gs pos="100000">
                <a:schemeClr val="bg1"/>
              </a:gs>
            </a:gsLst>
            <a:lin ang="5400000" scaled="1"/>
          </a:gra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86" name="Rectangle 6"/>
          <p:cNvSpPr>
            <a:spLocks noChangeArrowheads="1"/>
          </p:cNvSpPr>
          <p:nvPr/>
        </p:nvSpPr>
        <p:spPr bwMode="ltGray">
          <a:xfrm>
            <a:off x="8242300" y="5919788"/>
            <a:ext cx="920750" cy="920750"/>
          </a:xfrm>
          <a:prstGeom prst="rect">
            <a:avLst/>
          </a:prstGeom>
          <a:solidFill>
            <a:srgbClr val="808080">
              <a:alpha val="2500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88" name="Rectangle 8"/>
          <p:cNvSpPr>
            <a:spLocks noChangeArrowheads="1"/>
          </p:cNvSpPr>
          <p:nvPr/>
        </p:nvSpPr>
        <p:spPr bwMode="ltGray">
          <a:xfrm>
            <a:off x="8728075" y="4933950"/>
            <a:ext cx="415925" cy="920750"/>
          </a:xfrm>
          <a:prstGeom prst="rect">
            <a:avLst/>
          </a:prstGeom>
          <a:noFill/>
          <a:ln w="10160">
            <a:solidFill>
              <a:schemeClr val="accent2"/>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90" name="Rectangle 10"/>
          <p:cNvSpPr>
            <a:spLocks noChangeArrowheads="1"/>
          </p:cNvSpPr>
          <p:nvPr/>
        </p:nvSpPr>
        <p:spPr bwMode="white">
          <a:xfrm>
            <a:off x="7739063" y="5418138"/>
            <a:ext cx="920750" cy="920750"/>
          </a:xfrm>
          <a:prstGeom prst="rect">
            <a:avLst/>
          </a:prstGeom>
          <a:noFill/>
          <a:ln w="9525">
            <a:solidFill>
              <a:srgbClr val="FFFFFF">
                <a:alpha val="75999"/>
              </a:srgbClr>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91" name="Rectangle 11"/>
          <p:cNvSpPr>
            <a:spLocks noChangeArrowheads="1"/>
          </p:cNvSpPr>
          <p:nvPr/>
        </p:nvSpPr>
        <p:spPr bwMode="ltGray">
          <a:xfrm>
            <a:off x="8728075" y="3954463"/>
            <a:ext cx="415925" cy="920750"/>
          </a:xfrm>
          <a:prstGeom prst="rect">
            <a:avLst/>
          </a:prstGeom>
          <a:solidFill>
            <a:srgbClr val="46667A">
              <a:alpha val="28000"/>
            </a:srgbClr>
          </a:solidFill>
          <a:ln w="9525">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276494" name="Rectangle 14"/>
          <p:cNvSpPr>
            <a:spLocks noGrp="1" noChangeArrowheads="1"/>
          </p:cNvSpPr>
          <p:nvPr>
            <p:ph type="title"/>
          </p:nvPr>
        </p:nvSpPr>
        <p:spPr bwMode="auto">
          <a:xfrm>
            <a:off x="66675" y="233363"/>
            <a:ext cx="8039100" cy="927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0" rIns="91440" bIns="0" numCol="1" anchor="ctr" anchorCtr="0" compatLnSpc="1">
            <a:prstTxWarp prst="textNoShape">
              <a:avLst/>
            </a:prstTxWarp>
          </a:bodyPr>
          <a:lstStyle/>
          <a:p>
            <a:pPr lvl="0"/>
            <a:r>
              <a:rPr lang="zh-CN" altLang="en-US" smtClean="0"/>
              <a:t>单击此处编辑母版标题样式</a:t>
            </a:r>
          </a:p>
        </p:txBody>
      </p:sp>
      <p:sp>
        <p:nvSpPr>
          <p:cNvPr id="276496" name="Rectangle 16"/>
          <p:cNvSpPr>
            <a:spLocks noGrp="1" noChangeArrowheads="1"/>
          </p:cNvSpPr>
          <p:nvPr>
            <p:ph type="body" idx="1"/>
          </p:nvPr>
        </p:nvSpPr>
        <p:spPr bwMode="auto">
          <a:xfrm>
            <a:off x="369888" y="1220788"/>
            <a:ext cx="7867650" cy="49704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276497" name="Rectangle 17"/>
          <p:cNvSpPr>
            <a:spLocks noChangeArrowheads="1"/>
          </p:cNvSpPr>
          <p:nvPr/>
        </p:nvSpPr>
        <p:spPr bwMode="ltGray">
          <a:xfrm>
            <a:off x="7258050" y="5935663"/>
            <a:ext cx="920750" cy="922337"/>
          </a:xfrm>
          <a:prstGeom prst="rect">
            <a:avLst/>
          </a:prstGeom>
          <a:noFill/>
          <a:ln w="9525">
            <a:solidFill>
              <a:srgbClr val="7297AE"/>
            </a:solidFill>
            <a:miter lim="800000"/>
            <a:headEnd/>
            <a:tailEnd/>
          </a:ln>
          <a:effectLst/>
          <a:extLst>
            <a:ext uri="{909E8E84-426E-40DD-AFC4-6F175D3DCCD1}">
              <a14:hiddenFill xmlns:a14="http://schemas.microsoft.com/office/drawing/2010/main" xmlns="">
                <a:solidFill>
                  <a:srgbClr val="5D87A1">
                    <a:alpha val="50000"/>
                  </a:srgbClr>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8" name="Rectangle 12"/>
          <p:cNvSpPr>
            <a:spLocks noGrp="1" noChangeArrowheads="1"/>
          </p:cNvSpPr>
          <p:nvPr>
            <p:ph type="dt" sz="half" idx="2"/>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19" name="Rectangle 13"/>
          <p:cNvSpPr>
            <a:spLocks noGrp="1" noChangeArrowheads="1"/>
          </p:cNvSpPr>
          <p:nvPr>
            <p:ph type="ftr" sz="quarter" idx="3"/>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20" name="Rectangle 15"/>
          <p:cNvSpPr>
            <a:spLocks noGrp="1" noChangeArrowheads="1"/>
          </p:cNvSpPr>
          <p:nvPr>
            <p:ph type="sldNum" sz="quarter" idx="4"/>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83" r:id="rId3"/>
    <p:sldLayoutId id="2147483884" r:id="rId4"/>
    <p:sldLayoutId id="2147483885" r:id="rId5"/>
    <p:sldLayoutId id="2147483886" r:id="rId6"/>
    <p:sldLayoutId id="2147483887" r:id="rId7"/>
  </p:sldLayoutIdLst>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76496">
                                            <p:txEl>
                                              <p:pRg st="0" end="0"/>
                                            </p:txEl>
                                          </p:spTgt>
                                        </p:tgtEl>
                                        <p:attrNameLst>
                                          <p:attrName>style.visibility</p:attrName>
                                        </p:attrNameLst>
                                      </p:cBhvr>
                                      <p:to>
                                        <p:strVal val="visible"/>
                                      </p:to>
                                    </p:set>
                                    <p:animEffect transition="in" filter="dissolve">
                                      <p:cBhvr>
                                        <p:cTn id="7" dur="500"/>
                                        <p:tgtEl>
                                          <p:spTgt spid="276496">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76496">
                                            <p:txEl>
                                              <p:pRg st="1" end="1"/>
                                            </p:txEl>
                                          </p:spTgt>
                                        </p:tgtEl>
                                        <p:attrNameLst>
                                          <p:attrName>style.visibility</p:attrName>
                                        </p:attrNameLst>
                                      </p:cBhvr>
                                      <p:to>
                                        <p:strVal val="visible"/>
                                      </p:to>
                                    </p:set>
                                    <p:animEffect transition="in" filter="dissolve">
                                      <p:cBhvr>
                                        <p:cTn id="10" dur="500"/>
                                        <p:tgtEl>
                                          <p:spTgt spid="276496">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76496">
                                            <p:txEl>
                                              <p:pRg st="2" end="2"/>
                                            </p:txEl>
                                          </p:spTgt>
                                        </p:tgtEl>
                                        <p:attrNameLst>
                                          <p:attrName>style.visibility</p:attrName>
                                        </p:attrNameLst>
                                      </p:cBhvr>
                                      <p:to>
                                        <p:strVal val="visible"/>
                                      </p:to>
                                    </p:set>
                                    <p:animEffect transition="in" filter="dissolve">
                                      <p:cBhvr>
                                        <p:cTn id="13" dur="500"/>
                                        <p:tgtEl>
                                          <p:spTgt spid="276496">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276496">
                                            <p:txEl>
                                              <p:pRg st="3" end="3"/>
                                            </p:txEl>
                                          </p:spTgt>
                                        </p:tgtEl>
                                        <p:attrNameLst>
                                          <p:attrName>style.visibility</p:attrName>
                                        </p:attrNameLst>
                                      </p:cBhvr>
                                      <p:to>
                                        <p:strVal val="visible"/>
                                      </p:to>
                                    </p:set>
                                    <p:animEffect transition="in" filter="dissolve">
                                      <p:cBhvr>
                                        <p:cTn id="16" dur="500"/>
                                        <p:tgtEl>
                                          <p:spTgt spid="276496">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76496">
                                            <p:txEl>
                                              <p:pRg st="4" end="4"/>
                                            </p:txEl>
                                          </p:spTgt>
                                        </p:tgtEl>
                                        <p:attrNameLst>
                                          <p:attrName>style.visibility</p:attrName>
                                        </p:attrNameLst>
                                      </p:cBhvr>
                                      <p:to>
                                        <p:strVal val="visible"/>
                                      </p:to>
                                    </p:set>
                                    <p:animEffect transition="in" filter="dissolve">
                                      <p:cBhvr>
                                        <p:cTn id="19" dur="500"/>
                                        <p:tgtEl>
                                          <p:spTgt spid="27649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6" grpId="0" build="p" autoUpdateAnimBg="0" advAuto="0"/>
    </p:bldLst>
  </p:timing>
  <p:hf hdr="0" dt="0"/>
  <p:txStyles>
    <p:titleStyle>
      <a:lvl1pPr marL="290513" indent="-290513" algn="l" rtl="0" eaLnBrk="1" fontAlgn="base" hangingPunct="1">
        <a:lnSpc>
          <a:spcPct val="88000"/>
        </a:lnSpc>
        <a:spcBef>
          <a:spcPct val="0"/>
        </a:spcBef>
        <a:spcAft>
          <a:spcPct val="0"/>
        </a:spcAft>
        <a:buSzPct val="130000"/>
        <a:buBlip>
          <a:blip r:embed="rId9"/>
        </a:buBlip>
        <a:defRPr sz="3000" b="1">
          <a:solidFill>
            <a:schemeClr val="tx1"/>
          </a:solidFill>
          <a:latin typeface="+mj-lt"/>
          <a:ea typeface="+mj-ea"/>
          <a:cs typeface="+mj-cs"/>
        </a:defRPr>
      </a:lvl1pPr>
      <a:lvl2pPr marL="290513" indent="-290513" algn="l" rtl="0" eaLnBrk="1" fontAlgn="base" hangingPunct="1">
        <a:lnSpc>
          <a:spcPct val="88000"/>
        </a:lnSpc>
        <a:spcBef>
          <a:spcPct val="0"/>
        </a:spcBef>
        <a:spcAft>
          <a:spcPct val="0"/>
        </a:spcAft>
        <a:buSzPct val="130000"/>
        <a:buBlip>
          <a:blip r:embed="rId9"/>
        </a:buBlip>
        <a:defRPr sz="3000" b="1">
          <a:solidFill>
            <a:schemeClr val="tx1"/>
          </a:solidFill>
          <a:latin typeface="Arial" charset="0"/>
          <a:ea typeface="宋体" pitchFamily="2" charset="-122"/>
        </a:defRPr>
      </a:lvl2pPr>
      <a:lvl3pPr marL="290513" indent="-290513" algn="l" rtl="0" eaLnBrk="1" fontAlgn="base" hangingPunct="1">
        <a:lnSpc>
          <a:spcPct val="88000"/>
        </a:lnSpc>
        <a:spcBef>
          <a:spcPct val="0"/>
        </a:spcBef>
        <a:spcAft>
          <a:spcPct val="0"/>
        </a:spcAft>
        <a:buSzPct val="130000"/>
        <a:buBlip>
          <a:blip r:embed="rId9"/>
        </a:buBlip>
        <a:defRPr sz="3000" b="1">
          <a:solidFill>
            <a:schemeClr val="tx1"/>
          </a:solidFill>
          <a:latin typeface="Arial" charset="0"/>
          <a:ea typeface="宋体" pitchFamily="2" charset="-122"/>
        </a:defRPr>
      </a:lvl3pPr>
      <a:lvl4pPr marL="290513" indent="-290513" algn="l" rtl="0" eaLnBrk="1" fontAlgn="base" hangingPunct="1">
        <a:lnSpc>
          <a:spcPct val="88000"/>
        </a:lnSpc>
        <a:spcBef>
          <a:spcPct val="0"/>
        </a:spcBef>
        <a:spcAft>
          <a:spcPct val="0"/>
        </a:spcAft>
        <a:buSzPct val="130000"/>
        <a:buBlip>
          <a:blip r:embed="rId9"/>
        </a:buBlip>
        <a:defRPr sz="3000" b="1">
          <a:solidFill>
            <a:schemeClr val="tx1"/>
          </a:solidFill>
          <a:latin typeface="Arial" charset="0"/>
          <a:ea typeface="宋体" pitchFamily="2" charset="-122"/>
        </a:defRPr>
      </a:lvl4pPr>
      <a:lvl5pPr marL="290513" indent="-290513" algn="l" rtl="0" eaLnBrk="1" fontAlgn="base" hangingPunct="1">
        <a:lnSpc>
          <a:spcPct val="88000"/>
        </a:lnSpc>
        <a:spcBef>
          <a:spcPct val="0"/>
        </a:spcBef>
        <a:spcAft>
          <a:spcPct val="0"/>
        </a:spcAft>
        <a:buSzPct val="130000"/>
        <a:buBlip>
          <a:blip r:embed="rId9"/>
        </a:buBlip>
        <a:defRPr sz="3000" b="1">
          <a:solidFill>
            <a:schemeClr val="tx1"/>
          </a:solidFill>
          <a:latin typeface="Arial" charset="0"/>
          <a:ea typeface="宋体" pitchFamily="2" charset="-122"/>
        </a:defRPr>
      </a:lvl5pPr>
      <a:lvl6pPr marL="747713" indent="-290513" algn="l" rtl="0" eaLnBrk="1" fontAlgn="base" hangingPunct="1">
        <a:lnSpc>
          <a:spcPct val="88000"/>
        </a:lnSpc>
        <a:spcBef>
          <a:spcPct val="0"/>
        </a:spcBef>
        <a:spcAft>
          <a:spcPct val="0"/>
        </a:spcAft>
        <a:buSzPct val="130000"/>
        <a:buBlip>
          <a:blip r:embed="rId9"/>
        </a:buBlip>
        <a:defRPr sz="3000" b="1">
          <a:solidFill>
            <a:schemeClr val="tx1"/>
          </a:solidFill>
          <a:latin typeface="Arial" charset="0"/>
          <a:ea typeface="宋体" pitchFamily="2" charset="-122"/>
        </a:defRPr>
      </a:lvl6pPr>
      <a:lvl7pPr marL="1204913" indent="-290513" algn="l" rtl="0" eaLnBrk="1" fontAlgn="base" hangingPunct="1">
        <a:lnSpc>
          <a:spcPct val="88000"/>
        </a:lnSpc>
        <a:spcBef>
          <a:spcPct val="0"/>
        </a:spcBef>
        <a:spcAft>
          <a:spcPct val="0"/>
        </a:spcAft>
        <a:buSzPct val="130000"/>
        <a:buBlip>
          <a:blip r:embed="rId9"/>
        </a:buBlip>
        <a:defRPr sz="3000" b="1">
          <a:solidFill>
            <a:schemeClr val="tx1"/>
          </a:solidFill>
          <a:latin typeface="Arial" charset="0"/>
          <a:ea typeface="宋体" pitchFamily="2" charset="-122"/>
        </a:defRPr>
      </a:lvl7pPr>
      <a:lvl8pPr marL="1662113" indent="-290513" algn="l" rtl="0" eaLnBrk="1" fontAlgn="base" hangingPunct="1">
        <a:lnSpc>
          <a:spcPct val="88000"/>
        </a:lnSpc>
        <a:spcBef>
          <a:spcPct val="0"/>
        </a:spcBef>
        <a:spcAft>
          <a:spcPct val="0"/>
        </a:spcAft>
        <a:buSzPct val="130000"/>
        <a:buBlip>
          <a:blip r:embed="rId9"/>
        </a:buBlip>
        <a:defRPr sz="3000" b="1">
          <a:solidFill>
            <a:schemeClr val="tx1"/>
          </a:solidFill>
          <a:latin typeface="Arial" charset="0"/>
          <a:ea typeface="宋体" pitchFamily="2" charset="-122"/>
        </a:defRPr>
      </a:lvl8pPr>
      <a:lvl9pPr marL="2119313" indent="-290513" algn="l" rtl="0" eaLnBrk="1" fontAlgn="base" hangingPunct="1">
        <a:lnSpc>
          <a:spcPct val="88000"/>
        </a:lnSpc>
        <a:spcBef>
          <a:spcPct val="0"/>
        </a:spcBef>
        <a:spcAft>
          <a:spcPct val="0"/>
        </a:spcAft>
        <a:buSzPct val="130000"/>
        <a:buBlip>
          <a:blip r:embed="rId9"/>
        </a:buBlip>
        <a:defRPr sz="3000" b="1">
          <a:solidFill>
            <a:schemeClr val="tx1"/>
          </a:solidFill>
          <a:latin typeface="Arial" charset="0"/>
          <a:ea typeface="宋体" pitchFamily="2" charset="-122"/>
        </a:defRPr>
      </a:lvl9pPr>
    </p:titleStyle>
    <p:bodyStyle>
      <a:lvl1pPr marL="225425" indent="-225425" algn="l" rtl="0" eaLnBrk="1" fontAlgn="base" hangingPunct="1">
        <a:spcBef>
          <a:spcPct val="50000"/>
        </a:spcBef>
        <a:spcAft>
          <a:spcPct val="0"/>
        </a:spcAft>
        <a:buClr>
          <a:srgbClr val="E41712"/>
        </a:buClr>
        <a:buSzPct val="80000"/>
        <a:buFont typeface="Wingdings" pitchFamily="2" charset="2"/>
        <a:buChar char="§"/>
        <a:defRPr sz="2800">
          <a:solidFill>
            <a:schemeClr val="bg2"/>
          </a:solidFill>
          <a:latin typeface="+mn-lt"/>
          <a:ea typeface="+mn-ea"/>
          <a:cs typeface="+mn-cs"/>
        </a:defRPr>
      </a:lvl1pPr>
      <a:lvl2pPr marL="565150" indent="-225425" algn="l" rtl="0" eaLnBrk="1" fontAlgn="base" hangingPunct="1">
        <a:spcBef>
          <a:spcPct val="0"/>
        </a:spcBef>
        <a:spcAft>
          <a:spcPct val="0"/>
        </a:spcAft>
        <a:buClr>
          <a:schemeClr val="bg2"/>
        </a:buClr>
        <a:buSzPct val="80000"/>
        <a:buFont typeface="Wingdings" pitchFamily="2" charset="2"/>
        <a:buChar char="§"/>
        <a:defRPr sz="2400">
          <a:solidFill>
            <a:schemeClr val="bg2"/>
          </a:solidFill>
          <a:latin typeface="+mn-lt"/>
          <a:ea typeface="+mn-ea"/>
        </a:defRPr>
      </a:lvl2pPr>
      <a:lvl3pPr marL="914400" indent="-233363" algn="l" rtl="0" eaLnBrk="1" fontAlgn="base" hangingPunct="1">
        <a:spcBef>
          <a:spcPct val="0"/>
        </a:spcBef>
        <a:spcAft>
          <a:spcPct val="0"/>
        </a:spcAft>
        <a:buClr>
          <a:srgbClr val="4D7085"/>
        </a:buClr>
        <a:buSzPct val="80000"/>
        <a:buFont typeface="Wingdings" pitchFamily="2" charset="2"/>
        <a:buChar char="§"/>
        <a:defRPr sz="2000">
          <a:solidFill>
            <a:schemeClr val="bg2"/>
          </a:solidFill>
          <a:latin typeface="+mn-lt"/>
          <a:ea typeface="+mn-ea"/>
        </a:defRPr>
      </a:lvl3pPr>
      <a:lvl4pPr marL="1254125" indent="-225425" algn="l" rtl="0" eaLnBrk="1" fontAlgn="base" hangingPunct="1">
        <a:spcBef>
          <a:spcPct val="0"/>
        </a:spcBef>
        <a:spcAft>
          <a:spcPct val="0"/>
        </a:spcAft>
        <a:buClr>
          <a:srgbClr val="E41712"/>
        </a:buClr>
        <a:buSzPct val="80000"/>
        <a:buFont typeface="Wingdings" pitchFamily="2" charset="2"/>
        <a:buChar char="§"/>
        <a:defRPr sz="1600">
          <a:solidFill>
            <a:schemeClr val="bg2"/>
          </a:solidFill>
          <a:latin typeface="+mn-lt"/>
          <a:ea typeface="+mn-ea"/>
        </a:defRPr>
      </a:lvl4pPr>
      <a:lvl5pPr marL="15414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5pPr>
      <a:lvl6pPr marL="19986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6pPr>
      <a:lvl7pPr marL="24558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7pPr>
      <a:lvl8pPr marL="29130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8pPr>
      <a:lvl9pPr marL="3370263" indent="-173038" algn="l" rtl="0" eaLnBrk="1" fontAlgn="base" hangingPunct="1">
        <a:spcBef>
          <a:spcPct val="0"/>
        </a:spcBef>
        <a:spcAft>
          <a:spcPct val="0"/>
        </a:spcAft>
        <a:buClr>
          <a:schemeClr val="bg2"/>
        </a:buClr>
        <a:buSzPct val="80000"/>
        <a:buFont typeface="Wingdings" pitchFamily="2" charset="2"/>
        <a:buChar char="§"/>
        <a:defRPr sz="1200">
          <a:solidFill>
            <a:schemeClr val="bg2"/>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0.bin"/><Relationship Id="rId7"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s>
</file>

<file path=ppt/slides/_rels/slide100.xml.rels><?xml version="1.0" encoding="UTF-8" standalone="yes"?>
<Relationships xmlns="http://schemas.openxmlformats.org/package/2006/relationships"><Relationship Id="rId3" Type="http://schemas.openxmlformats.org/officeDocument/2006/relationships/image" Target="../media/image267.wmf"/><Relationship Id="rId2" Type="http://schemas.openxmlformats.org/officeDocument/2006/relationships/image" Target="../media/image266.em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268.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69.wmf"/><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270.emf"/><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72.wmf"/><Relationship Id="rId2" Type="http://schemas.openxmlformats.org/officeDocument/2006/relationships/image" Target="../media/image271.wmf"/><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273.emf"/><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274.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276.wmf"/><Relationship Id="rId2" Type="http://schemas.openxmlformats.org/officeDocument/2006/relationships/image" Target="../media/image275.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278.wmf"/><Relationship Id="rId2" Type="http://schemas.openxmlformats.org/officeDocument/2006/relationships/image" Target="../media/image277.wmf"/><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279.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281.wmf"/><Relationship Id="rId2" Type="http://schemas.openxmlformats.org/officeDocument/2006/relationships/image" Target="../media/image280.wmf"/><Relationship Id="rId1" Type="http://schemas.openxmlformats.org/officeDocument/2006/relationships/slideLayout" Target="../slideLayouts/slideLayout2.xml"/><Relationship Id="rId5" Type="http://schemas.openxmlformats.org/officeDocument/2006/relationships/image" Target="../media/image283.wmf"/><Relationship Id="rId4" Type="http://schemas.openxmlformats.org/officeDocument/2006/relationships/image" Target="../media/image282.wmf"/></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284.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image" Target="../media/image286.wmf"/><Relationship Id="rId2" Type="http://schemas.openxmlformats.org/officeDocument/2006/relationships/image" Target="../media/image285.wmf"/><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287.emf"/><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288.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290.wmf"/><Relationship Id="rId2" Type="http://schemas.openxmlformats.org/officeDocument/2006/relationships/image" Target="../media/image289.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291.emf"/><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293.wmf"/><Relationship Id="rId2" Type="http://schemas.openxmlformats.org/officeDocument/2006/relationships/image" Target="../media/image292.wmf"/><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294.emf"/><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image" Target="../media/image295.pn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image" Target="../media/image296.wmf"/><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46.vml"/><Relationship Id="rId5" Type="http://schemas.openxmlformats.org/officeDocument/2006/relationships/image" Target="../media/image298.emf"/><Relationship Id="rId4" Type="http://schemas.openxmlformats.org/officeDocument/2006/relationships/oleObject" Target="../embeddings/oleObject225.bin"/></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36.bin"/><Relationship Id="rId4" Type="http://schemas.openxmlformats.org/officeDocument/2006/relationships/oleObject" Target="../embeddings/oleObject35.bin"/></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47.vml"/><Relationship Id="rId4" Type="http://schemas.openxmlformats.org/officeDocument/2006/relationships/oleObject" Target="../embeddings/oleObject226.bin"/></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48.vml"/><Relationship Id="rId4" Type="http://schemas.openxmlformats.org/officeDocument/2006/relationships/oleObject" Target="../embeddings/oleObject227.bin"/></Relationships>
</file>

<file path=ppt/slides/_rels/slide133.xml.rels><?xml version="1.0" encoding="UTF-8" standalone="yes"?>
<Relationships xmlns="http://schemas.openxmlformats.org/package/2006/relationships"><Relationship Id="rId3" Type="http://schemas.openxmlformats.org/officeDocument/2006/relationships/image" Target="../media/image30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3" Type="http://schemas.openxmlformats.org/officeDocument/2006/relationships/image" Target="../media/image302.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49.vml"/><Relationship Id="rId4" Type="http://schemas.openxmlformats.org/officeDocument/2006/relationships/oleObject" Target="../embeddings/Microsoft_Office_Word_97_-_2003___1.doc"/></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image" Target="../media/image304.png"/><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image" Target="../media/image305.png"/><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307.png"/><Relationship Id="rId2" Type="http://schemas.openxmlformats.org/officeDocument/2006/relationships/slideLayout" Target="../slideLayouts/slideLayout2.xml"/><Relationship Id="rId1" Type="http://schemas.openxmlformats.org/officeDocument/2006/relationships/vmlDrawing" Target="../drawings/vmlDrawing50.vml"/><Relationship Id="rId4" Type="http://schemas.openxmlformats.org/officeDocument/2006/relationships/oleObject" Target="../embeddings/oleObject228.bin"/></Relationships>
</file>

<file path=ppt/slides/_rels/slide145.xml.rels><?xml version="1.0" encoding="UTF-8" standalone="yes"?>
<Relationships xmlns="http://schemas.openxmlformats.org/package/2006/relationships"><Relationship Id="rId2" Type="http://schemas.openxmlformats.org/officeDocument/2006/relationships/image" Target="../media/image308.pn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2" Type="http://schemas.openxmlformats.org/officeDocument/2006/relationships/image" Target="../media/image309.pn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311.wmf"/><Relationship Id="rId2" Type="http://schemas.openxmlformats.org/officeDocument/2006/relationships/image" Target="../media/image310.wmf"/><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312.emf"/><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3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wmf"/><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image" Target="../media/image314.pn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image" Target="../media/image315.wmf"/><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image" Target="../media/image316.png"/><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image" Target="../media/image317.png"/><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image" Target="../media/image318.png"/><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2" Type="http://schemas.openxmlformats.org/officeDocument/2006/relationships/image" Target="../media/image3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37.bin"/></Relationships>
</file>

<file path=ppt/slides/_rels/slide160.xml.rels><?xml version="1.0" encoding="UTF-8" standalone="yes"?>
<Relationships xmlns="http://schemas.openxmlformats.org/package/2006/relationships"><Relationship Id="rId2" Type="http://schemas.openxmlformats.org/officeDocument/2006/relationships/image" Target="../media/image320.png"/><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3" Type="http://schemas.openxmlformats.org/officeDocument/2006/relationships/image" Target="../media/image322.wmf"/><Relationship Id="rId2" Type="http://schemas.openxmlformats.org/officeDocument/2006/relationships/slideLayout" Target="../slideLayouts/slideLayout2.xml"/><Relationship Id="rId1" Type="http://schemas.openxmlformats.org/officeDocument/2006/relationships/vmlDrawing" Target="../drawings/vmlDrawing51.vml"/><Relationship Id="rId4" Type="http://schemas.openxmlformats.org/officeDocument/2006/relationships/oleObject" Target="../embeddings/oleObject229.bin"/></Relationships>
</file>

<file path=ppt/slides/_rels/slide162.xml.rels><?xml version="1.0" encoding="UTF-8" standalone="yes"?>
<Relationships xmlns="http://schemas.openxmlformats.org/package/2006/relationships"><Relationship Id="rId3" Type="http://schemas.openxmlformats.org/officeDocument/2006/relationships/image" Target="../media/image324.wmf"/><Relationship Id="rId2" Type="http://schemas.openxmlformats.org/officeDocument/2006/relationships/image" Target="../media/image323.wmf"/><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3" Type="http://schemas.openxmlformats.org/officeDocument/2006/relationships/image" Target="../media/image326.wmf"/><Relationship Id="rId2" Type="http://schemas.openxmlformats.org/officeDocument/2006/relationships/image" Target="../media/image325.wmf"/><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3" Type="http://schemas.openxmlformats.org/officeDocument/2006/relationships/image" Target="../media/image328.wmf"/><Relationship Id="rId2" Type="http://schemas.openxmlformats.org/officeDocument/2006/relationships/image" Target="../media/image327.wmf"/><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2" Type="http://schemas.openxmlformats.org/officeDocument/2006/relationships/image" Target="../media/image329.wmf"/><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3" Type="http://schemas.openxmlformats.org/officeDocument/2006/relationships/image" Target="../media/image331.wmf"/><Relationship Id="rId2" Type="http://schemas.openxmlformats.org/officeDocument/2006/relationships/slideLayout" Target="../slideLayouts/slideLayout2.xml"/><Relationship Id="rId1" Type="http://schemas.openxmlformats.org/officeDocument/2006/relationships/vmlDrawing" Target="../drawings/vmlDrawing52.vml"/><Relationship Id="rId4" Type="http://schemas.openxmlformats.org/officeDocument/2006/relationships/oleObject" Target="../embeddings/oleObject230.bin"/></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42.bin"/><Relationship Id="rId3" Type="http://schemas.openxmlformats.org/officeDocument/2006/relationships/image" Target="../media/image2.png"/><Relationship Id="rId7"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40.bin"/><Relationship Id="rId5" Type="http://schemas.openxmlformats.org/officeDocument/2006/relationships/oleObject" Target="../embeddings/oleObject39.bin"/><Relationship Id="rId4" Type="http://schemas.openxmlformats.org/officeDocument/2006/relationships/oleObject" Target="../embeddings/oleObject38.bin"/></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5.xml"/><Relationship Id="rId1" Type="http://schemas.openxmlformats.org/officeDocument/2006/relationships/vmlDrawing" Target="../drawings/vmlDrawing11.vml"/><Relationship Id="rId4" Type="http://schemas.openxmlformats.org/officeDocument/2006/relationships/oleObject" Target="../embeddings/oleObject44.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50.bin"/><Relationship Id="rId13" Type="http://schemas.openxmlformats.org/officeDocument/2006/relationships/oleObject" Target="../embeddings/oleObject55.bin"/><Relationship Id="rId18" Type="http://schemas.openxmlformats.org/officeDocument/2006/relationships/oleObject" Target="../embeddings/oleObject60.bin"/><Relationship Id="rId26" Type="http://schemas.openxmlformats.org/officeDocument/2006/relationships/oleObject" Target="../embeddings/oleObject68.bin"/><Relationship Id="rId3" Type="http://schemas.openxmlformats.org/officeDocument/2006/relationships/oleObject" Target="../embeddings/oleObject45.bin"/><Relationship Id="rId21" Type="http://schemas.openxmlformats.org/officeDocument/2006/relationships/oleObject" Target="../embeddings/oleObject63.bin"/><Relationship Id="rId7" Type="http://schemas.openxmlformats.org/officeDocument/2006/relationships/oleObject" Target="../embeddings/oleObject49.bin"/><Relationship Id="rId12" Type="http://schemas.openxmlformats.org/officeDocument/2006/relationships/oleObject" Target="../embeddings/oleObject54.bin"/><Relationship Id="rId17" Type="http://schemas.openxmlformats.org/officeDocument/2006/relationships/oleObject" Target="../embeddings/oleObject59.bin"/><Relationship Id="rId25" Type="http://schemas.openxmlformats.org/officeDocument/2006/relationships/oleObject" Target="../embeddings/oleObject67.bin"/><Relationship Id="rId2" Type="http://schemas.openxmlformats.org/officeDocument/2006/relationships/slideLayout" Target="../slideLayouts/slideLayout2.xml"/><Relationship Id="rId16" Type="http://schemas.openxmlformats.org/officeDocument/2006/relationships/oleObject" Target="../embeddings/oleObject58.bin"/><Relationship Id="rId20" Type="http://schemas.openxmlformats.org/officeDocument/2006/relationships/oleObject" Target="../embeddings/oleObject62.bin"/><Relationship Id="rId1" Type="http://schemas.openxmlformats.org/officeDocument/2006/relationships/vmlDrawing" Target="../drawings/vmlDrawing12.vml"/><Relationship Id="rId6" Type="http://schemas.openxmlformats.org/officeDocument/2006/relationships/oleObject" Target="../embeddings/oleObject48.bin"/><Relationship Id="rId11" Type="http://schemas.openxmlformats.org/officeDocument/2006/relationships/oleObject" Target="../embeddings/oleObject53.bin"/><Relationship Id="rId24" Type="http://schemas.openxmlformats.org/officeDocument/2006/relationships/oleObject" Target="../embeddings/oleObject66.bin"/><Relationship Id="rId5" Type="http://schemas.openxmlformats.org/officeDocument/2006/relationships/oleObject" Target="../embeddings/oleObject47.bin"/><Relationship Id="rId15" Type="http://schemas.openxmlformats.org/officeDocument/2006/relationships/oleObject" Target="../embeddings/oleObject57.bin"/><Relationship Id="rId23" Type="http://schemas.openxmlformats.org/officeDocument/2006/relationships/oleObject" Target="../embeddings/oleObject65.bin"/><Relationship Id="rId10" Type="http://schemas.openxmlformats.org/officeDocument/2006/relationships/oleObject" Target="../embeddings/oleObject52.bin"/><Relationship Id="rId19" Type="http://schemas.openxmlformats.org/officeDocument/2006/relationships/oleObject" Target="../embeddings/oleObject61.bin"/><Relationship Id="rId4" Type="http://schemas.openxmlformats.org/officeDocument/2006/relationships/oleObject" Target="../embeddings/oleObject46.bin"/><Relationship Id="rId9" Type="http://schemas.openxmlformats.org/officeDocument/2006/relationships/oleObject" Target="../embeddings/oleObject51.bin"/><Relationship Id="rId14" Type="http://schemas.openxmlformats.org/officeDocument/2006/relationships/oleObject" Target="../embeddings/oleObject56.bin"/><Relationship Id="rId22" Type="http://schemas.openxmlformats.org/officeDocument/2006/relationships/oleObject" Target="../embeddings/oleObject64.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74.bin"/><Relationship Id="rId3" Type="http://schemas.openxmlformats.org/officeDocument/2006/relationships/oleObject" Target="../embeddings/oleObject69.bin"/><Relationship Id="rId7" Type="http://schemas.openxmlformats.org/officeDocument/2006/relationships/oleObject" Target="../embeddings/oleObject73.bin"/><Relationship Id="rId12" Type="http://schemas.openxmlformats.org/officeDocument/2006/relationships/oleObject" Target="../embeddings/oleObject78.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72.bin"/><Relationship Id="rId11" Type="http://schemas.openxmlformats.org/officeDocument/2006/relationships/oleObject" Target="../embeddings/oleObject77.bin"/><Relationship Id="rId5" Type="http://schemas.openxmlformats.org/officeDocument/2006/relationships/oleObject" Target="../embeddings/oleObject71.bin"/><Relationship Id="rId10" Type="http://schemas.openxmlformats.org/officeDocument/2006/relationships/oleObject" Target="../embeddings/oleObject76.bin"/><Relationship Id="rId4" Type="http://schemas.openxmlformats.org/officeDocument/2006/relationships/oleObject" Target="../embeddings/oleObject70.bin"/><Relationship Id="rId9" Type="http://schemas.openxmlformats.org/officeDocument/2006/relationships/oleObject" Target="../embeddings/oleObject75.bin"/></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84.bin"/><Relationship Id="rId3" Type="http://schemas.openxmlformats.org/officeDocument/2006/relationships/oleObject" Target="../embeddings/oleObject79.bin"/><Relationship Id="rId7"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82.bin"/><Relationship Id="rId5" Type="http://schemas.openxmlformats.org/officeDocument/2006/relationships/oleObject" Target="../embeddings/oleObject81.bin"/><Relationship Id="rId10" Type="http://schemas.openxmlformats.org/officeDocument/2006/relationships/oleObject" Target="../embeddings/oleObject86.bin"/><Relationship Id="rId4" Type="http://schemas.openxmlformats.org/officeDocument/2006/relationships/oleObject" Target="../embeddings/oleObject80.bin"/><Relationship Id="rId9" Type="http://schemas.openxmlformats.org/officeDocument/2006/relationships/oleObject" Target="../embeddings/oleObject85.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92.bin"/><Relationship Id="rId3" Type="http://schemas.openxmlformats.org/officeDocument/2006/relationships/oleObject" Target="../embeddings/oleObject87.bin"/><Relationship Id="rId7" Type="http://schemas.openxmlformats.org/officeDocument/2006/relationships/oleObject" Target="../embeddings/oleObject91.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90.bin"/><Relationship Id="rId5" Type="http://schemas.openxmlformats.org/officeDocument/2006/relationships/oleObject" Target="../embeddings/oleObject89.bin"/><Relationship Id="rId10" Type="http://schemas.openxmlformats.org/officeDocument/2006/relationships/oleObject" Target="../embeddings/oleObject94.bin"/><Relationship Id="rId4" Type="http://schemas.openxmlformats.org/officeDocument/2006/relationships/oleObject" Target="../embeddings/oleObject88.bin"/><Relationship Id="rId9" Type="http://schemas.openxmlformats.org/officeDocument/2006/relationships/oleObject" Target="../embeddings/oleObject93.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00.bin"/><Relationship Id="rId3" Type="http://schemas.openxmlformats.org/officeDocument/2006/relationships/oleObject" Target="../embeddings/oleObject95.bin"/><Relationship Id="rId7" Type="http://schemas.openxmlformats.org/officeDocument/2006/relationships/oleObject" Target="../embeddings/oleObject99.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oleObject" Target="../embeddings/oleObject98.bin"/><Relationship Id="rId5" Type="http://schemas.openxmlformats.org/officeDocument/2006/relationships/oleObject" Target="../embeddings/oleObject97.bin"/><Relationship Id="rId10" Type="http://schemas.openxmlformats.org/officeDocument/2006/relationships/oleObject" Target="../embeddings/oleObject102.bin"/><Relationship Id="rId4" Type="http://schemas.openxmlformats.org/officeDocument/2006/relationships/oleObject" Target="../embeddings/oleObject96.bin"/><Relationship Id="rId9" Type="http://schemas.openxmlformats.org/officeDocument/2006/relationships/oleObject" Target="../embeddings/oleObject101.bin"/></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08.bin"/><Relationship Id="rId3" Type="http://schemas.openxmlformats.org/officeDocument/2006/relationships/oleObject" Target="../embeddings/oleObject103.bin"/><Relationship Id="rId7" Type="http://schemas.openxmlformats.org/officeDocument/2006/relationships/oleObject" Target="../embeddings/oleObject107.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oleObject" Target="../embeddings/oleObject106.bin"/><Relationship Id="rId5" Type="http://schemas.openxmlformats.org/officeDocument/2006/relationships/oleObject" Target="../embeddings/oleObject105.bin"/><Relationship Id="rId10" Type="http://schemas.openxmlformats.org/officeDocument/2006/relationships/oleObject" Target="../embeddings/oleObject110.bin"/><Relationship Id="rId4" Type="http://schemas.openxmlformats.org/officeDocument/2006/relationships/oleObject" Target="../embeddings/oleObject104.bin"/><Relationship Id="rId9" Type="http://schemas.openxmlformats.org/officeDocument/2006/relationships/oleObject" Target="../embeddings/oleObject109.bin"/></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16.bin"/><Relationship Id="rId3" Type="http://schemas.openxmlformats.org/officeDocument/2006/relationships/oleObject" Target="../embeddings/oleObject111.bin"/><Relationship Id="rId7" Type="http://schemas.openxmlformats.org/officeDocument/2006/relationships/oleObject" Target="../embeddings/oleObject115.bin"/><Relationship Id="rId12" Type="http://schemas.openxmlformats.org/officeDocument/2006/relationships/oleObject" Target="../embeddings/oleObject120.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oleObject" Target="../embeddings/oleObject114.bin"/><Relationship Id="rId11" Type="http://schemas.openxmlformats.org/officeDocument/2006/relationships/oleObject" Target="../embeddings/oleObject119.bin"/><Relationship Id="rId5" Type="http://schemas.openxmlformats.org/officeDocument/2006/relationships/oleObject" Target="../embeddings/oleObject113.bin"/><Relationship Id="rId10" Type="http://schemas.openxmlformats.org/officeDocument/2006/relationships/oleObject" Target="../embeddings/oleObject118.bin"/><Relationship Id="rId4" Type="http://schemas.openxmlformats.org/officeDocument/2006/relationships/oleObject" Target="../embeddings/oleObject112.bin"/><Relationship Id="rId9" Type="http://schemas.openxmlformats.org/officeDocument/2006/relationships/oleObject" Target="../embeddings/oleObject117.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26.bin"/><Relationship Id="rId3" Type="http://schemas.openxmlformats.org/officeDocument/2006/relationships/oleObject" Target="../embeddings/oleObject121.bin"/><Relationship Id="rId7" Type="http://schemas.openxmlformats.org/officeDocument/2006/relationships/oleObject" Target="../embeddings/oleObject125.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oleObject" Target="../embeddings/oleObject124.bin"/><Relationship Id="rId5" Type="http://schemas.openxmlformats.org/officeDocument/2006/relationships/oleObject" Target="../embeddings/oleObject123.bin"/><Relationship Id="rId10" Type="http://schemas.openxmlformats.org/officeDocument/2006/relationships/oleObject" Target="../embeddings/oleObject128.bin"/><Relationship Id="rId4" Type="http://schemas.openxmlformats.org/officeDocument/2006/relationships/oleObject" Target="../embeddings/oleObject122.bin"/><Relationship Id="rId9" Type="http://schemas.openxmlformats.org/officeDocument/2006/relationships/oleObject" Target="../embeddings/oleObject127.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34.bin"/><Relationship Id="rId3" Type="http://schemas.openxmlformats.org/officeDocument/2006/relationships/oleObject" Target="../embeddings/oleObject129.bin"/><Relationship Id="rId7" Type="http://schemas.openxmlformats.org/officeDocument/2006/relationships/oleObject" Target="../embeddings/oleObject133.bin"/><Relationship Id="rId12" Type="http://schemas.openxmlformats.org/officeDocument/2006/relationships/oleObject" Target="../embeddings/oleObject138.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132.bin"/><Relationship Id="rId11" Type="http://schemas.openxmlformats.org/officeDocument/2006/relationships/oleObject" Target="../embeddings/oleObject137.bin"/><Relationship Id="rId5" Type="http://schemas.openxmlformats.org/officeDocument/2006/relationships/oleObject" Target="../embeddings/oleObject131.bin"/><Relationship Id="rId10" Type="http://schemas.openxmlformats.org/officeDocument/2006/relationships/oleObject" Target="../embeddings/oleObject136.bin"/><Relationship Id="rId4" Type="http://schemas.openxmlformats.org/officeDocument/2006/relationships/oleObject" Target="../embeddings/oleObject130.bin"/><Relationship Id="rId9" Type="http://schemas.openxmlformats.org/officeDocument/2006/relationships/oleObject" Target="../embeddings/oleObject135.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39.bin"/><Relationship Id="rId7" Type="http://schemas.openxmlformats.org/officeDocument/2006/relationships/oleObject" Target="../embeddings/oleObject143.bin"/><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oleObject" Target="../embeddings/oleObject142.bin"/><Relationship Id="rId5" Type="http://schemas.openxmlformats.org/officeDocument/2006/relationships/oleObject" Target="../embeddings/oleObject141.bin"/><Relationship Id="rId4" Type="http://schemas.openxmlformats.org/officeDocument/2006/relationships/oleObject" Target="../embeddings/oleObject140.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44.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oleObject" Target="../embeddings/oleObject145.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46.bin"/><Relationship Id="rId2" Type="http://schemas.openxmlformats.org/officeDocument/2006/relationships/slideLayout" Target="../slideLayouts/slideLayout2.xml"/><Relationship Id="rId1" Type="http://schemas.openxmlformats.org/officeDocument/2006/relationships/vmlDrawing" Target="../drawings/vmlDrawing23.v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52.bin"/><Relationship Id="rId3" Type="http://schemas.openxmlformats.org/officeDocument/2006/relationships/oleObject" Target="../embeddings/oleObject147.bin"/><Relationship Id="rId7" Type="http://schemas.openxmlformats.org/officeDocument/2006/relationships/oleObject" Target="../embeddings/oleObject151.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oleObject" Target="../embeddings/oleObject150.bin"/><Relationship Id="rId5" Type="http://schemas.openxmlformats.org/officeDocument/2006/relationships/oleObject" Target="../embeddings/oleObject149.bin"/><Relationship Id="rId4" Type="http://schemas.openxmlformats.org/officeDocument/2006/relationships/oleObject" Target="../embeddings/oleObject148.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53.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156.bin"/><Relationship Id="rId5" Type="http://schemas.openxmlformats.org/officeDocument/2006/relationships/oleObject" Target="../embeddings/oleObject155.bin"/><Relationship Id="rId4" Type="http://schemas.openxmlformats.org/officeDocument/2006/relationships/oleObject" Target="../embeddings/oleObject154.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57.bin"/><Relationship Id="rId2" Type="http://schemas.openxmlformats.org/officeDocument/2006/relationships/slideLayout" Target="../slideLayouts/slideLayout2.xml"/><Relationship Id="rId1" Type="http://schemas.openxmlformats.org/officeDocument/2006/relationships/vmlDrawing" Target="../drawings/vmlDrawing26.vml"/><Relationship Id="rId4" Type="http://schemas.openxmlformats.org/officeDocument/2006/relationships/oleObject" Target="../embeddings/oleObject158.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59.bin"/><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oleObject" Target="../embeddings/oleObject162.bin"/><Relationship Id="rId5" Type="http://schemas.openxmlformats.org/officeDocument/2006/relationships/oleObject" Target="../embeddings/oleObject161.bin"/><Relationship Id="rId4" Type="http://schemas.openxmlformats.org/officeDocument/2006/relationships/oleObject" Target="../embeddings/oleObject160.bin"/></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163.bin"/><Relationship Id="rId2" Type="http://schemas.openxmlformats.org/officeDocument/2006/relationships/slideLayout" Target="../slideLayouts/slideLayout2.xml"/><Relationship Id="rId1" Type="http://schemas.openxmlformats.org/officeDocument/2006/relationships/vmlDrawing" Target="../drawings/vmlDrawing28.vml"/><Relationship Id="rId5" Type="http://schemas.openxmlformats.org/officeDocument/2006/relationships/oleObject" Target="../embeddings/oleObject165.bin"/><Relationship Id="rId4" Type="http://schemas.openxmlformats.org/officeDocument/2006/relationships/oleObject" Target="../embeddings/oleObject164.bin"/></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171.bin"/><Relationship Id="rId3" Type="http://schemas.openxmlformats.org/officeDocument/2006/relationships/oleObject" Target="../embeddings/oleObject166.bin"/><Relationship Id="rId7" Type="http://schemas.openxmlformats.org/officeDocument/2006/relationships/oleObject" Target="../embeddings/oleObject170.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169.bin"/><Relationship Id="rId5" Type="http://schemas.openxmlformats.org/officeDocument/2006/relationships/oleObject" Target="../embeddings/oleObject168.bin"/><Relationship Id="rId4" Type="http://schemas.openxmlformats.org/officeDocument/2006/relationships/oleObject" Target="../embeddings/oleObject167.bin"/></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81.wmf"/><Relationship Id="rId2" Type="http://schemas.openxmlformats.org/officeDocument/2006/relationships/image" Target="../media/image180.w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8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oleObject" Target="../embeddings/oleObject5.bin"/><Relationship Id="rId7"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50.xml.rels><?xml version="1.0" encoding="UTF-8" standalone="yes"?>
<Relationships xmlns="http://schemas.openxmlformats.org/package/2006/relationships"><Relationship Id="rId2" Type="http://schemas.openxmlformats.org/officeDocument/2006/relationships/image" Target="../media/image18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85.wmf"/><Relationship Id="rId2" Type="http://schemas.openxmlformats.org/officeDocument/2006/relationships/image" Target="../media/image18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6.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87.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88.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90.wmf"/><Relationship Id="rId2" Type="http://schemas.openxmlformats.org/officeDocument/2006/relationships/image" Target="../media/image189.w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91.jpeg"/><Relationship Id="rId2" Type="http://schemas.openxmlformats.org/officeDocument/2006/relationships/hyperlink" Target="&#32479;&#35745;&#23398;.ppt" TargetMode="Externa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oleObject" Target="../embeddings/oleObject11.bin"/><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4.bin"/><Relationship Id="rId5" Type="http://schemas.openxmlformats.org/officeDocument/2006/relationships/oleObject" Target="../embeddings/oleObject13.bin"/><Relationship Id="rId10" Type="http://schemas.openxmlformats.org/officeDocument/2006/relationships/oleObject" Target="../embeddings/oleObject18.bin"/><Relationship Id="rId4" Type="http://schemas.openxmlformats.org/officeDocument/2006/relationships/oleObject" Target="../embeddings/oleObject12.bin"/><Relationship Id="rId9" Type="http://schemas.openxmlformats.org/officeDocument/2006/relationships/oleObject" Target="../embeddings/oleObject17.bin"/></Relationships>
</file>

<file path=ppt/slides/_rels/slide60.xml.rels><?xml version="1.0" encoding="UTF-8" standalone="yes"?>
<Relationships xmlns="http://schemas.openxmlformats.org/package/2006/relationships"><Relationship Id="rId8" Type="http://schemas.openxmlformats.org/officeDocument/2006/relationships/oleObject" Target="../embeddings/oleObject176.bin"/><Relationship Id="rId3" Type="http://schemas.openxmlformats.org/officeDocument/2006/relationships/image" Target="../media/image191.jpeg"/><Relationship Id="rId7" Type="http://schemas.openxmlformats.org/officeDocument/2006/relationships/oleObject" Target="../embeddings/oleObject175.bin"/><Relationship Id="rId12" Type="http://schemas.openxmlformats.org/officeDocument/2006/relationships/oleObject" Target="../embeddings/oleObject180.bin"/><Relationship Id="rId2" Type="http://schemas.openxmlformats.org/officeDocument/2006/relationships/slideLayout" Target="../slideLayouts/slideLayout1.xml"/><Relationship Id="rId1" Type="http://schemas.openxmlformats.org/officeDocument/2006/relationships/vmlDrawing" Target="../drawings/vmlDrawing30.vml"/><Relationship Id="rId6" Type="http://schemas.openxmlformats.org/officeDocument/2006/relationships/oleObject" Target="../embeddings/oleObject174.bin"/><Relationship Id="rId11" Type="http://schemas.openxmlformats.org/officeDocument/2006/relationships/oleObject" Target="../embeddings/oleObject179.bin"/><Relationship Id="rId5" Type="http://schemas.openxmlformats.org/officeDocument/2006/relationships/oleObject" Target="../embeddings/oleObject173.bin"/><Relationship Id="rId10" Type="http://schemas.openxmlformats.org/officeDocument/2006/relationships/oleObject" Target="../embeddings/oleObject178.bin"/><Relationship Id="rId4" Type="http://schemas.openxmlformats.org/officeDocument/2006/relationships/oleObject" Target="../embeddings/oleObject172.bin"/><Relationship Id="rId9" Type="http://schemas.openxmlformats.org/officeDocument/2006/relationships/oleObject" Target="../embeddings/oleObject177.bin"/></Relationships>
</file>

<file path=ppt/slides/_rels/slide61.xml.rels><?xml version="1.0" encoding="UTF-8" standalone="yes"?>
<Relationships xmlns="http://schemas.openxmlformats.org/package/2006/relationships"><Relationship Id="rId8" Type="http://schemas.openxmlformats.org/officeDocument/2006/relationships/oleObject" Target="../embeddings/oleObject186.bin"/><Relationship Id="rId13" Type="http://schemas.openxmlformats.org/officeDocument/2006/relationships/image" Target="../media/image191.jpeg"/><Relationship Id="rId3" Type="http://schemas.openxmlformats.org/officeDocument/2006/relationships/oleObject" Target="../embeddings/oleObject181.bin"/><Relationship Id="rId7" Type="http://schemas.openxmlformats.org/officeDocument/2006/relationships/oleObject" Target="../embeddings/oleObject185.bin"/><Relationship Id="rId12" Type="http://schemas.openxmlformats.org/officeDocument/2006/relationships/oleObject" Target="../embeddings/oleObject190.bin"/><Relationship Id="rId2" Type="http://schemas.openxmlformats.org/officeDocument/2006/relationships/slideLayout" Target="../slideLayouts/slideLayout1.xml"/><Relationship Id="rId1" Type="http://schemas.openxmlformats.org/officeDocument/2006/relationships/vmlDrawing" Target="../drawings/vmlDrawing31.vml"/><Relationship Id="rId6" Type="http://schemas.openxmlformats.org/officeDocument/2006/relationships/oleObject" Target="../embeddings/oleObject184.bin"/><Relationship Id="rId11" Type="http://schemas.openxmlformats.org/officeDocument/2006/relationships/oleObject" Target="../embeddings/oleObject189.bin"/><Relationship Id="rId5" Type="http://schemas.openxmlformats.org/officeDocument/2006/relationships/oleObject" Target="../embeddings/oleObject183.bin"/><Relationship Id="rId10" Type="http://schemas.openxmlformats.org/officeDocument/2006/relationships/oleObject" Target="../embeddings/oleObject188.bin"/><Relationship Id="rId4" Type="http://schemas.openxmlformats.org/officeDocument/2006/relationships/oleObject" Target="../embeddings/oleObject182.bin"/><Relationship Id="rId9" Type="http://schemas.openxmlformats.org/officeDocument/2006/relationships/oleObject" Target="../embeddings/oleObject187.bin"/></Relationships>
</file>

<file path=ppt/slides/_rels/slide62.xml.rels><?xml version="1.0" encoding="UTF-8" standalone="yes"?>
<Relationships xmlns="http://schemas.openxmlformats.org/package/2006/relationships"><Relationship Id="rId8" Type="http://schemas.openxmlformats.org/officeDocument/2006/relationships/oleObject" Target="../embeddings/oleObject196.bin"/><Relationship Id="rId13" Type="http://schemas.openxmlformats.org/officeDocument/2006/relationships/oleObject" Target="../embeddings/oleObject201.bin"/><Relationship Id="rId18" Type="http://schemas.openxmlformats.org/officeDocument/2006/relationships/oleObject" Target="../embeddings/oleObject206.bin"/><Relationship Id="rId3" Type="http://schemas.openxmlformats.org/officeDocument/2006/relationships/oleObject" Target="../embeddings/oleObject191.bin"/><Relationship Id="rId7" Type="http://schemas.openxmlformats.org/officeDocument/2006/relationships/oleObject" Target="../embeddings/oleObject195.bin"/><Relationship Id="rId12" Type="http://schemas.openxmlformats.org/officeDocument/2006/relationships/oleObject" Target="../embeddings/oleObject200.bin"/><Relationship Id="rId17" Type="http://schemas.openxmlformats.org/officeDocument/2006/relationships/oleObject" Target="../embeddings/oleObject205.bin"/><Relationship Id="rId2" Type="http://schemas.openxmlformats.org/officeDocument/2006/relationships/slideLayout" Target="../slideLayouts/slideLayout1.xml"/><Relationship Id="rId16" Type="http://schemas.openxmlformats.org/officeDocument/2006/relationships/oleObject" Target="../embeddings/oleObject204.bin"/><Relationship Id="rId1" Type="http://schemas.openxmlformats.org/officeDocument/2006/relationships/vmlDrawing" Target="../drawings/vmlDrawing32.vml"/><Relationship Id="rId6" Type="http://schemas.openxmlformats.org/officeDocument/2006/relationships/oleObject" Target="../embeddings/oleObject194.bin"/><Relationship Id="rId11" Type="http://schemas.openxmlformats.org/officeDocument/2006/relationships/oleObject" Target="../embeddings/oleObject199.bin"/><Relationship Id="rId5" Type="http://schemas.openxmlformats.org/officeDocument/2006/relationships/oleObject" Target="../embeddings/oleObject193.bin"/><Relationship Id="rId15" Type="http://schemas.openxmlformats.org/officeDocument/2006/relationships/oleObject" Target="../embeddings/oleObject203.bin"/><Relationship Id="rId10" Type="http://schemas.openxmlformats.org/officeDocument/2006/relationships/oleObject" Target="../embeddings/oleObject198.bin"/><Relationship Id="rId19" Type="http://schemas.openxmlformats.org/officeDocument/2006/relationships/image" Target="../media/image191.jpeg"/><Relationship Id="rId4" Type="http://schemas.openxmlformats.org/officeDocument/2006/relationships/oleObject" Target="../embeddings/oleObject192.bin"/><Relationship Id="rId9" Type="http://schemas.openxmlformats.org/officeDocument/2006/relationships/oleObject" Target="../embeddings/oleObject197.bin"/><Relationship Id="rId14" Type="http://schemas.openxmlformats.org/officeDocument/2006/relationships/oleObject" Target="../embeddings/oleObject202.bin"/></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207.bin"/><Relationship Id="rId7" Type="http://schemas.openxmlformats.org/officeDocument/2006/relationships/oleObject" Target="../embeddings/oleObject211.bin"/><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oleObject" Target="../embeddings/oleObject210.bin"/><Relationship Id="rId5" Type="http://schemas.openxmlformats.org/officeDocument/2006/relationships/oleObject" Target="../embeddings/oleObject209.bin"/><Relationship Id="rId4" Type="http://schemas.openxmlformats.org/officeDocument/2006/relationships/oleObject" Target="../embeddings/oleObject208.bin"/></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212.bin"/><Relationship Id="rId2" Type="http://schemas.openxmlformats.org/officeDocument/2006/relationships/slideLayout" Target="../slideLayouts/slideLayout6.xml"/><Relationship Id="rId1" Type="http://schemas.openxmlformats.org/officeDocument/2006/relationships/vmlDrawing" Target="../drawings/vmlDrawing34.vml"/></Relationships>
</file>

<file path=ppt/slides/_rels/slide66.xml.rels><?xml version="1.0" encoding="UTF-8" standalone="yes"?>
<Relationships xmlns="http://schemas.openxmlformats.org/package/2006/relationships"><Relationship Id="rId2" Type="http://schemas.openxmlformats.org/officeDocument/2006/relationships/image" Target="../media/image234.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35.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37.emf"/><Relationship Id="rId2" Type="http://schemas.openxmlformats.org/officeDocument/2006/relationships/image" Target="../media/image236.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39.emf"/><Relationship Id="rId2" Type="http://schemas.openxmlformats.org/officeDocument/2006/relationships/image" Target="../media/image238.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oleObject" Target="../embeddings/oleObject19.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22.bin"/><Relationship Id="rId5" Type="http://schemas.openxmlformats.org/officeDocument/2006/relationships/oleObject" Target="../embeddings/oleObject21.bin"/><Relationship Id="rId4" Type="http://schemas.openxmlformats.org/officeDocument/2006/relationships/oleObject" Target="../embeddings/oleObject20.bin"/><Relationship Id="rId9" Type="http://schemas.openxmlformats.org/officeDocument/2006/relationships/oleObject" Target="../embeddings/oleObject25.bin"/></Relationships>
</file>

<file path=ppt/slides/_rels/slide70.xml.rels><?xml version="1.0" encoding="UTF-8" standalone="yes"?>
<Relationships xmlns="http://schemas.openxmlformats.org/package/2006/relationships"><Relationship Id="rId2" Type="http://schemas.openxmlformats.org/officeDocument/2006/relationships/image" Target="../media/image240.e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41.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42.e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43.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213.bin"/><Relationship Id="rId2" Type="http://schemas.openxmlformats.org/officeDocument/2006/relationships/slideLayout" Target="../slideLayouts/slideLayout4.xml"/><Relationship Id="rId1" Type="http://schemas.openxmlformats.org/officeDocument/2006/relationships/vmlDrawing" Target="../drawings/vmlDrawing35.vml"/></Relationships>
</file>

<file path=ppt/slides/_rels/slide75.xml.rels><?xml version="1.0" encoding="UTF-8" standalone="yes"?>
<Relationships xmlns="http://schemas.openxmlformats.org/package/2006/relationships"><Relationship Id="rId2" Type="http://schemas.openxmlformats.org/officeDocument/2006/relationships/image" Target="../media/image245.emf"/><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46.wmf"/><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4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49.wmf"/><Relationship Id="rId2" Type="http://schemas.openxmlformats.org/officeDocument/2006/relationships/image" Target="../media/image248.w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80.xml.rels><?xml version="1.0" encoding="UTF-8" standalone="yes"?>
<Relationships xmlns="http://schemas.openxmlformats.org/package/2006/relationships"><Relationship Id="rId2" Type="http://schemas.openxmlformats.org/officeDocument/2006/relationships/image" Target="../media/image25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52.w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91.jpeg"/><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214.bin"/><Relationship Id="rId2" Type="http://schemas.openxmlformats.org/officeDocument/2006/relationships/slideLayout" Target="../slideLayouts/slideLayout3.xml"/><Relationship Id="rId1" Type="http://schemas.openxmlformats.org/officeDocument/2006/relationships/vmlDrawing" Target="../drawings/vmlDrawing36.vml"/><Relationship Id="rId5" Type="http://schemas.openxmlformats.org/officeDocument/2006/relationships/image" Target="../media/image191.jpeg"/><Relationship Id="rId4" Type="http://schemas.openxmlformats.org/officeDocument/2006/relationships/oleObject" Target="../embeddings/oleObject215.bin"/></Relationships>
</file>

<file path=ppt/slides/_rels/slide84.xml.rels><?xml version="1.0" encoding="UTF-8" standalone="yes"?>
<Relationships xmlns="http://schemas.openxmlformats.org/package/2006/relationships"><Relationship Id="rId3" Type="http://schemas.openxmlformats.org/officeDocument/2006/relationships/oleObject" Target="../embeddings/oleObject216.bin"/><Relationship Id="rId2" Type="http://schemas.openxmlformats.org/officeDocument/2006/relationships/slideLayout" Target="../slideLayouts/slideLayout3.xml"/><Relationship Id="rId1" Type="http://schemas.openxmlformats.org/officeDocument/2006/relationships/vmlDrawing" Target="../drawings/vmlDrawing37.vml"/></Relationships>
</file>

<file path=ppt/slides/_rels/slide85.xml.rels><?xml version="1.0" encoding="UTF-8" standalone="yes"?>
<Relationships xmlns="http://schemas.openxmlformats.org/package/2006/relationships"><Relationship Id="rId3" Type="http://schemas.openxmlformats.org/officeDocument/2006/relationships/oleObject" Target="../embeddings/oleObject217.bin"/><Relationship Id="rId2" Type="http://schemas.openxmlformats.org/officeDocument/2006/relationships/slideLayout" Target="../slideLayouts/slideLayout3.xml"/><Relationship Id="rId1" Type="http://schemas.openxmlformats.org/officeDocument/2006/relationships/vmlDrawing" Target="../drawings/vmlDrawing38.vml"/><Relationship Id="rId4" Type="http://schemas.openxmlformats.org/officeDocument/2006/relationships/image" Target="../media/image191.jpeg"/></Relationships>
</file>

<file path=ppt/slides/_rels/slide86.xml.rels><?xml version="1.0" encoding="UTF-8" standalone="yes"?>
<Relationships xmlns="http://schemas.openxmlformats.org/package/2006/relationships"><Relationship Id="rId3" Type="http://schemas.openxmlformats.org/officeDocument/2006/relationships/oleObject" Target="../embeddings/oleObject218.bin"/><Relationship Id="rId2" Type="http://schemas.openxmlformats.org/officeDocument/2006/relationships/slideLayout" Target="../slideLayouts/slideLayout3.xml"/><Relationship Id="rId1" Type="http://schemas.openxmlformats.org/officeDocument/2006/relationships/vmlDrawing" Target="../drawings/vmlDrawing39.vml"/></Relationships>
</file>

<file path=ppt/slides/_rels/slide87.xml.rels><?xml version="1.0" encoding="UTF-8" standalone="yes"?>
<Relationships xmlns="http://schemas.openxmlformats.org/package/2006/relationships"><Relationship Id="rId3" Type="http://schemas.openxmlformats.org/officeDocument/2006/relationships/oleObject" Target="../embeddings/oleObject219.bin"/><Relationship Id="rId2" Type="http://schemas.openxmlformats.org/officeDocument/2006/relationships/slideLayout" Target="../slideLayouts/slideLayout3.xml"/><Relationship Id="rId1" Type="http://schemas.openxmlformats.org/officeDocument/2006/relationships/vmlDrawing" Target="../drawings/vmlDrawing40.vml"/></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220.bin"/><Relationship Id="rId2" Type="http://schemas.openxmlformats.org/officeDocument/2006/relationships/slideLayout" Target="../slideLayouts/slideLayout3.xml"/><Relationship Id="rId1" Type="http://schemas.openxmlformats.org/officeDocument/2006/relationships/vmlDrawing" Target="../drawings/vmlDrawing41.vml"/></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221.bin"/><Relationship Id="rId2" Type="http://schemas.openxmlformats.org/officeDocument/2006/relationships/slideLayout" Target="../slideLayouts/slideLayout3.xml"/><Relationship Id="rId1" Type="http://schemas.openxmlformats.org/officeDocument/2006/relationships/vmlDrawing" Target="../drawings/vmlDrawing42.v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29.bin"/></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222.bin"/><Relationship Id="rId2" Type="http://schemas.openxmlformats.org/officeDocument/2006/relationships/slideLayout" Target="../slideLayouts/slideLayout3.xml"/><Relationship Id="rId1" Type="http://schemas.openxmlformats.org/officeDocument/2006/relationships/vmlDrawing" Target="../drawings/vmlDrawing43.vml"/></Relationships>
</file>

<file path=ppt/slides/_rels/slide91.xml.rels><?xml version="1.0" encoding="UTF-8" standalone="yes"?>
<Relationships xmlns="http://schemas.openxmlformats.org/package/2006/relationships"><Relationship Id="rId3" Type="http://schemas.openxmlformats.org/officeDocument/2006/relationships/oleObject" Target="../embeddings/oleObject223.bin"/><Relationship Id="rId2" Type="http://schemas.openxmlformats.org/officeDocument/2006/relationships/slideLayout" Target="../slideLayouts/slideLayout3.xml"/><Relationship Id="rId1" Type="http://schemas.openxmlformats.org/officeDocument/2006/relationships/vmlDrawing" Target="../drawings/vmlDrawing44.vml"/><Relationship Id="rId4" Type="http://schemas.openxmlformats.org/officeDocument/2006/relationships/image" Target="../media/image191.jpeg"/></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224.bin"/><Relationship Id="rId2" Type="http://schemas.openxmlformats.org/officeDocument/2006/relationships/slideLayout" Target="../slideLayouts/slideLayout3.xml"/><Relationship Id="rId1" Type="http://schemas.openxmlformats.org/officeDocument/2006/relationships/vmlDrawing" Target="../drawings/vmlDrawing45.vml"/><Relationship Id="rId4" Type="http://schemas.openxmlformats.org/officeDocument/2006/relationships/image" Target="../media/image191.jpe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262.pn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63.em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64.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26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Rot="1" noChangeArrowheads="1"/>
          </p:cNvSpPr>
          <p:nvPr>
            <p:ph type="title"/>
          </p:nvPr>
        </p:nvSpPr>
        <p:spPr/>
        <p:txBody>
          <a:bodyPr/>
          <a:lstStyle/>
          <a:p>
            <a:r>
              <a:rPr lang="zh-CN" altLang="en-US" smtClean="0"/>
              <a:t>第</a:t>
            </a:r>
            <a:r>
              <a:rPr lang="en-US" altLang="zh-CN" smtClean="0"/>
              <a:t>7</a:t>
            </a:r>
            <a:r>
              <a:rPr lang="zh-CN" altLang="en-US" smtClean="0"/>
              <a:t>章 均值比较与方差检验</a:t>
            </a:r>
            <a:endParaRPr lang="zh-CN" altLang="en-US"/>
          </a:p>
        </p:txBody>
      </p:sp>
      <p:sp>
        <p:nvSpPr>
          <p:cNvPr id="164867" name="Rectangle 3"/>
          <p:cNvSpPr>
            <a:spLocks noGrp="1" noRot="1" noChangeArrowheads="1"/>
          </p:cNvSpPr>
          <p:nvPr>
            <p:ph type="body" idx="1"/>
          </p:nvPr>
        </p:nvSpPr>
        <p:spPr/>
        <p:txBody>
          <a:bodyPr/>
          <a:lstStyle/>
          <a:p>
            <a:r>
              <a:rPr lang="zh-CN" altLang="en-US" smtClean="0"/>
              <a:t>本章主要内容：</a:t>
            </a:r>
          </a:p>
          <a:p>
            <a:r>
              <a:rPr lang="en-US" altLang="zh-CN" smtClean="0"/>
              <a:t>1</a:t>
            </a:r>
            <a:r>
              <a:rPr lang="zh-CN" altLang="en-US" smtClean="0"/>
              <a:t>、单个总体均值的 </a:t>
            </a:r>
            <a:r>
              <a:rPr lang="en-US" altLang="zh-CN" smtClean="0"/>
              <a:t>t </a:t>
            </a:r>
            <a:r>
              <a:rPr lang="zh-CN" altLang="en-US" smtClean="0"/>
              <a:t>检验（</a:t>
            </a:r>
            <a:r>
              <a:rPr lang="en-US" altLang="zh-CN" smtClean="0"/>
              <a:t>One-Sample T Test</a:t>
            </a:r>
            <a:r>
              <a:rPr lang="zh-CN" altLang="en-US" smtClean="0"/>
              <a:t>）；</a:t>
            </a:r>
          </a:p>
          <a:p>
            <a:r>
              <a:rPr lang="en-US" altLang="zh-CN" smtClean="0"/>
              <a:t>2</a:t>
            </a:r>
            <a:r>
              <a:rPr lang="zh-CN" altLang="en-US" smtClean="0"/>
              <a:t>、两个独立总体样本均值的 </a:t>
            </a:r>
            <a:r>
              <a:rPr lang="en-US" altLang="zh-CN" smtClean="0"/>
              <a:t>t </a:t>
            </a:r>
            <a:r>
              <a:rPr lang="zh-CN" altLang="en-US" smtClean="0"/>
              <a:t>检验（</a:t>
            </a:r>
            <a:r>
              <a:rPr lang="en-US" altLang="zh-CN" smtClean="0"/>
              <a:t>Independent-Sample T Test</a:t>
            </a:r>
            <a:r>
              <a:rPr lang="zh-CN" altLang="en-US" smtClean="0"/>
              <a:t>）；</a:t>
            </a:r>
          </a:p>
          <a:p>
            <a:r>
              <a:rPr lang="en-US" altLang="zh-CN" smtClean="0"/>
              <a:t>3</a:t>
            </a:r>
            <a:r>
              <a:rPr lang="zh-CN" altLang="en-US" smtClean="0"/>
              <a:t>、两个有联系总体均值均值的 </a:t>
            </a:r>
            <a:r>
              <a:rPr lang="en-US" altLang="zh-CN" smtClean="0"/>
              <a:t>t </a:t>
            </a:r>
            <a:r>
              <a:rPr lang="zh-CN" altLang="en-US" smtClean="0"/>
              <a:t>检验（</a:t>
            </a:r>
            <a:r>
              <a:rPr lang="en-US" altLang="zh-CN" smtClean="0"/>
              <a:t>Paired-Sample T Test</a:t>
            </a:r>
            <a:r>
              <a:rPr lang="zh-CN" altLang="en-US" smtClean="0"/>
              <a:t>）；</a:t>
            </a:r>
          </a:p>
          <a:p>
            <a:r>
              <a:rPr lang="en-US" altLang="zh-CN" smtClean="0"/>
              <a:t>4</a:t>
            </a:r>
            <a:r>
              <a:rPr lang="zh-CN" altLang="en-US" smtClean="0"/>
              <a:t>、单因素方差分析（</a:t>
            </a:r>
            <a:r>
              <a:rPr lang="en-US" altLang="zh-CN" smtClean="0"/>
              <a:t>One-Way ANOVA</a:t>
            </a:r>
            <a:r>
              <a:rPr lang="zh-CN" altLang="en-US" smtClean="0"/>
              <a:t>）；</a:t>
            </a:r>
          </a:p>
          <a:p>
            <a:r>
              <a:rPr lang="en-US" altLang="zh-CN" smtClean="0"/>
              <a:t>5</a:t>
            </a:r>
            <a:r>
              <a:rPr lang="zh-CN" altLang="en-US" smtClean="0"/>
              <a:t>、双因素方差分析（</a:t>
            </a:r>
            <a:r>
              <a:rPr lang="en-US" altLang="zh-CN" smtClean="0"/>
              <a:t>General Linear Model</a:t>
            </a:r>
            <a:r>
              <a:rPr lang="en-US" altLang="zh-CN" smtClean="0">
                <a:sym typeface="Symbol" pitchFamily="18" charset="2"/>
              </a:rPr>
              <a:t></a:t>
            </a:r>
            <a:r>
              <a:rPr lang="en-US" altLang="zh-CN" smtClean="0"/>
              <a:t>Univariate</a:t>
            </a:r>
            <a:r>
              <a:rPr lang="zh-CN" altLang="en-US" smtClean="0"/>
              <a:t>）。</a:t>
            </a:r>
          </a:p>
          <a:p>
            <a:r>
              <a:rPr lang="zh-CN" altLang="en-US" smtClean="0"/>
              <a:t>假设条件：研究的数据服从正态分布或近似地服从正态分布。</a:t>
            </a:r>
          </a:p>
          <a:p>
            <a:r>
              <a:rPr lang="zh-CN" altLang="en-US" smtClean="0"/>
              <a:t>在</a:t>
            </a:r>
            <a:r>
              <a:rPr lang="en-US" altLang="zh-CN" smtClean="0"/>
              <a:t>Analyze</a:t>
            </a:r>
            <a:r>
              <a:rPr lang="zh-CN" altLang="en-US" smtClean="0"/>
              <a:t>菜单中，均值比较检验可以从菜单</a:t>
            </a:r>
            <a:r>
              <a:rPr lang="en-US" altLang="zh-CN" smtClean="0"/>
              <a:t>Compare Means</a:t>
            </a:r>
            <a:r>
              <a:rPr lang="zh-CN" altLang="en-US" smtClean="0"/>
              <a:t>，和</a:t>
            </a:r>
            <a:r>
              <a:rPr lang="en-US" altLang="zh-CN" smtClean="0"/>
              <a:t>General Linear Model</a:t>
            </a:r>
            <a:r>
              <a:rPr lang="zh-CN" altLang="en-US" smtClean="0"/>
              <a:t>得出。 </a:t>
            </a:r>
            <a:endParaRPr lang="zh-CN" altLang="en-US" dirty="0"/>
          </a:p>
        </p:txBody>
      </p:sp>
    </p:spTree>
    <p:extLst>
      <p:ext uri="{BB962C8B-B14F-4D97-AF65-F5344CB8AC3E}">
        <p14:creationId xmlns:p14="http://schemas.microsoft.com/office/powerpoint/2010/main" xmlns="" val="6079416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2674" name="Group 2"/>
          <p:cNvGrpSpPr>
            <a:grpSpLocks/>
          </p:cNvGrpSpPr>
          <p:nvPr/>
        </p:nvGrpSpPr>
        <p:grpSpPr bwMode="auto">
          <a:xfrm>
            <a:off x="2987675" y="188913"/>
            <a:ext cx="2036763" cy="1355725"/>
            <a:chOff x="1973" y="436"/>
            <a:chExt cx="930" cy="673"/>
          </a:xfrm>
        </p:grpSpPr>
        <p:graphicFrame>
          <p:nvGraphicFramePr>
            <p:cNvPr id="412675" name="Object 3"/>
            <p:cNvGraphicFramePr>
              <a:graphicFrameLocks noChangeAspect="1"/>
            </p:cNvGraphicFramePr>
            <p:nvPr/>
          </p:nvGraphicFramePr>
          <p:xfrm>
            <a:off x="2064" y="708"/>
            <a:ext cx="703" cy="190"/>
          </p:xfrm>
          <a:graphic>
            <a:graphicData uri="http://schemas.openxmlformats.org/presentationml/2006/ole">
              <p:oleObj spid="_x0000_s46112" name="Equation" r:id="rId3" imgW="1067040" imgH="292320" progId="Equation.3">
                <p:embed/>
              </p:oleObj>
            </a:graphicData>
          </a:graphic>
        </p:graphicFrame>
        <p:graphicFrame>
          <p:nvGraphicFramePr>
            <p:cNvPr id="412676" name="Object 4"/>
            <p:cNvGraphicFramePr>
              <a:graphicFrameLocks noChangeAspect="1"/>
            </p:cNvGraphicFramePr>
            <p:nvPr/>
          </p:nvGraphicFramePr>
          <p:xfrm>
            <a:off x="2064" y="935"/>
            <a:ext cx="839" cy="174"/>
          </p:xfrm>
          <a:graphic>
            <a:graphicData uri="http://schemas.openxmlformats.org/presentationml/2006/ole">
              <p:oleObj spid="_x0000_s46113" name="Equation" r:id="rId4" imgW="1054440" imgH="279360" progId="Equation.3">
                <p:embed/>
              </p:oleObj>
            </a:graphicData>
          </a:graphic>
        </p:graphicFrame>
        <p:sp>
          <p:nvSpPr>
            <p:cNvPr id="412677" name="Rectangle 5"/>
            <p:cNvSpPr>
              <a:spLocks noChangeArrowheads="1"/>
            </p:cNvSpPr>
            <p:nvPr/>
          </p:nvSpPr>
          <p:spPr bwMode="auto">
            <a:xfrm>
              <a:off x="1973" y="436"/>
              <a:ext cx="780" cy="1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nSpc>
                  <a:spcPct val="150000"/>
                </a:lnSpc>
              </a:pPr>
              <a:r>
                <a:rPr kumimoji="1" lang="zh-CN" altLang="en-US" sz="1200">
                  <a:solidFill>
                    <a:schemeClr val="bg1"/>
                  </a:solidFill>
                  <a:latin typeface="Tahoma" pitchFamily="34" charset="0"/>
                </a:rPr>
                <a:t>提出原假设和备择假设</a:t>
              </a:r>
            </a:p>
          </p:txBody>
        </p:sp>
      </p:grpSp>
      <p:sp>
        <p:nvSpPr>
          <p:cNvPr id="412678" name="Text Box 6"/>
          <p:cNvSpPr txBox="1">
            <a:spLocks noChangeArrowheads="1"/>
          </p:cNvSpPr>
          <p:nvPr/>
        </p:nvSpPr>
        <p:spPr bwMode="auto">
          <a:xfrm>
            <a:off x="3563938" y="1916113"/>
            <a:ext cx="2376487" cy="20145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t>某厂生产一种供出口的罐头，经验表明罐头的净重服从正态分布。标准规格是每罐净重</a:t>
            </a:r>
            <a:r>
              <a:rPr kumimoji="1" lang="en-US" altLang="zh-CN" sz="1200"/>
              <a:t>250</a:t>
            </a:r>
            <a:r>
              <a:rPr kumimoji="1" lang="zh-CN" altLang="en-US" sz="1200"/>
              <a:t>克，标准差是</a:t>
            </a:r>
            <a:r>
              <a:rPr kumimoji="1" lang="en-US" altLang="zh-CN" sz="1200"/>
              <a:t>3</a:t>
            </a:r>
            <a:r>
              <a:rPr kumimoji="1" lang="zh-CN" altLang="en-US" sz="1200"/>
              <a:t>克。现从生产线上随机抽取</a:t>
            </a:r>
            <a:r>
              <a:rPr kumimoji="1" lang="en-US" altLang="zh-CN" sz="1200"/>
              <a:t>100</a:t>
            </a:r>
            <a:r>
              <a:rPr kumimoji="1" lang="zh-CN" altLang="en-US" sz="1200"/>
              <a:t>罐进行检查，称得其平均净重</a:t>
            </a:r>
            <a:r>
              <a:rPr kumimoji="1" lang="en-US" altLang="zh-CN" sz="1200"/>
              <a:t>251</a:t>
            </a:r>
            <a:r>
              <a:rPr kumimoji="1" lang="zh-CN" altLang="en-US" sz="1200"/>
              <a:t>克。问这批罐头是否合乎规格净重？</a:t>
            </a:r>
          </a:p>
        </p:txBody>
      </p:sp>
      <p:grpSp>
        <p:nvGrpSpPr>
          <p:cNvPr id="412679" name="Group 7"/>
          <p:cNvGrpSpPr>
            <a:grpSpLocks/>
          </p:cNvGrpSpPr>
          <p:nvPr/>
        </p:nvGrpSpPr>
        <p:grpSpPr bwMode="auto">
          <a:xfrm>
            <a:off x="6300788" y="1692275"/>
            <a:ext cx="1784350" cy="1808163"/>
            <a:chOff x="3560" y="1040"/>
            <a:chExt cx="781" cy="691"/>
          </a:xfrm>
        </p:grpSpPr>
        <p:sp>
          <p:nvSpPr>
            <p:cNvPr id="412680" name="Rectangle 8"/>
            <p:cNvSpPr>
              <a:spLocks noChangeArrowheads="1"/>
            </p:cNvSpPr>
            <p:nvPr/>
          </p:nvSpPr>
          <p:spPr bwMode="auto">
            <a:xfrm>
              <a:off x="3560" y="1040"/>
              <a:ext cx="781" cy="1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a:latin typeface="Tahoma" pitchFamily="34" charset="0"/>
                </a:rPr>
                <a:t>确定检验统计量</a:t>
              </a:r>
            </a:p>
          </p:txBody>
        </p:sp>
        <p:graphicFrame>
          <p:nvGraphicFramePr>
            <p:cNvPr id="412681" name="Object 9"/>
            <p:cNvGraphicFramePr>
              <a:graphicFrameLocks noChangeAspect="1"/>
            </p:cNvGraphicFramePr>
            <p:nvPr/>
          </p:nvGraphicFramePr>
          <p:xfrm>
            <a:off x="3605" y="1253"/>
            <a:ext cx="647" cy="478"/>
          </p:xfrm>
          <a:graphic>
            <a:graphicData uri="http://schemas.openxmlformats.org/presentationml/2006/ole">
              <p:oleObj spid="_x0000_s46114" name="公式" r:id="rId5" imgW="914760" imgH="698760" progId="Equation.3">
                <p:embed/>
              </p:oleObj>
            </a:graphicData>
          </a:graphic>
        </p:graphicFrame>
      </p:grpSp>
      <p:grpSp>
        <p:nvGrpSpPr>
          <p:cNvPr id="412682" name="Group 10"/>
          <p:cNvGrpSpPr>
            <a:grpSpLocks/>
          </p:cNvGrpSpPr>
          <p:nvPr/>
        </p:nvGrpSpPr>
        <p:grpSpPr bwMode="auto">
          <a:xfrm>
            <a:off x="5868988" y="3924300"/>
            <a:ext cx="2344737" cy="2597150"/>
            <a:chOff x="3243" y="2517"/>
            <a:chExt cx="1043" cy="1636"/>
          </a:xfrm>
        </p:grpSpPr>
        <p:sp>
          <p:nvSpPr>
            <p:cNvPr id="412683" name="Rectangle 11"/>
            <p:cNvSpPr>
              <a:spLocks noChangeArrowheads="1"/>
            </p:cNvSpPr>
            <p:nvPr/>
          </p:nvSpPr>
          <p:spPr bwMode="auto">
            <a:xfrm>
              <a:off x="3288" y="2517"/>
              <a:ext cx="896"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a:solidFill>
                    <a:schemeClr val="bg1"/>
                  </a:solidFill>
                  <a:latin typeface="Tahoma" pitchFamily="34" charset="0"/>
                </a:rPr>
                <a:t>规定显著性水平</a:t>
              </a:r>
              <a:r>
                <a:rPr kumimoji="1" lang="en-US" altLang="zh-CN">
                  <a:solidFill>
                    <a:schemeClr val="bg1"/>
                  </a:solidFill>
                  <a:latin typeface="Tahoma" pitchFamily="34" charset="0"/>
                </a:rPr>
                <a:t>α</a:t>
              </a:r>
            </a:p>
          </p:txBody>
        </p:sp>
        <p:sp>
          <p:nvSpPr>
            <p:cNvPr id="412684" name="Text Box 12"/>
            <p:cNvSpPr txBox="1">
              <a:spLocks noChangeArrowheads="1"/>
            </p:cNvSpPr>
            <p:nvPr/>
          </p:nvSpPr>
          <p:spPr bwMode="auto">
            <a:xfrm>
              <a:off x="3243" y="2795"/>
              <a:ext cx="1043" cy="13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a:solidFill>
                    <a:schemeClr val="bg1"/>
                  </a:solidFill>
                  <a:latin typeface="Tahoma" pitchFamily="34" charset="0"/>
                </a:rPr>
                <a:t>显著性水平</a:t>
              </a:r>
              <a:r>
                <a:rPr kumimoji="1" lang="en-US" altLang="zh-CN">
                  <a:solidFill>
                    <a:schemeClr val="bg1"/>
                  </a:solidFill>
                  <a:latin typeface="Tahoma" pitchFamily="34" charset="0"/>
                </a:rPr>
                <a:t>α</a:t>
              </a:r>
              <a:r>
                <a:rPr kumimoji="1" lang="zh-CN" altLang="en-US">
                  <a:solidFill>
                    <a:schemeClr val="bg1"/>
                  </a:solidFill>
                  <a:latin typeface="Tahoma" pitchFamily="34" charset="0"/>
                </a:rPr>
                <a:t>对应犯拒真错误的概率，通常取</a:t>
              </a:r>
              <a:r>
                <a:rPr kumimoji="1" lang="en-US" altLang="zh-CN">
                  <a:solidFill>
                    <a:schemeClr val="bg1"/>
                  </a:solidFill>
                  <a:latin typeface="Tahoma" pitchFamily="34" charset="0"/>
                </a:rPr>
                <a:t>α=0.05</a:t>
              </a:r>
              <a:r>
                <a:rPr kumimoji="1" lang="zh-CN" altLang="en-US">
                  <a:solidFill>
                    <a:schemeClr val="bg1"/>
                  </a:solidFill>
                  <a:latin typeface="Tahoma" pitchFamily="34" charset="0"/>
                </a:rPr>
                <a:t>或</a:t>
              </a:r>
              <a:r>
                <a:rPr kumimoji="1" lang="en-US" altLang="zh-CN">
                  <a:solidFill>
                    <a:schemeClr val="bg1"/>
                  </a:solidFill>
                  <a:latin typeface="Tahoma" pitchFamily="34" charset="0"/>
                </a:rPr>
                <a:t>α=0.01</a:t>
              </a:r>
              <a:r>
                <a:rPr kumimoji="1" lang="zh-CN" altLang="en-US">
                  <a:solidFill>
                    <a:schemeClr val="bg1"/>
                  </a:solidFill>
                  <a:latin typeface="Tahoma" pitchFamily="34" charset="0"/>
                </a:rPr>
                <a:t>或</a:t>
              </a:r>
              <a:r>
                <a:rPr kumimoji="1" lang="en-US" altLang="zh-CN">
                  <a:solidFill>
                    <a:schemeClr val="bg1"/>
                  </a:solidFill>
                  <a:latin typeface="Tahoma" pitchFamily="34" charset="0"/>
                </a:rPr>
                <a:t>α=0.0455 </a:t>
              </a:r>
            </a:p>
          </p:txBody>
        </p:sp>
      </p:grpSp>
      <p:grpSp>
        <p:nvGrpSpPr>
          <p:cNvPr id="412685" name="Group 13"/>
          <p:cNvGrpSpPr>
            <a:grpSpLocks/>
          </p:cNvGrpSpPr>
          <p:nvPr/>
        </p:nvGrpSpPr>
        <p:grpSpPr bwMode="auto">
          <a:xfrm>
            <a:off x="3060700" y="4356100"/>
            <a:ext cx="2297113" cy="2168525"/>
            <a:chOff x="1474" y="2791"/>
            <a:chExt cx="948" cy="1306"/>
          </a:xfrm>
        </p:grpSpPr>
        <p:sp>
          <p:nvSpPr>
            <p:cNvPr id="412686" name="Rectangle 14"/>
            <p:cNvSpPr>
              <a:spLocks noChangeArrowheads="1"/>
            </p:cNvSpPr>
            <p:nvPr/>
          </p:nvSpPr>
          <p:spPr bwMode="auto">
            <a:xfrm>
              <a:off x="1474" y="2791"/>
              <a:ext cx="925" cy="2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a:solidFill>
                    <a:schemeClr val="bg1"/>
                  </a:solidFill>
                  <a:latin typeface="Tahoma" pitchFamily="34" charset="0"/>
                </a:rPr>
                <a:t>计算检验统计量的值</a:t>
              </a:r>
            </a:p>
          </p:txBody>
        </p:sp>
        <p:graphicFrame>
          <p:nvGraphicFramePr>
            <p:cNvPr id="412687" name="Object 15"/>
            <p:cNvGraphicFramePr>
              <a:graphicFrameLocks noChangeAspect="1"/>
            </p:cNvGraphicFramePr>
            <p:nvPr/>
          </p:nvGraphicFramePr>
          <p:xfrm>
            <a:off x="1610" y="3022"/>
            <a:ext cx="812" cy="1075"/>
          </p:xfrm>
          <a:graphic>
            <a:graphicData uri="http://schemas.openxmlformats.org/presentationml/2006/ole">
              <p:oleObj spid="_x0000_s46115" name="Equation" r:id="rId6" imgW="1067040" imgH="1715040" progId="Equation.3">
                <p:embed/>
              </p:oleObj>
            </a:graphicData>
          </a:graphic>
        </p:graphicFrame>
      </p:grpSp>
      <p:grpSp>
        <p:nvGrpSpPr>
          <p:cNvPr id="412688" name="Group 16"/>
          <p:cNvGrpSpPr>
            <a:grpSpLocks/>
          </p:cNvGrpSpPr>
          <p:nvPr/>
        </p:nvGrpSpPr>
        <p:grpSpPr bwMode="auto">
          <a:xfrm>
            <a:off x="684213" y="898525"/>
            <a:ext cx="2292350" cy="3387725"/>
            <a:chOff x="476" y="1072"/>
            <a:chExt cx="1036" cy="1863"/>
          </a:xfrm>
        </p:grpSpPr>
        <p:graphicFrame>
          <p:nvGraphicFramePr>
            <p:cNvPr id="412689" name="Object 17"/>
            <p:cNvGraphicFramePr>
              <a:graphicFrameLocks noChangeAspect="1"/>
            </p:cNvGraphicFramePr>
            <p:nvPr/>
          </p:nvGraphicFramePr>
          <p:xfrm>
            <a:off x="521" y="1298"/>
            <a:ext cx="991" cy="1088"/>
          </p:xfrm>
          <a:graphic>
            <a:graphicData uri="http://schemas.openxmlformats.org/presentationml/2006/ole">
              <p:oleObj spid="_x0000_s46116" name="公式" r:id="rId7" imgW="1067040" imgH="1715040" progId="Equation.3">
                <p:embed/>
              </p:oleObj>
            </a:graphicData>
          </a:graphic>
        </p:graphicFrame>
        <p:sp>
          <p:nvSpPr>
            <p:cNvPr id="412690" name="Rectangle 18"/>
            <p:cNvSpPr>
              <a:spLocks noChangeArrowheads="1"/>
            </p:cNvSpPr>
            <p:nvPr/>
          </p:nvSpPr>
          <p:spPr bwMode="auto">
            <a:xfrm>
              <a:off x="612" y="1072"/>
              <a:ext cx="703" cy="2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a:solidFill>
                    <a:schemeClr val="bg1"/>
                  </a:solidFill>
                  <a:latin typeface="Tahoma" pitchFamily="34" charset="0"/>
                </a:rPr>
                <a:t>作出统计决策</a:t>
              </a:r>
            </a:p>
          </p:txBody>
        </p:sp>
        <p:sp>
          <p:nvSpPr>
            <p:cNvPr id="412691" name="Text Box 19"/>
            <p:cNvSpPr txBox="1">
              <a:spLocks noChangeArrowheads="1"/>
            </p:cNvSpPr>
            <p:nvPr/>
          </p:nvSpPr>
          <p:spPr bwMode="auto">
            <a:xfrm>
              <a:off x="476" y="2432"/>
              <a:ext cx="952" cy="5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a:solidFill>
                    <a:schemeClr val="bg1"/>
                  </a:solidFill>
                  <a:latin typeface="Tahoma" pitchFamily="34" charset="0"/>
                </a:rPr>
                <a:t>拒绝原假设，即这批罐头不符合规格净重。</a:t>
              </a:r>
            </a:p>
          </p:txBody>
        </p:sp>
      </p:grpSp>
    </p:spTree>
    <p:extLst>
      <p:ext uri="{BB962C8B-B14F-4D97-AF65-F5344CB8AC3E}">
        <p14:creationId xmlns:p14="http://schemas.microsoft.com/office/powerpoint/2010/main" xmlns="" val="1523494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12674"/>
                                        </p:tgtEl>
                                        <p:attrNameLst>
                                          <p:attrName>style.visibility</p:attrName>
                                        </p:attrNameLst>
                                      </p:cBhvr>
                                      <p:to>
                                        <p:strVal val="visible"/>
                                      </p:to>
                                    </p:set>
                                    <p:animEffect transition="in" filter="fade">
                                      <p:cBhvr>
                                        <p:cTn id="7" dur="2000"/>
                                        <p:tgtEl>
                                          <p:spTgt spid="4126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12679"/>
                                        </p:tgtEl>
                                        <p:attrNameLst>
                                          <p:attrName>style.visibility</p:attrName>
                                        </p:attrNameLst>
                                      </p:cBhvr>
                                      <p:to>
                                        <p:strVal val="visible"/>
                                      </p:to>
                                    </p:set>
                                    <p:animEffect transition="in" filter="fade">
                                      <p:cBhvr>
                                        <p:cTn id="12" dur="2000"/>
                                        <p:tgtEl>
                                          <p:spTgt spid="41267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12682"/>
                                        </p:tgtEl>
                                        <p:attrNameLst>
                                          <p:attrName>style.visibility</p:attrName>
                                        </p:attrNameLst>
                                      </p:cBhvr>
                                      <p:to>
                                        <p:strVal val="visible"/>
                                      </p:to>
                                    </p:set>
                                    <p:animEffect transition="in" filter="fade">
                                      <p:cBhvr>
                                        <p:cTn id="17" dur="2000"/>
                                        <p:tgtEl>
                                          <p:spTgt spid="41268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412685"/>
                                        </p:tgtEl>
                                        <p:attrNameLst>
                                          <p:attrName>style.visibility</p:attrName>
                                        </p:attrNameLst>
                                      </p:cBhvr>
                                      <p:to>
                                        <p:strVal val="visible"/>
                                      </p:to>
                                    </p:set>
                                    <p:animEffect transition="in" filter="fade">
                                      <p:cBhvr>
                                        <p:cTn id="22" dur="2000"/>
                                        <p:tgtEl>
                                          <p:spTgt spid="41268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412688"/>
                                        </p:tgtEl>
                                        <p:attrNameLst>
                                          <p:attrName>style.visibility</p:attrName>
                                        </p:attrNameLst>
                                      </p:cBhvr>
                                      <p:to>
                                        <p:strVal val="visible"/>
                                      </p:to>
                                    </p:set>
                                    <p:animEffect transition="in" filter="fade">
                                      <p:cBhvr>
                                        <p:cTn id="27" dur="2000"/>
                                        <p:tgtEl>
                                          <p:spTgt spid="4126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9" name="Rectangle 3"/>
          <p:cNvSpPr>
            <a:spLocks noGrp="1" noRot="1" noChangeArrowheads="1"/>
          </p:cNvSpPr>
          <p:nvPr>
            <p:ph type="body" idx="1"/>
          </p:nvPr>
        </p:nvSpPr>
        <p:spPr>
          <a:xfrm>
            <a:off x="323850" y="333375"/>
            <a:ext cx="8540750" cy="4498975"/>
          </a:xfrm>
        </p:spPr>
        <p:txBody>
          <a:bodyPr/>
          <a:lstStyle/>
          <a:p>
            <a:pPr>
              <a:lnSpc>
                <a:spcPct val="80000"/>
              </a:lnSpc>
            </a:pPr>
            <a:r>
              <a:rPr lang="en-US" altLang="zh-CN" sz="2000"/>
              <a:t>7</a:t>
            </a:r>
            <a:r>
              <a:rPr lang="zh-CN" altLang="en-US" sz="2000"/>
              <a:t>、单击</a:t>
            </a:r>
            <a:r>
              <a:rPr lang="en-US" altLang="zh-CN" sz="2000"/>
              <a:t>OK</a:t>
            </a:r>
            <a:r>
              <a:rPr lang="zh-CN" altLang="en-US" sz="2000"/>
              <a:t>，系统运行，输出结果如表所示。</a:t>
            </a:r>
          </a:p>
        </p:txBody>
      </p:sp>
      <p:pic>
        <p:nvPicPr>
          <p:cNvPr id="26010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63713" y="765175"/>
            <a:ext cx="4752975" cy="2979738"/>
          </a:xfrm>
          <a:prstGeom prst="rect">
            <a:avLst/>
          </a:prstGeom>
          <a:noFill/>
          <a:extLst>
            <a:ext uri="{909E8E84-426E-40DD-AFC4-6F175D3DCCD1}">
              <a14:hiddenFill xmlns:a14="http://schemas.microsoft.com/office/drawing/2010/main" xmlns="">
                <a:solidFill>
                  <a:srgbClr val="FFFFFF"/>
                </a:solidFill>
              </a14:hiddenFill>
            </a:ext>
          </a:extLst>
        </p:spPr>
      </p:pic>
      <p:pic>
        <p:nvPicPr>
          <p:cNvPr id="260101"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08400" y="4149725"/>
            <a:ext cx="5003800" cy="2381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6471554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Rot="1" noChangeArrowheads="1"/>
          </p:cNvSpPr>
          <p:nvPr>
            <p:ph type="title"/>
          </p:nvPr>
        </p:nvSpPr>
        <p:spPr/>
        <p:txBody>
          <a:bodyPr/>
          <a:lstStyle/>
          <a:p>
            <a:r>
              <a:rPr lang="en-US" altLang="zh-CN"/>
              <a:t>8.2  </a:t>
            </a:r>
            <a:r>
              <a:rPr lang="zh-CN" altLang="en-US"/>
              <a:t>一个样本的</a:t>
            </a:r>
            <a:r>
              <a:rPr lang="en-US" altLang="zh-CN"/>
              <a:t>K-S</a:t>
            </a:r>
            <a:r>
              <a:rPr lang="zh-CN" altLang="en-US"/>
              <a:t>检验</a:t>
            </a:r>
          </a:p>
        </p:txBody>
      </p:sp>
      <p:sp>
        <p:nvSpPr>
          <p:cNvPr id="261123" name="Rectangle 3"/>
          <p:cNvSpPr>
            <a:spLocks noGrp="1" noRot="1" noChangeArrowheads="1"/>
          </p:cNvSpPr>
          <p:nvPr>
            <p:ph type="body" idx="1"/>
          </p:nvPr>
        </p:nvSpPr>
        <p:spPr/>
        <p:txBody>
          <a:bodyPr/>
          <a:lstStyle/>
          <a:p>
            <a:pPr>
              <a:lnSpc>
                <a:spcPct val="140000"/>
              </a:lnSpc>
            </a:pPr>
            <a:r>
              <a:rPr lang="en-US" altLang="zh-CN" sz="2000"/>
              <a:t>Chi-Square Test </a:t>
            </a:r>
            <a:r>
              <a:rPr lang="zh-CN" altLang="en-US" sz="2000"/>
              <a:t>卡方检验在进行均匀分布时的检验比较方便，但在进行其它总体分布的检验时需要预先计算出理论分布期望值并输入到计算机中。这样操作起来比较麻烦，下面介绍一种</a:t>
            </a:r>
            <a:r>
              <a:rPr lang="en-US" altLang="zh-CN" sz="2000"/>
              <a:t>K-S</a:t>
            </a:r>
            <a:r>
              <a:rPr lang="zh-CN" altLang="en-US" sz="2000"/>
              <a:t>检验方法，可以非常方便快捷地检验常用的四种总体分布形式，使检验过程更加简单。</a:t>
            </a:r>
          </a:p>
          <a:p>
            <a:pPr>
              <a:lnSpc>
                <a:spcPct val="140000"/>
              </a:lnSpc>
            </a:pPr>
            <a:r>
              <a:rPr lang="zh-CN" altLang="en-US" sz="2000"/>
              <a:t>一个样本的</a:t>
            </a:r>
            <a:r>
              <a:rPr lang="en-US" altLang="zh-CN" sz="2000"/>
              <a:t>K-S</a:t>
            </a:r>
            <a:r>
              <a:rPr lang="zh-CN" altLang="en-US" sz="2000"/>
              <a:t>检验又称单个样本柯尔莫哥洛夫</a:t>
            </a:r>
            <a:r>
              <a:rPr lang="en-US" altLang="zh-CN" sz="2000"/>
              <a:t>-</a:t>
            </a:r>
            <a:r>
              <a:rPr lang="zh-CN" altLang="en-US" sz="2000"/>
              <a:t>斯米诺夫检验，这种检验可以检验样本数据是否服从</a:t>
            </a:r>
            <a:r>
              <a:rPr lang="en-US" altLang="zh-CN" sz="2000"/>
              <a:t>Normal</a:t>
            </a:r>
            <a:r>
              <a:rPr lang="zh-CN" altLang="en-US" sz="2000"/>
              <a:t>正态分布、</a:t>
            </a:r>
            <a:r>
              <a:rPr lang="en-US" altLang="zh-CN" sz="2000"/>
              <a:t>Poisson</a:t>
            </a:r>
            <a:r>
              <a:rPr lang="zh-CN" altLang="en-US" sz="2000"/>
              <a:t>泊松分布、</a:t>
            </a:r>
            <a:r>
              <a:rPr lang="en-US" altLang="zh-CN" sz="2000"/>
              <a:t>Uniform</a:t>
            </a:r>
            <a:r>
              <a:rPr lang="zh-CN" altLang="en-US" sz="2000"/>
              <a:t>均匀分布及</a:t>
            </a:r>
            <a:r>
              <a:rPr lang="en-US" altLang="zh-CN" sz="2000"/>
              <a:t>Exponential</a:t>
            </a:r>
            <a:r>
              <a:rPr lang="zh-CN" altLang="en-US" sz="2000"/>
              <a:t>指数分布等四种分布形式。但一般要求在大样本条件下进行检验。下面通过例题介绍这种检验方法。</a:t>
            </a:r>
          </a:p>
        </p:txBody>
      </p:sp>
    </p:spTree>
    <p:extLst>
      <p:ext uri="{BB962C8B-B14F-4D97-AF65-F5344CB8AC3E}">
        <p14:creationId xmlns:p14="http://schemas.microsoft.com/office/powerpoint/2010/main" xmlns="" val="144986070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7" name="Rectangle 3"/>
          <p:cNvSpPr>
            <a:spLocks noGrp="1" noRot="1" noChangeArrowheads="1"/>
          </p:cNvSpPr>
          <p:nvPr>
            <p:ph type="body" idx="1"/>
          </p:nvPr>
        </p:nvSpPr>
        <p:spPr>
          <a:xfrm>
            <a:off x="250825" y="188913"/>
            <a:ext cx="8540750" cy="4498975"/>
          </a:xfrm>
        </p:spPr>
        <p:txBody>
          <a:bodyPr/>
          <a:lstStyle/>
          <a:p>
            <a:r>
              <a:rPr lang="zh-CN" altLang="en-US" sz="2000" b="1"/>
              <a:t>例</a:t>
            </a:r>
            <a:r>
              <a:rPr lang="en-US" altLang="zh-CN" sz="2000" b="1"/>
              <a:t>5.2</a:t>
            </a:r>
            <a:r>
              <a:rPr lang="zh-CN" altLang="en-US" sz="2000" b="1"/>
              <a:t>：</a:t>
            </a:r>
            <a:r>
              <a:rPr lang="zh-CN" altLang="en-US" sz="2000"/>
              <a:t>某棉织厂质量检验部门抽检验了</a:t>
            </a:r>
            <a:r>
              <a:rPr lang="en-US" altLang="zh-CN" sz="2000"/>
              <a:t>50</a:t>
            </a:r>
            <a:r>
              <a:rPr lang="zh-CN" altLang="en-US" sz="2000"/>
              <a:t>匹布，每匹布上的疵点数如下：</a:t>
            </a:r>
          </a:p>
          <a:p>
            <a:pPr algn="ctr"/>
            <a:r>
              <a:rPr lang="en-US" altLang="zh-CN" sz="2000"/>
              <a:t>2    1    0    1    1    2    0    5    1    1</a:t>
            </a:r>
          </a:p>
          <a:p>
            <a:pPr algn="ctr"/>
            <a:r>
              <a:rPr lang="en-US" altLang="zh-CN" sz="2000"/>
              <a:t>3    0    1    1    2    0    1    1    0    0</a:t>
            </a:r>
          </a:p>
          <a:p>
            <a:pPr algn="ctr"/>
            <a:r>
              <a:rPr lang="en-US" altLang="zh-CN" sz="2000"/>
              <a:t>1    3    4    0    0    1    1    4    1    2</a:t>
            </a:r>
          </a:p>
          <a:p>
            <a:pPr algn="ctr"/>
            <a:r>
              <a:rPr lang="en-US" altLang="zh-CN" sz="2000"/>
              <a:t>5    2    6    2    4    1    5    1    1    2</a:t>
            </a:r>
          </a:p>
          <a:p>
            <a:pPr algn="ctr"/>
            <a:r>
              <a:rPr lang="en-US" altLang="zh-CN" sz="2000"/>
              <a:t>0    1    1    0    3    2    0    2    3    3</a:t>
            </a:r>
          </a:p>
          <a:p>
            <a:r>
              <a:rPr lang="zh-CN" altLang="en-US" sz="2000"/>
              <a:t>试检验布匹上的疵点是否服从的泊松分布。（</a:t>
            </a:r>
            <a:r>
              <a:rPr lang="en-US" altLang="zh-CN" sz="2000"/>
              <a:t>α=0.05 </a:t>
            </a:r>
          </a:p>
        </p:txBody>
      </p:sp>
      <p:sp>
        <p:nvSpPr>
          <p:cNvPr id="262148" name="Rectangle 4"/>
          <p:cNvSpPr>
            <a:spLocks noChangeArrowheads="1"/>
          </p:cNvSpPr>
          <p:nvPr/>
        </p:nvSpPr>
        <p:spPr bwMode="auto">
          <a:xfrm>
            <a:off x="250825" y="3068638"/>
            <a:ext cx="8482013" cy="1800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indent="304800">
              <a:lnSpc>
                <a:spcPct val="140000"/>
              </a:lnSpc>
            </a:pPr>
            <a:r>
              <a:rPr lang="zh-CN" altLang="en-US" sz="2000"/>
              <a:t>解：如果只检验疵点数的分布，可以用一个样本的</a:t>
            </a:r>
            <a:r>
              <a:rPr lang="en-US" altLang="zh-CN" sz="2000"/>
              <a:t>K-S</a:t>
            </a:r>
            <a:r>
              <a:rPr lang="zh-CN" altLang="en-US" sz="2000"/>
              <a:t>检验。即检验假设：</a:t>
            </a:r>
          </a:p>
          <a:p>
            <a:pPr indent="304800">
              <a:lnSpc>
                <a:spcPct val="140000"/>
              </a:lnSpc>
            </a:pPr>
            <a:r>
              <a:rPr lang="en-US" altLang="zh-CN" sz="2000"/>
              <a:t>H</a:t>
            </a:r>
            <a:r>
              <a:rPr lang="en-US" altLang="zh-CN" sz="2000" baseline="-25000"/>
              <a:t>0</a:t>
            </a:r>
            <a:r>
              <a:rPr lang="zh-CN" altLang="en-US" sz="2000"/>
              <a:t>：布匹上的疵点服从泊松分布，</a:t>
            </a:r>
          </a:p>
          <a:p>
            <a:pPr indent="304800">
              <a:lnSpc>
                <a:spcPct val="140000"/>
              </a:lnSpc>
            </a:pPr>
            <a:r>
              <a:rPr lang="en-US" altLang="zh-CN" sz="2000"/>
              <a:t>H</a:t>
            </a:r>
            <a:r>
              <a:rPr lang="en-US" altLang="zh-CN" sz="2000" baseline="-25000"/>
              <a:t>1</a:t>
            </a:r>
            <a:r>
              <a:rPr lang="zh-CN" altLang="en-US" sz="2000"/>
              <a:t>：布匹上的疵点不服从泊松分布。</a:t>
            </a:r>
          </a:p>
          <a:p>
            <a:pPr indent="304800">
              <a:lnSpc>
                <a:spcPct val="140000"/>
              </a:lnSpc>
            </a:pPr>
            <a:r>
              <a:rPr lang="zh-CN" altLang="en-US" sz="2000"/>
              <a:t>具体检验的操作过程如下：</a:t>
            </a:r>
          </a:p>
        </p:txBody>
      </p:sp>
      <p:sp>
        <p:nvSpPr>
          <p:cNvPr id="262149" name="Rectangle 5"/>
          <p:cNvSpPr>
            <a:spLocks noChangeArrowheads="1"/>
          </p:cNvSpPr>
          <p:nvPr/>
        </p:nvSpPr>
        <p:spPr bwMode="auto">
          <a:xfrm>
            <a:off x="0" y="5032375"/>
            <a:ext cx="3924300"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25000"/>
              </a:lnSpc>
            </a:pPr>
            <a:r>
              <a:rPr lang="en-US" altLang="zh-CN" sz="2000"/>
              <a:t>1</a:t>
            </a:r>
            <a:r>
              <a:rPr lang="zh-CN" altLang="en-US" sz="2000"/>
              <a:t>、根据原始数据建立数据文件，在其数据编辑窗口单击</a:t>
            </a:r>
            <a:r>
              <a:rPr lang="en-US" altLang="zh-CN" sz="2000"/>
              <a:t>Analyze </a:t>
            </a:r>
            <a:r>
              <a:rPr lang="en-US" altLang="zh-CN" sz="2000">
                <a:sym typeface="Symbol" pitchFamily="18" charset="2"/>
              </a:rPr>
              <a:t></a:t>
            </a:r>
            <a:r>
              <a:rPr lang="en-US" altLang="zh-CN" sz="2000"/>
              <a:t>Nonparametric Test</a:t>
            </a:r>
            <a:r>
              <a:rPr lang="en-US" altLang="zh-CN" sz="2000">
                <a:sym typeface="Symbol" pitchFamily="18" charset="2"/>
              </a:rPr>
              <a:t></a:t>
            </a:r>
            <a:r>
              <a:rPr lang="en-US" altLang="zh-CN" sz="2000"/>
              <a:t> 1-sample K-S</a:t>
            </a:r>
            <a:r>
              <a:rPr lang="zh-CN" altLang="en-US" sz="2000">
                <a:sym typeface="Symbol" pitchFamily="18" charset="2"/>
              </a:rPr>
              <a:t>，打开对话框。</a:t>
            </a:r>
          </a:p>
        </p:txBody>
      </p:sp>
      <p:pic>
        <p:nvPicPr>
          <p:cNvPr id="262151" name="Picture 7"/>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84663" y="3506788"/>
            <a:ext cx="4859337" cy="30924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9123452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1" name="Rectangle 3"/>
          <p:cNvSpPr>
            <a:spLocks noGrp="1" noRot="1" noChangeArrowheads="1"/>
          </p:cNvSpPr>
          <p:nvPr>
            <p:ph type="body" idx="1"/>
          </p:nvPr>
        </p:nvSpPr>
        <p:spPr>
          <a:xfrm>
            <a:off x="603250" y="836613"/>
            <a:ext cx="8540750" cy="4498975"/>
          </a:xfrm>
        </p:spPr>
        <p:txBody>
          <a:bodyPr/>
          <a:lstStyle/>
          <a:p>
            <a:r>
              <a:rPr lang="en-US" altLang="zh-CN" sz="2000"/>
              <a:t>2</a:t>
            </a:r>
            <a:r>
              <a:rPr lang="zh-CN" altLang="en-US" sz="2000"/>
              <a:t>、选择检验变量“疵点”进入检验框；</a:t>
            </a:r>
          </a:p>
          <a:p>
            <a:r>
              <a:rPr lang="en-US" altLang="zh-CN" sz="2000"/>
              <a:t>3</a:t>
            </a:r>
            <a:r>
              <a:rPr lang="zh-CN" altLang="en-US" sz="2000"/>
              <a:t>、在</a:t>
            </a:r>
            <a:r>
              <a:rPr lang="en-US" altLang="zh-CN" sz="2000"/>
              <a:t>Test Distribution</a:t>
            </a:r>
            <a:r>
              <a:rPr lang="zh-CN" altLang="en-US" sz="2000"/>
              <a:t>栏中选择检验数据的分布假设，系统默认正态分布，根据本例中的要求，选择泊松分布。</a:t>
            </a:r>
          </a:p>
          <a:p>
            <a:r>
              <a:rPr lang="en-US" altLang="zh-CN" sz="2000"/>
              <a:t>4</a:t>
            </a:r>
            <a:r>
              <a:rPr lang="zh-CN" altLang="en-US" sz="2000"/>
              <a:t>、在</a:t>
            </a:r>
            <a:r>
              <a:rPr lang="en-US" altLang="zh-CN" sz="2000"/>
              <a:t>Options</a:t>
            </a:r>
            <a:r>
              <a:rPr lang="zh-CN" altLang="en-US" sz="2000"/>
              <a:t>对话框中选择输出结果形式及缺失值处理方式。</a:t>
            </a:r>
          </a:p>
          <a:p>
            <a:r>
              <a:rPr lang="en-US" altLang="zh-CN" sz="2000"/>
              <a:t>5</a:t>
            </a:r>
            <a:r>
              <a:rPr lang="zh-CN" altLang="en-US" sz="2000"/>
              <a:t>、单击</a:t>
            </a:r>
            <a:r>
              <a:rPr lang="en-US" altLang="zh-CN" sz="2000"/>
              <a:t>OK</a:t>
            </a:r>
            <a:r>
              <a:rPr lang="zh-CN" altLang="en-US" sz="2000"/>
              <a:t>。 </a:t>
            </a:r>
          </a:p>
        </p:txBody>
      </p:sp>
      <p:pic>
        <p:nvPicPr>
          <p:cNvPr id="26317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67175" y="2708275"/>
            <a:ext cx="4427538" cy="2917825"/>
          </a:xfrm>
          <a:prstGeom prst="rect">
            <a:avLst/>
          </a:prstGeom>
          <a:noFill/>
          <a:extLst>
            <a:ext uri="{909E8E84-426E-40DD-AFC4-6F175D3DCCD1}">
              <a14:hiddenFill xmlns:a14="http://schemas.microsoft.com/office/drawing/2010/main" xmlns="">
                <a:solidFill>
                  <a:srgbClr val="FFFFFF"/>
                </a:solidFill>
              </a14:hiddenFill>
            </a:ext>
          </a:extLst>
        </p:spPr>
      </p:pic>
      <p:sp>
        <p:nvSpPr>
          <p:cNvPr id="263173" name="Rectangle 5"/>
          <p:cNvSpPr>
            <a:spLocks noChangeArrowheads="1"/>
          </p:cNvSpPr>
          <p:nvPr/>
        </p:nvSpPr>
        <p:spPr bwMode="auto">
          <a:xfrm>
            <a:off x="468313" y="3573463"/>
            <a:ext cx="3709987" cy="2282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20000"/>
              </a:lnSpc>
            </a:pPr>
            <a:r>
              <a:rPr lang="zh-CN" altLang="en-US" sz="2000"/>
              <a:t>从上面的检验结果可以看出，样本平均值为</a:t>
            </a:r>
            <a:r>
              <a:rPr lang="en-US" altLang="zh-CN" sz="2000"/>
              <a:t>1.68</a:t>
            </a:r>
            <a:r>
              <a:rPr lang="zh-CN" altLang="en-US" sz="2000"/>
              <a:t>，由样本计算的统计量为</a:t>
            </a:r>
            <a:r>
              <a:rPr lang="en-US" altLang="zh-CN" sz="2000"/>
              <a:t>0.569</a:t>
            </a:r>
            <a:r>
              <a:rPr lang="zh-CN" altLang="en-US" sz="2000"/>
              <a:t>，假设检验的</a:t>
            </a:r>
            <a:r>
              <a:rPr lang="en-US" altLang="zh-CN" sz="2000"/>
              <a:t>P</a:t>
            </a:r>
            <a:r>
              <a:rPr lang="zh-CN" altLang="en-US" sz="2000"/>
              <a:t>值为</a:t>
            </a:r>
            <a:r>
              <a:rPr lang="en-US" altLang="zh-CN" sz="2000"/>
              <a:t>0.902</a:t>
            </a:r>
            <a:r>
              <a:rPr lang="zh-CN" altLang="en-US" sz="2000"/>
              <a:t>，远远大于</a:t>
            </a:r>
            <a:r>
              <a:rPr lang="en-US" altLang="zh-CN" sz="2000"/>
              <a:t>0.05</a:t>
            </a:r>
            <a:r>
              <a:rPr lang="zh-CN" altLang="en-US" sz="2000"/>
              <a:t>，所以可以认定疵点数服从泊松分布，故接受假设</a:t>
            </a:r>
            <a:r>
              <a:rPr lang="en-US" altLang="zh-CN" sz="2000"/>
              <a:t>H0</a:t>
            </a:r>
            <a:r>
              <a:rPr lang="zh-CN" altLang="en-US" sz="2000"/>
              <a:t>。 </a:t>
            </a:r>
          </a:p>
        </p:txBody>
      </p:sp>
    </p:spTree>
    <p:extLst>
      <p:ext uri="{BB962C8B-B14F-4D97-AF65-F5344CB8AC3E}">
        <p14:creationId xmlns:p14="http://schemas.microsoft.com/office/powerpoint/2010/main" xmlns="" val="37961138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5" name="Rectangle 3"/>
          <p:cNvSpPr>
            <a:spLocks noGrp="1" noRot="1" noChangeArrowheads="1"/>
          </p:cNvSpPr>
          <p:nvPr>
            <p:ph type="body" idx="1"/>
          </p:nvPr>
        </p:nvSpPr>
        <p:spPr>
          <a:xfrm>
            <a:off x="323850" y="0"/>
            <a:ext cx="8540750" cy="5694363"/>
          </a:xfrm>
        </p:spPr>
        <p:txBody>
          <a:bodyPr/>
          <a:lstStyle/>
          <a:p>
            <a:r>
              <a:rPr lang="zh-CN" altLang="en-US" sz="2000"/>
              <a:t>如果将要检验布匹上的疵点是否服从</a:t>
            </a:r>
            <a:r>
              <a:rPr lang="en-US" altLang="zh-CN" sz="2000"/>
              <a:t>λ=1.5.</a:t>
            </a:r>
            <a:r>
              <a:rPr lang="zh-CN" altLang="en-US" sz="2000"/>
              <a:t>的泊松分布。则要通过</a:t>
            </a:r>
            <a:r>
              <a:rPr lang="en-US" altLang="zh-CN" sz="2000"/>
              <a:t>Chi-square</a:t>
            </a:r>
            <a:r>
              <a:rPr lang="zh-CN" altLang="en-US" sz="2000"/>
              <a:t>检验。即检验假设</a:t>
            </a:r>
          </a:p>
          <a:p>
            <a:r>
              <a:rPr lang="en-US" altLang="zh-CN" sz="2000"/>
              <a:t>H0</a:t>
            </a:r>
            <a:r>
              <a:rPr lang="zh-CN" altLang="en-US" sz="2000"/>
              <a:t>：布匹上的疵点服从</a:t>
            </a:r>
            <a:r>
              <a:rPr lang="en-US" altLang="zh-CN" sz="2000"/>
              <a:t>λ=1.5.</a:t>
            </a:r>
            <a:r>
              <a:rPr lang="zh-CN" altLang="en-US" sz="2000"/>
              <a:t>泊松分布，</a:t>
            </a:r>
          </a:p>
          <a:p>
            <a:r>
              <a:rPr lang="en-US" altLang="zh-CN" sz="2000"/>
              <a:t>H1</a:t>
            </a:r>
            <a:r>
              <a:rPr lang="zh-CN" altLang="en-US" sz="2000"/>
              <a:t>：布匹上的疵点不服从</a:t>
            </a:r>
            <a:r>
              <a:rPr lang="en-US" altLang="zh-CN" sz="2000"/>
              <a:t>λ=1.5.</a:t>
            </a:r>
            <a:r>
              <a:rPr lang="zh-CN" altLang="en-US" sz="2000"/>
              <a:t>泊松分布。</a:t>
            </a:r>
          </a:p>
          <a:p>
            <a:r>
              <a:rPr lang="zh-CN" altLang="en-US" sz="2000"/>
              <a:t>   设</a:t>
            </a:r>
            <a:r>
              <a:rPr lang="en-US" altLang="zh-CN" sz="2000"/>
              <a:t>λ=1.5</a:t>
            </a:r>
            <a:r>
              <a:rPr lang="zh-CN" altLang="en-US" sz="2000"/>
              <a:t>，通过泊松分布的分布计算出</a:t>
            </a:r>
            <a:r>
              <a:rPr lang="en-US" altLang="zh-CN" sz="2000"/>
              <a:t>X</a:t>
            </a:r>
            <a:r>
              <a:rPr lang="zh-CN" altLang="en-US" sz="2000"/>
              <a:t>取每一值概率并得出理论频数如表。</a:t>
            </a:r>
          </a:p>
        </p:txBody>
      </p:sp>
      <p:pic>
        <p:nvPicPr>
          <p:cNvPr id="264372" name="Picture 18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16463" y="2205038"/>
            <a:ext cx="3887787" cy="2570162"/>
          </a:xfrm>
          <a:prstGeom prst="rect">
            <a:avLst/>
          </a:prstGeom>
          <a:noFill/>
          <a:extLst>
            <a:ext uri="{909E8E84-426E-40DD-AFC4-6F175D3DCCD1}">
              <a14:hiddenFill xmlns:a14="http://schemas.microsoft.com/office/drawing/2010/main" xmlns="">
                <a:solidFill>
                  <a:srgbClr val="FFFFFF"/>
                </a:solidFill>
              </a14:hiddenFill>
            </a:ext>
          </a:extLst>
        </p:spPr>
      </p:pic>
      <p:sp>
        <p:nvSpPr>
          <p:cNvPr id="264373" name="Rectangle 181"/>
          <p:cNvSpPr>
            <a:spLocks noChangeArrowheads="1"/>
          </p:cNvSpPr>
          <p:nvPr/>
        </p:nvSpPr>
        <p:spPr bwMode="auto">
          <a:xfrm>
            <a:off x="323850" y="2651125"/>
            <a:ext cx="4211638" cy="4054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tabLst>
                <a:tab pos="1444625" algn="ctr"/>
              </a:tabLst>
            </a:pPr>
            <a:r>
              <a:rPr lang="zh-CN" altLang="en-US" sz="2000">
                <a:solidFill>
                  <a:srgbClr val="0000FF"/>
                </a:solidFill>
              </a:rPr>
              <a:t>具体检验步骤如下：</a:t>
            </a:r>
          </a:p>
          <a:p>
            <a:pPr indent="304800">
              <a:tabLst>
                <a:tab pos="1444625" algn="ctr"/>
              </a:tabLst>
            </a:pPr>
            <a:r>
              <a:rPr lang="en-US" altLang="zh-CN" sz="2000">
                <a:solidFill>
                  <a:srgbClr val="FF3300"/>
                </a:solidFill>
              </a:rPr>
              <a:t>1</a:t>
            </a:r>
            <a:r>
              <a:rPr lang="zh-CN" altLang="en-US" sz="2000">
                <a:solidFill>
                  <a:srgbClr val="FF3300"/>
                </a:solidFill>
              </a:rPr>
              <a:t>、打开数据文件</a:t>
            </a:r>
            <a:r>
              <a:rPr lang="zh-CN" altLang="en-US" sz="2000">
                <a:solidFill>
                  <a:srgbClr val="0000FF"/>
                </a:solidFill>
              </a:rPr>
              <a:t>，在数据编辑窗口单击</a:t>
            </a:r>
            <a:r>
              <a:rPr lang="en-US" altLang="zh-CN" sz="2000">
                <a:solidFill>
                  <a:srgbClr val="0000FF"/>
                </a:solidFill>
              </a:rPr>
              <a:t>Analyze </a:t>
            </a:r>
            <a:r>
              <a:rPr lang="en-US" altLang="zh-CN" sz="2000">
                <a:solidFill>
                  <a:srgbClr val="0000FF"/>
                </a:solidFill>
                <a:sym typeface="Symbol" pitchFamily="18" charset="2"/>
              </a:rPr>
              <a:t></a:t>
            </a:r>
            <a:r>
              <a:rPr lang="en-US" altLang="zh-CN" sz="2000">
                <a:solidFill>
                  <a:srgbClr val="0000FF"/>
                </a:solidFill>
              </a:rPr>
              <a:t>Nonparametric Test</a:t>
            </a:r>
            <a:r>
              <a:rPr lang="en-US" altLang="zh-CN" sz="2000">
                <a:solidFill>
                  <a:srgbClr val="0000FF"/>
                </a:solidFill>
                <a:sym typeface="Symbol" pitchFamily="18" charset="2"/>
              </a:rPr>
              <a:t></a:t>
            </a:r>
            <a:r>
              <a:rPr lang="en-US" altLang="zh-CN" sz="2000">
                <a:solidFill>
                  <a:srgbClr val="0000FF"/>
                </a:solidFill>
              </a:rPr>
              <a:t> Chi-Square Test </a:t>
            </a:r>
            <a:r>
              <a:rPr lang="zh-CN" altLang="en-US" sz="2000">
                <a:solidFill>
                  <a:srgbClr val="0000FF"/>
                </a:solidFill>
                <a:sym typeface="Symbol" pitchFamily="18" charset="2"/>
              </a:rPr>
              <a:t>，打开</a:t>
            </a:r>
            <a:r>
              <a:rPr lang="en-US" altLang="zh-CN" sz="2000">
                <a:solidFill>
                  <a:srgbClr val="0000FF"/>
                </a:solidFill>
                <a:sym typeface="Symbol" pitchFamily="18" charset="2"/>
              </a:rPr>
              <a:t>Chi-Square Test</a:t>
            </a:r>
            <a:r>
              <a:rPr lang="zh-CN" altLang="en-US" sz="2000">
                <a:solidFill>
                  <a:srgbClr val="0000FF"/>
                </a:solidFill>
                <a:sym typeface="Symbol" pitchFamily="18" charset="2"/>
              </a:rPr>
              <a:t>对话框。 </a:t>
            </a:r>
          </a:p>
          <a:p>
            <a:pPr indent="304800">
              <a:tabLst>
                <a:tab pos="1444625" algn="ctr"/>
              </a:tabLst>
            </a:pPr>
            <a:r>
              <a:rPr lang="en-US" altLang="zh-CN" sz="2000">
                <a:solidFill>
                  <a:srgbClr val="FF3300"/>
                </a:solidFill>
                <a:sym typeface="Symbol" pitchFamily="18" charset="2"/>
              </a:rPr>
              <a:t>2</a:t>
            </a:r>
            <a:r>
              <a:rPr lang="zh-CN" altLang="en-US" sz="2000">
                <a:solidFill>
                  <a:srgbClr val="FF3300"/>
                </a:solidFill>
                <a:sym typeface="Symbol" pitchFamily="18" charset="2"/>
              </a:rPr>
              <a:t>、指定检验统计量</a:t>
            </a:r>
          </a:p>
          <a:p>
            <a:pPr indent="304800">
              <a:tabLst>
                <a:tab pos="1444625" algn="ctr"/>
              </a:tabLst>
            </a:pPr>
            <a:r>
              <a:rPr lang="zh-CN" altLang="en-US" sz="2000">
                <a:solidFill>
                  <a:srgbClr val="0000FF"/>
                </a:solidFill>
                <a:sym typeface="Symbol" pitchFamily="18" charset="2"/>
              </a:rPr>
              <a:t>本例中选择变量疵点进入检验框中。</a:t>
            </a:r>
          </a:p>
          <a:p>
            <a:pPr indent="304800">
              <a:tabLst>
                <a:tab pos="1444625" algn="ctr"/>
              </a:tabLst>
            </a:pPr>
            <a:r>
              <a:rPr lang="en-US" altLang="zh-CN" sz="2000">
                <a:solidFill>
                  <a:srgbClr val="FF3300"/>
                </a:solidFill>
                <a:sym typeface="Symbol" pitchFamily="18" charset="2"/>
              </a:rPr>
              <a:t>3</a:t>
            </a:r>
            <a:r>
              <a:rPr lang="zh-CN" altLang="en-US" sz="2000">
                <a:solidFill>
                  <a:srgbClr val="FF3300"/>
                </a:solidFill>
                <a:sym typeface="Symbol" pitchFamily="18" charset="2"/>
              </a:rPr>
              <a:t>、在</a:t>
            </a:r>
            <a:r>
              <a:rPr lang="en-US" altLang="zh-CN" sz="2000">
                <a:solidFill>
                  <a:srgbClr val="FF3300"/>
                </a:solidFill>
                <a:sym typeface="Symbol" pitchFamily="18" charset="2"/>
              </a:rPr>
              <a:t>Expect Values</a:t>
            </a:r>
            <a:r>
              <a:rPr lang="zh-CN" altLang="en-US" sz="2000">
                <a:solidFill>
                  <a:srgbClr val="FF3300"/>
                </a:solidFill>
                <a:sym typeface="Symbol" pitchFamily="18" charset="2"/>
              </a:rPr>
              <a:t>栏内指定理论值，</a:t>
            </a:r>
            <a:r>
              <a:rPr lang="zh-CN" altLang="en-US" sz="2000">
                <a:solidFill>
                  <a:srgbClr val="0000FF"/>
                </a:solidFill>
                <a:sym typeface="Symbol" pitchFamily="18" charset="2"/>
              </a:rPr>
              <a:t>选择</a:t>
            </a:r>
            <a:r>
              <a:rPr lang="en-US" altLang="zh-CN" sz="2000">
                <a:solidFill>
                  <a:srgbClr val="0000FF"/>
                </a:solidFill>
                <a:sym typeface="Symbol" pitchFamily="18" charset="2"/>
              </a:rPr>
              <a:t>Values </a:t>
            </a:r>
            <a:r>
              <a:rPr lang="zh-CN" altLang="en-US" sz="2000">
                <a:solidFill>
                  <a:srgbClr val="0000FF"/>
                </a:solidFill>
                <a:sym typeface="Symbol" pitchFamily="18" charset="2"/>
              </a:rPr>
              <a:t>，</a:t>
            </a:r>
          </a:p>
          <a:p>
            <a:pPr indent="304800">
              <a:tabLst>
                <a:tab pos="1444625" algn="ctr"/>
              </a:tabLst>
            </a:pPr>
            <a:r>
              <a:rPr lang="zh-CN" altLang="en-US" sz="2000">
                <a:solidFill>
                  <a:srgbClr val="0000FF"/>
                </a:solidFill>
                <a:sym typeface="Symbol" pitchFamily="18" charset="2"/>
              </a:rPr>
              <a:t>依次输入各组由给定分布所计算的理论值，每输入一个值，点击</a:t>
            </a:r>
            <a:r>
              <a:rPr lang="en-US" altLang="zh-CN" sz="2000">
                <a:solidFill>
                  <a:srgbClr val="0000FF"/>
                </a:solidFill>
                <a:sym typeface="Symbol" pitchFamily="18" charset="2"/>
              </a:rPr>
              <a:t>Add</a:t>
            </a:r>
            <a:r>
              <a:rPr lang="zh-CN" altLang="en-US" sz="2000">
                <a:solidFill>
                  <a:srgbClr val="0000FF"/>
                </a:solidFill>
                <a:sym typeface="Symbol" pitchFamily="18" charset="2"/>
              </a:rPr>
              <a:t>，直到输入全部理论值为止。</a:t>
            </a:r>
          </a:p>
        </p:txBody>
      </p:sp>
      <p:sp>
        <p:nvSpPr>
          <p:cNvPr id="264374" name="Rectangle 182"/>
          <p:cNvSpPr>
            <a:spLocks noChangeArrowheads="1"/>
          </p:cNvSpPr>
          <p:nvPr/>
        </p:nvSpPr>
        <p:spPr bwMode="auto">
          <a:xfrm>
            <a:off x="5148263" y="5373688"/>
            <a:ext cx="27622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a:solidFill>
                  <a:srgbClr val="FF3300"/>
                </a:solidFill>
              </a:rPr>
              <a:t>4</a:t>
            </a:r>
            <a:r>
              <a:rPr lang="zh-CN" altLang="en-US">
                <a:solidFill>
                  <a:srgbClr val="FF3300"/>
                </a:solidFill>
              </a:rPr>
              <a:t>、单击</a:t>
            </a:r>
            <a:r>
              <a:rPr lang="en-US" altLang="zh-CN">
                <a:solidFill>
                  <a:srgbClr val="FF3300"/>
                </a:solidFill>
              </a:rPr>
              <a:t>OK</a:t>
            </a:r>
            <a:r>
              <a:rPr lang="zh-CN" altLang="en-US">
                <a:solidFill>
                  <a:srgbClr val="FF3300"/>
                </a:solidFill>
              </a:rPr>
              <a:t>，系统运行。</a:t>
            </a:r>
            <a:r>
              <a:rPr lang="zh-CN" altLang="en-US"/>
              <a:t> </a:t>
            </a:r>
          </a:p>
        </p:txBody>
      </p:sp>
    </p:spTree>
    <p:extLst>
      <p:ext uri="{BB962C8B-B14F-4D97-AF65-F5344CB8AC3E}">
        <p14:creationId xmlns:p14="http://schemas.microsoft.com/office/powerpoint/2010/main" xmlns="" val="283560545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44" name="Picture 4"/>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4208463" y="260350"/>
            <a:ext cx="4935537" cy="33909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66245" name="Picture 5"/>
          <p:cNvPicPr>
            <a:picLocks noGrp="1" noChangeAspect="1" noChangeArrowheads="1"/>
          </p:cNvPicPr>
          <p:nvPr>
            <p:ph type="body" idx="1"/>
          </p:nvPr>
        </p:nvPicPr>
        <p:blipFill>
          <a:blip r:embed="rId3" cstate="print">
            <a:extLst>
              <a:ext uri="{28A0092B-C50C-407E-A947-70E740481C1C}">
                <a14:useLocalDpi xmlns:a14="http://schemas.microsoft.com/office/drawing/2010/main" xmlns="" val="0"/>
              </a:ext>
            </a:extLst>
          </a:blip>
          <a:srcRect/>
          <a:stretch>
            <a:fillRect/>
          </a:stretch>
        </p:blipFill>
        <p:spPr>
          <a:xfrm>
            <a:off x="3959225" y="3933825"/>
            <a:ext cx="5184775" cy="21780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66246" name="Rectangle 6"/>
          <p:cNvSpPr>
            <a:spLocks noChangeArrowheads="1"/>
          </p:cNvSpPr>
          <p:nvPr/>
        </p:nvSpPr>
        <p:spPr bwMode="auto">
          <a:xfrm>
            <a:off x="0" y="196850"/>
            <a:ext cx="3922713" cy="6299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lnSpc>
                <a:spcPct val="120000"/>
              </a:lnSpc>
            </a:pPr>
            <a:r>
              <a:rPr lang="zh-CN" altLang="en-US" sz="2000"/>
              <a:t>从上面的结果可以看出，由样本计算的统计量值为</a:t>
            </a:r>
            <a:r>
              <a:rPr lang="en-US" altLang="zh-CN" sz="2000"/>
              <a:t>12.671</a:t>
            </a:r>
            <a:r>
              <a:rPr lang="zh-CN" altLang="en-US" sz="2000"/>
              <a:t>，</a:t>
            </a:r>
            <a:r>
              <a:rPr lang="en-US" altLang="zh-CN" sz="2000"/>
              <a:t>P</a:t>
            </a:r>
            <a:r>
              <a:rPr lang="zh-CN" altLang="en-US" sz="2000"/>
              <a:t>值小于</a:t>
            </a:r>
            <a:r>
              <a:rPr lang="en-US" altLang="zh-CN" sz="2000"/>
              <a:t>0.05</a:t>
            </a:r>
            <a:r>
              <a:rPr lang="zh-CN" altLang="en-US" sz="2000"/>
              <a:t>，故接受</a:t>
            </a:r>
            <a:r>
              <a:rPr lang="en-US" altLang="zh-CN" sz="2000"/>
              <a:t>H1</a:t>
            </a:r>
            <a:r>
              <a:rPr lang="zh-CN" altLang="en-US" sz="2000"/>
              <a:t>，认为每匹布的疵点数不是服从</a:t>
            </a:r>
            <a:r>
              <a:rPr lang="en-US" altLang="zh-CN" sz="2000"/>
              <a:t>λ=1.5</a:t>
            </a:r>
            <a:r>
              <a:rPr lang="zh-CN" altLang="en-US" sz="2000"/>
              <a:t>的泊松分布。但是，</a:t>
            </a:r>
          </a:p>
          <a:p>
            <a:pPr indent="304800">
              <a:lnSpc>
                <a:spcPct val="120000"/>
              </a:lnSpc>
            </a:pPr>
            <a:r>
              <a:rPr lang="zh-CN" altLang="en-US" sz="2000"/>
              <a:t>注意，在这次检验中频数小于</a:t>
            </a:r>
            <a:r>
              <a:rPr lang="en-US" altLang="zh-CN" sz="2000"/>
              <a:t>5 </a:t>
            </a:r>
            <a:r>
              <a:rPr lang="zh-CN" altLang="en-US" sz="2000"/>
              <a:t>的值太多，按照卡方检验法的条件，应当适当合并小于</a:t>
            </a:r>
            <a:r>
              <a:rPr lang="en-US" altLang="zh-CN" sz="2000"/>
              <a:t>5</a:t>
            </a:r>
            <a:r>
              <a:rPr lang="zh-CN" altLang="en-US" sz="2000"/>
              <a:t>的组，将疵点数大于等于</a:t>
            </a:r>
            <a:r>
              <a:rPr lang="en-US" altLang="zh-CN" sz="2000"/>
              <a:t>4</a:t>
            </a:r>
            <a:r>
              <a:rPr lang="zh-CN" altLang="en-US" sz="2000"/>
              <a:t>的观察值合并成一组，再进行检验，在合并时注意定义一个新的变量，给变量值重新编码，主要将变量值大于等于</a:t>
            </a:r>
            <a:r>
              <a:rPr lang="en-US" altLang="zh-CN" sz="2000"/>
              <a:t>4</a:t>
            </a:r>
            <a:r>
              <a:rPr lang="zh-CN" altLang="en-US" sz="2000"/>
              <a:t>（有</a:t>
            </a:r>
            <a:r>
              <a:rPr lang="en-US" altLang="zh-CN" sz="2000"/>
              <a:t>4</a:t>
            </a:r>
            <a:r>
              <a:rPr lang="zh-CN" altLang="en-US" sz="2000"/>
              <a:t>，</a:t>
            </a:r>
            <a:r>
              <a:rPr lang="en-US" altLang="zh-CN" sz="2000"/>
              <a:t>5</a:t>
            </a:r>
            <a:r>
              <a:rPr lang="zh-CN" altLang="en-US" sz="2000"/>
              <a:t>，</a:t>
            </a:r>
            <a:r>
              <a:rPr lang="en-US" altLang="zh-CN" sz="2000"/>
              <a:t>6</a:t>
            </a:r>
            <a:r>
              <a:rPr lang="zh-CN" altLang="en-US" sz="2000"/>
              <a:t>三个值）的值赋予同一个码值，即相当于一个组，与之相应的观测频数和理论频数合并相加后，再进行卡方检验，就可以得到最终结果。</a:t>
            </a:r>
          </a:p>
        </p:txBody>
      </p:sp>
    </p:spTree>
    <p:extLst>
      <p:ext uri="{BB962C8B-B14F-4D97-AF65-F5344CB8AC3E}">
        <p14:creationId xmlns:p14="http://schemas.microsoft.com/office/powerpoint/2010/main" xmlns="" val="32432503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Rectangle 2"/>
          <p:cNvSpPr>
            <a:spLocks noGrp="1" noRot="1" noChangeArrowheads="1"/>
          </p:cNvSpPr>
          <p:nvPr>
            <p:ph type="title"/>
          </p:nvPr>
        </p:nvSpPr>
        <p:spPr>
          <a:xfrm>
            <a:off x="301625" y="228600"/>
            <a:ext cx="8540750" cy="752475"/>
          </a:xfrm>
        </p:spPr>
        <p:txBody>
          <a:bodyPr/>
          <a:lstStyle/>
          <a:p>
            <a:r>
              <a:rPr lang="en-US" altLang="zh-CN" sz="3200"/>
              <a:t>8.3  </a:t>
            </a:r>
            <a:r>
              <a:rPr lang="zh-CN" altLang="en-US" sz="3200"/>
              <a:t>两个独立样本的检验（</a:t>
            </a:r>
            <a:r>
              <a:rPr lang="en-US" altLang="zh-CN" sz="3200"/>
              <a:t>Test for Two Independent Sample</a:t>
            </a:r>
            <a:r>
              <a:rPr lang="zh-CN" altLang="en-US" sz="3200"/>
              <a:t>）</a:t>
            </a:r>
            <a:r>
              <a:rPr lang="zh-CN" altLang="en-US" sz="4000"/>
              <a:t> </a:t>
            </a:r>
          </a:p>
        </p:txBody>
      </p:sp>
      <p:sp>
        <p:nvSpPr>
          <p:cNvPr id="267267" name="Rectangle 3"/>
          <p:cNvSpPr>
            <a:spLocks noGrp="1" noRot="1" noChangeArrowheads="1"/>
          </p:cNvSpPr>
          <p:nvPr>
            <p:ph type="body" idx="1"/>
          </p:nvPr>
        </p:nvSpPr>
        <p:spPr>
          <a:xfrm>
            <a:off x="323850" y="1196975"/>
            <a:ext cx="8540750" cy="1800225"/>
          </a:xfrm>
        </p:spPr>
        <p:txBody>
          <a:bodyPr/>
          <a:lstStyle/>
          <a:p>
            <a:pPr>
              <a:lnSpc>
                <a:spcPct val="120000"/>
              </a:lnSpc>
            </a:pPr>
            <a:r>
              <a:rPr lang="zh-CN" altLang="en-US" sz="2000"/>
              <a:t>如果两个无联系总体的分布是未知的，则检验两个总体的均值或分布是否有显著差异的方法是一种非参数检验方法，或者称为两个独立样本的检验。检验是通过两个总体中分别抽取的随机样本数据进行的。下面通过例题解释具体操作过程。</a:t>
            </a:r>
          </a:p>
        </p:txBody>
      </p:sp>
      <p:sp>
        <p:nvSpPr>
          <p:cNvPr id="267268" name="Rectangle 4"/>
          <p:cNvSpPr>
            <a:spLocks noChangeArrowheads="1"/>
          </p:cNvSpPr>
          <p:nvPr/>
        </p:nvSpPr>
        <p:spPr bwMode="auto">
          <a:xfrm>
            <a:off x="755650" y="2852738"/>
            <a:ext cx="7561263" cy="650875"/>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a:t>例</a:t>
            </a:r>
            <a:r>
              <a:rPr lang="en-US" altLang="zh-CN"/>
              <a:t>3</a:t>
            </a:r>
            <a:r>
              <a:rPr lang="zh-CN" altLang="en-US"/>
              <a:t>：为了调查甲、乙两地的土壤对种植的同一种西瓜有无影响，从这两个产地分别随机抽取同种的</a:t>
            </a:r>
            <a:r>
              <a:rPr lang="en-US" altLang="zh-CN"/>
              <a:t>8</a:t>
            </a:r>
            <a:r>
              <a:rPr lang="zh-CN" altLang="en-US"/>
              <a:t>只和</a:t>
            </a:r>
            <a:r>
              <a:rPr lang="en-US" altLang="zh-CN"/>
              <a:t>7</a:t>
            </a:r>
            <a:r>
              <a:rPr lang="zh-CN" altLang="en-US"/>
              <a:t>只西瓜，重量（市斤）如下：</a:t>
            </a:r>
          </a:p>
        </p:txBody>
      </p:sp>
      <p:pic>
        <p:nvPicPr>
          <p:cNvPr id="267269"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188" y="3716338"/>
            <a:ext cx="8280400" cy="587375"/>
          </a:xfrm>
          <a:prstGeom prst="rect">
            <a:avLst/>
          </a:prstGeom>
          <a:noFill/>
          <a:extLst>
            <a:ext uri="{909E8E84-426E-40DD-AFC4-6F175D3DCCD1}">
              <a14:hiddenFill xmlns:a14="http://schemas.microsoft.com/office/drawing/2010/main" xmlns="">
                <a:solidFill>
                  <a:srgbClr val="FFFFFF"/>
                </a:solidFill>
              </a14:hiddenFill>
            </a:ext>
          </a:extLst>
        </p:spPr>
      </p:pic>
      <p:sp>
        <p:nvSpPr>
          <p:cNvPr id="267270" name="Rectangle 6"/>
          <p:cNvSpPr>
            <a:spLocks noChangeArrowheads="1"/>
          </p:cNvSpPr>
          <p:nvPr/>
        </p:nvSpPr>
        <p:spPr bwMode="auto">
          <a:xfrm>
            <a:off x="684213" y="4679950"/>
            <a:ext cx="8208962"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tabLst>
                <a:tab pos="1752600" algn="l"/>
              </a:tabLst>
            </a:pPr>
            <a:r>
              <a:rPr lang="zh-CN" altLang="en-US" sz="2000"/>
              <a:t>试根据样本数据检验两地的土壤对种植西瓜在重量上是否有显著差异。</a:t>
            </a:r>
          </a:p>
          <a:p>
            <a:pPr indent="304800">
              <a:tabLst>
                <a:tab pos="1752600" algn="l"/>
              </a:tabLst>
            </a:pPr>
            <a:r>
              <a:rPr lang="zh-CN" altLang="en-US" sz="2000"/>
              <a:t>解：建立假设  </a:t>
            </a:r>
            <a:r>
              <a:rPr lang="en-US" altLang="zh-CN" sz="2000"/>
              <a:t>H</a:t>
            </a:r>
            <a:r>
              <a:rPr lang="en-US" altLang="zh-CN" sz="2000" baseline="-25000"/>
              <a:t>0</a:t>
            </a:r>
            <a:r>
              <a:rPr lang="zh-CN" altLang="en-US" sz="2000"/>
              <a:t>：甲乙两地的西瓜重量没有显著差异；</a:t>
            </a:r>
          </a:p>
          <a:p>
            <a:pPr indent="304800">
              <a:tabLst>
                <a:tab pos="1752600" algn="l"/>
              </a:tabLst>
            </a:pPr>
            <a:r>
              <a:rPr lang="en-US" altLang="zh-CN" sz="2000"/>
              <a:t>H</a:t>
            </a:r>
            <a:r>
              <a:rPr lang="en-US" altLang="zh-CN" sz="2000" baseline="-25000"/>
              <a:t>1</a:t>
            </a:r>
            <a:r>
              <a:rPr lang="zh-CN" altLang="en-US" sz="2000"/>
              <a:t>：甲乙两地的西瓜重量有没有显著差异。</a:t>
            </a:r>
          </a:p>
          <a:p>
            <a:pPr indent="304800">
              <a:tabLst>
                <a:tab pos="1752600" algn="l"/>
              </a:tabLst>
            </a:pPr>
            <a:r>
              <a:rPr lang="zh-CN" altLang="en-US" sz="2000"/>
              <a:t>然后根据上面给出的数据建立数据文件，注意数据文件中有一个表示重量数据的变量和一个表示地区分组的变量。</a:t>
            </a:r>
          </a:p>
        </p:txBody>
      </p:sp>
    </p:spTree>
    <p:extLst>
      <p:ext uri="{BB962C8B-B14F-4D97-AF65-F5344CB8AC3E}">
        <p14:creationId xmlns:p14="http://schemas.microsoft.com/office/powerpoint/2010/main" xmlns="" val="30520025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1" name="Rectangle 3"/>
          <p:cNvSpPr>
            <a:spLocks noGrp="1" noRot="1" noChangeArrowheads="1"/>
          </p:cNvSpPr>
          <p:nvPr>
            <p:ph type="body" idx="1"/>
          </p:nvPr>
        </p:nvSpPr>
        <p:spPr>
          <a:xfrm>
            <a:off x="323850" y="333375"/>
            <a:ext cx="8540750" cy="4973638"/>
          </a:xfrm>
        </p:spPr>
        <p:txBody>
          <a:bodyPr/>
          <a:lstStyle/>
          <a:p>
            <a:r>
              <a:rPr lang="zh-CN" altLang="en-US" sz="2000"/>
              <a:t>最后在数据编辑窗口进行检验。检验的具体操作过程如下：</a:t>
            </a:r>
          </a:p>
          <a:p>
            <a:r>
              <a:rPr lang="en-US" altLang="zh-CN" sz="2000"/>
              <a:t>1</a:t>
            </a:r>
            <a:r>
              <a:rPr lang="zh-CN" altLang="en-US" sz="2000"/>
              <a:t>、单击</a:t>
            </a:r>
            <a:r>
              <a:rPr lang="en-US" altLang="zh-CN" sz="2000"/>
              <a:t>Analyze </a:t>
            </a:r>
            <a:r>
              <a:rPr lang="en-US" altLang="zh-CN" sz="2000">
                <a:sym typeface="Symbol" pitchFamily="18" charset="2"/>
              </a:rPr>
              <a:t></a:t>
            </a:r>
            <a:r>
              <a:rPr lang="en-US" altLang="zh-CN" sz="2000"/>
              <a:t>Nonparametric Test</a:t>
            </a:r>
            <a:r>
              <a:rPr lang="en-US" altLang="zh-CN" sz="2000">
                <a:sym typeface="Symbol" pitchFamily="18" charset="2"/>
              </a:rPr>
              <a:t></a:t>
            </a:r>
            <a:r>
              <a:rPr lang="en-US" altLang="zh-CN" sz="2000"/>
              <a:t> 2 Independent Sample </a:t>
            </a:r>
            <a:r>
              <a:rPr lang="zh-CN" altLang="en-US" sz="2000"/>
              <a:t>，打开</a:t>
            </a:r>
            <a:r>
              <a:rPr lang="en-US" altLang="zh-CN" sz="2000"/>
              <a:t>Two-Independent-Sample</a:t>
            </a:r>
            <a:r>
              <a:rPr lang="zh-CN" altLang="en-US" sz="2000"/>
              <a:t>对话框如图所示。</a:t>
            </a:r>
          </a:p>
        </p:txBody>
      </p:sp>
      <p:pic>
        <p:nvPicPr>
          <p:cNvPr id="26829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250" y="1484313"/>
            <a:ext cx="5256213" cy="3816350"/>
          </a:xfrm>
          <a:prstGeom prst="rect">
            <a:avLst/>
          </a:prstGeom>
          <a:noFill/>
          <a:extLst>
            <a:ext uri="{909E8E84-426E-40DD-AFC4-6F175D3DCCD1}">
              <a14:hiddenFill xmlns:a14="http://schemas.microsoft.com/office/drawing/2010/main" xmlns="">
                <a:solidFill>
                  <a:srgbClr val="FFFFFF"/>
                </a:solidFill>
              </a14:hiddenFill>
            </a:ext>
          </a:extLst>
        </p:spPr>
      </p:pic>
      <p:sp>
        <p:nvSpPr>
          <p:cNvPr id="268293" name="Rectangle 5"/>
          <p:cNvSpPr>
            <a:spLocks noChangeArrowheads="1"/>
          </p:cNvSpPr>
          <p:nvPr/>
        </p:nvSpPr>
        <p:spPr bwMode="auto">
          <a:xfrm>
            <a:off x="611188" y="5573713"/>
            <a:ext cx="7850187"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en-US" altLang="zh-CN" sz="2000"/>
              <a:t>2</a:t>
            </a:r>
            <a:r>
              <a:rPr lang="zh-CN" altLang="en-US" sz="2000"/>
              <a:t>、选择检验的变量进入检验框中，选择分组变量进入</a:t>
            </a:r>
            <a:r>
              <a:rPr lang="en-US" altLang="zh-CN" sz="2000"/>
              <a:t>Grouping Variable</a:t>
            </a:r>
            <a:r>
              <a:rPr lang="zh-CN" altLang="en-US" sz="2000"/>
              <a:t>框中，单击</a:t>
            </a:r>
            <a:r>
              <a:rPr lang="en-US" altLang="zh-CN" sz="2000"/>
              <a:t>Define Group</a:t>
            </a:r>
            <a:r>
              <a:rPr lang="zh-CN" altLang="en-US" sz="2000"/>
              <a:t>键，打开</a:t>
            </a:r>
            <a:r>
              <a:rPr lang="en-US" altLang="zh-CN" sz="2000"/>
              <a:t>Define Group</a:t>
            </a:r>
            <a:r>
              <a:rPr lang="zh-CN" altLang="en-US" sz="2000"/>
              <a:t>对话框。</a:t>
            </a:r>
          </a:p>
        </p:txBody>
      </p:sp>
    </p:spTree>
    <p:extLst>
      <p:ext uri="{BB962C8B-B14F-4D97-AF65-F5344CB8AC3E}">
        <p14:creationId xmlns:p14="http://schemas.microsoft.com/office/powerpoint/2010/main" xmlns="" val="298898539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5" name="Rectangle 3"/>
          <p:cNvSpPr>
            <a:spLocks noGrp="1" noRot="1" noChangeArrowheads="1"/>
          </p:cNvSpPr>
          <p:nvPr>
            <p:ph type="body" idx="1"/>
          </p:nvPr>
        </p:nvSpPr>
        <p:spPr>
          <a:xfrm>
            <a:off x="301625" y="188913"/>
            <a:ext cx="8842375" cy="4498975"/>
          </a:xfrm>
        </p:spPr>
        <p:txBody>
          <a:bodyPr/>
          <a:lstStyle/>
          <a:p>
            <a:pPr>
              <a:lnSpc>
                <a:spcPct val="120000"/>
              </a:lnSpc>
            </a:pPr>
            <a:r>
              <a:rPr lang="en-US" altLang="zh-CN" sz="2000"/>
              <a:t>3</a:t>
            </a:r>
            <a:r>
              <a:rPr lang="zh-CN" altLang="en-US" sz="2000"/>
              <a:t>、在</a:t>
            </a:r>
            <a:r>
              <a:rPr lang="en-US" altLang="zh-CN" sz="2000"/>
              <a:t>Test Type</a:t>
            </a:r>
            <a:r>
              <a:rPr lang="zh-CN" altLang="en-US" sz="2000"/>
              <a:t>栏中，确定检验方法。</a:t>
            </a:r>
          </a:p>
          <a:p>
            <a:pPr>
              <a:lnSpc>
                <a:spcPct val="120000"/>
              </a:lnSpc>
            </a:pPr>
            <a:r>
              <a:rPr lang="en-US" altLang="zh-CN" sz="2000"/>
              <a:t>SPSS</a:t>
            </a:r>
            <a:r>
              <a:rPr lang="zh-CN" altLang="en-US" sz="2000"/>
              <a:t>中提供了四种检验方式：这四种方式分别是：</a:t>
            </a:r>
          </a:p>
          <a:p>
            <a:pPr>
              <a:lnSpc>
                <a:spcPct val="120000"/>
              </a:lnSpc>
            </a:pPr>
            <a:r>
              <a:rPr lang="en-US" altLang="zh-CN" sz="2000"/>
              <a:t>Mann-Whitney U </a:t>
            </a:r>
            <a:r>
              <a:rPr lang="zh-CN" altLang="en-US" sz="2000"/>
              <a:t>曼</a:t>
            </a:r>
            <a:r>
              <a:rPr lang="en-US" altLang="zh-CN" sz="2000"/>
              <a:t>—</a:t>
            </a:r>
            <a:r>
              <a:rPr lang="zh-CN" altLang="en-US" sz="2000"/>
              <a:t>惠特尼检验，同时适用于小样本和大样本的情况。        </a:t>
            </a:r>
          </a:p>
          <a:p>
            <a:pPr>
              <a:lnSpc>
                <a:spcPct val="120000"/>
              </a:lnSpc>
            </a:pPr>
            <a:r>
              <a:rPr lang="en-US" altLang="zh-CN" sz="2000"/>
              <a:t>Kolmogorov-Smirnov Z K-S</a:t>
            </a:r>
            <a:r>
              <a:rPr lang="zh-CN" altLang="en-US" sz="2000"/>
              <a:t>检验，适用于大样本的情况。</a:t>
            </a:r>
          </a:p>
          <a:p>
            <a:pPr>
              <a:lnSpc>
                <a:spcPct val="120000"/>
              </a:lnSpc>
            </a:pPr>
            <a:r>
              <a:rPr lang="en-US" altLang="zh-CN" sz="2000"/>
              <a:t>Mases Extreme Reactions </a:t>
            </a:r>
            <a:r>
              <a:rPr lang="zh-CN" altLang="en-US" sz="2000"/>
              <a:t>极端反应检验，适用于小样本的情况。 </a:t>
            </a:r>
          </a:p>
          <a:p>
            <a:pPr>
              <a:lnSpc>
                <a:spcPct val="120000"/>
              </a:lnSpc>
            </a:pPr>
            <a:r>
              <a:rPr lang="zh-CN" altLang="en-US" sz="2000"/>
              <a:t> </a:t>
            </a:r>
            <a:r>
              <a:rPr lang="en-US" altLang="zh-CN" sz="2000"/>
              <a:t>Wald-Wolfowitz runs </a:t>
            </a:r>
            <a:r>
              <a:rPr lang="zh-CN" altLang="en-US" sz="2000"/>
              <a:t>游程检验，适用于大样本的情况。</a:t>
            </a:r>
          </a:p>
        </p:txBody>
      </p:sp>
      <p:sp>
        <p:nvSpPr>
          <p:cNvPr id="269316" name="Rectangle 4"/>
          <p:cNvSpPr>
            <a:spLocks noChangeArrowheads="1"/>
          </p:cNvSpPr>
          <p:nvPr/>
        </p:nvSpPr>
        <p:spPr bwMode="auto">
          <a:xfrm>
            <a:off x="468313" y="2997200"/>
            <a:ext cx="8172450" cy="2282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20000"/>
              </a:lnSpc>
            </a:pPr>
            <a:r>
              <a:rPr lang="zh-CN" altLang="en-US" sz="2000"/>
              <a:t>这四种检验方法的侧重点有所不同，但都是先将两样本数据混合排序，再从不同的角度分析并检验两个独立总体的分布是否有显著的差异。有时这几种检验结果可能不一样，所以要结合数据的探索分析考察数据的分布状况作出结论。常用的检验方法是 </a:t>
            </a:r>
            <a:r>
              <a:rPr lang="en-US" altLang="zh-CN" sz="2000"/>
              <a:t>Mann-Whitney U</a:t>
            </a:r>
            <a:r>
              <a:rPr lang="zh-CN" altLang="en-US" sz="2000"/>
              <a:t>方法，该方法同时适用于大样本和小样本的情况。本例中就选择</a:t>
            </a:r>
            <a:r>
              <a:rPr lang="en-US" altLang="zh-CN" sz="2000"/>
              <a:t>Mann-Whitney </a:t>
            </a:r>
            <a:r>
              <a:rPr lang="zh-CN" altLang="en-US" sz="2000"/>
              <a:t>和</a:t>
            </a:r>
            <a:r>
              <a:rPr lang="en-US" altLang="zh-CN" sz="2000"/>
              <a:t>Kolmogorov-Smirnov</a:t>
            </a:r>
            <a:r>
              <a:rPr lang="zh-CN" altLang="en-US" sz="2000"/>
              <a:t>方法。</a:t>
            </a:r>
          </a:p>
        </p:txBody>
      </p:sp>
      <p:sp>
        <p:nvSpPr>
          <p:cNvPr id="269317" name="Rectangle 5"/>
          <p:cNvSpPr>
            <a:spLocks noChangeArrowheads="1"/>
          </p:cNvSpPr>
          <p:nvPr/>
        </p:nvSpPr>
        <p:spPr bwMode="auto">
          <a:xfrm>
            <a:off x="508000" y="5618163"/>
            <a:ext cx="564832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r>
              <a:rPr lang="en-US" altLang="zh-CN" sz="2000"/>
              <a:t>4</a:t>
            </a:r>
            <a:r>
              <a:rPr lang="zh-CN" altLang="en-US" sz="2000"/>
              <a:t>、选择输出的结果形式及缺失值处理方式；</a:t>
            </a:r>
          </a:p>
          <a:p>
            <a:pPr indent="304800"/>
            <a:r>
              <a:rPr lang="en-US" altLang="zh-CN" sz="2000"/>
              <a:t>5</a:t>
            </a:r>
            <a:r>
              <a:rPr lang="zh-CN" altLang="en-US" sz="2000"/>
              <a:t>、单击</a:t>
            </a:r>
            <a:r>
              <a:rPr lang="en-US" altLang="zh-CN" sz="2000"/>
              <a:t>OK</a:t>
            </a:r>
            <a:r>
              <a:rPr lang="zh-CN" altLang="en-US" sz="2000"/>
              <a:t>，得输出结果。</a:t>
            </a:r>
          </a:p>
        </p:txBody>
      </p:sp>
    </p:spTree>
    <p:extLst>
      <p:ext uri="{BB962C8B-B14F-4D97-AF65-F5344CB8AC3E}">
        <p14:creationId xmlns:p14="http://schemas.microsoft.com/office/powerpoint/2010/main" xmlns="" val="36786523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40" name="Picture 4"/>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900113" y="260350"/>
            <a:ext cx="6480175" cy="20177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70341" name="Picture 5"/>
          <p:cNvPicPr>
            <a:picLocks noGrp="1" noChangeAspect="1" noChangeArrowheads="1"/>
          </p:cNvPicPr>
          <p:nvPr>
            <p:ph type="body" idx="1"/>
          </p:nvPr>
        </p:nvPicPr>
        <p:blipFill>
          <a:blip r:embed="rId3" cstate="print">
            <a:extLst>
              <a:ext uri="{28A0092B-C50C-407E-A947-70E740481C1C}">
                <a14:useLocalDpi xmlns:a14="http://schemas.microsoft.com/office/drawing/2010/main" xmlns="" val="0"/>
              </a:ext>
            </a:extLst>
          </a:blip>
          <a:srcRect/>
          <a:stretch>
            <a:fillRect/>
          </a:stretch>
        </p:blipFill>
        <p:spPr>
          <a:xfrm>
            <a:off x="5003800" y="2636838"/>
            <a:ext cx="3600450" cy="33686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70342" name="Rectangle 6"/>
          <p:cNvSpPr>
            <a:spLocks noChangeArrowheads="1"/>
          </p:cNvSpPr>
          <p:nvPr/>
        </p:nvSpPr>
        <p:spPr bwMode="auto">
          <a:xfrm>
            <a:off x="468313" y="2366963"/>
            <a:ext cx="4500562" cy="30813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40000"/>
              </a:lnSpc>
            </a:pPr>
            <a:r>
              <a:rPr lang="en-US" altLang="zh-CN"/>
              <a:t>  </a:t>
            </a:r>
            <a:r>
              <a:rPr lang="zh-CN" altLang="en-US" sz="2000"/>
              <a:t>上表中显示的是</a:t>
            </a:r>
            <a:r>
              <a:rPr lang="en-US" altLang="zh-CN" sz="2000"/>
              <a:t>Mann-Whitney U </a:t>
            </a:r>
            <a:r>
              <a:rPr lang="zh-CN" altLang="en-US" sz="2000"/>
              <a:t>曼</a:t>
            </a:r>
            <a:r>
              <a:rPr lang="en-US" altLang="zh-CN" sz="2000"/>
              <a:t>—</a:t>
            </a:r>
            <a:r>
              <a:rPr lang="zh-CN" altLang="en-US" sz="2000"/>
              <a:t>惠特尼检验的秩和表，右表中有适用于大小两种样本的统计量，由于例题是小样本的情况，所以选择小样本 </a:t>
            </a:r>
            <a:r>
              <a:rPr lang="en-US" altLang="zh-CN" sz="2000"/>
              <a:t>U </a:t>
            </a:r>
            <a:r>
              <a:rPr lang="zh-CN" altLang="en-US" sz="2000"/>
              <a:t>统计量和精确概率的计算结果，从检验结果知两个地区的西瓜重量上无显著差异。 </a:t>
            </a:r>
          </a:p>
        </p:txBody>
      </p:sp>
    </p:spTree>
    <p:extLst>
      <p:ext uri="{BB962C8B-B14F-4D97-AF65-F5344CB8AC3E}">
        <p14:creationId xmlns:p14="http://schemas.microsoft.com/office/powerpoint/2010/main" xmlns="" val="273063364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Grp="1" noRot="1" noChangeArrowheads="1"/>
          </p:cNvSpPr>
          <p:nvPr>
            <p:ph type="title"/>
          </p:nvPr>
        </p:nvSpPr>
        <p:spPr>
          <a:xfrm>
            <a:off x="301625" y="228600"/>
            <a:ext cx="8540750" cy="633413"/>
          </a:xfrm>
        </p:spPr>
        <p:txBody>
          <a:bodyPr/>
          <a:lstStyle/>
          <a:p>
            <a:pPr algn="l"/>
            <a:r>
              <a:rPr lang="zh-CN" altLang="en-US" sz="2400" b="1"/>
              <a:t>假设检验的另一种方法： </a:t>
            </a:r>
            <a:r>
              <a:rPr lang="en-US" altLang="zh-CN" sz="2400" b="1"/>
              <a:t>p-</a:t>
            </a:r>
            <a:r>
              <a:rPr lang="zh-CN" altLang="en-US" sz="2400" b="1"/>
              <a:t>值的应用</a:t>
            </a:r>
            <a:r>
              <a:rPr lang="zh-CN" altLang="en-US" b="1"/>
              <a:t> </a:t>
            </a:r>
          </a:p>
        </p:txBody>
      </p:sp>
      <p:sp>
        <p:nvSpPr>
          <p:cNvPr id="413699" name="Rectangle 3"/>
          <p:cNvSpPr>
            <a:spLocks noGrp="1" noRot="1" noChangeArrowheads="1"/>
          </p:cNvSpPr>
          <p:nvPr>
            <p:ph type="body" idx="1"/>
          </p:nvPr>
        </p:nvSpPr>
        <p:spPr/>
        <p:txBody>
          <a:bodyPr/>
          <a:lstStyle/>
          <a:p>
            <a:pPr latinLnBrk="1">
              <a:spcBef>
                <a:spcPct val="0"/>
              </a:spcBef>
              <a:buClr>
                <a:srgbClr val="0000CC"/>
              </a:buClr>
              <a:buFont typeface="Wingdings" pitchFamily="2" charset="2"/>
              <a:buBlip>
                <a:blip r:embed="rId2"/>
              </a:buBlip>
            </a:pPr>
            <a:r>
              <a:rPr kumimoji="1" lang="en-US" altLang="zh-CN"/>
              <a:t> </a:t>
            </a:r>
            <a:r>
              <a:rPr kumimoji="1" lang="en-US" altLang="zh-CN" sz="2400"/>
              <a:t>p-</a:t>
            </a:r>
            <a:r>
              <a:rPr kumimoji="1" lang="zh-CN" altLang="en-US" sz="2400"/>
              <a:t>值是一个概率值，它是用于确定是否拒绝</a:t>
            </a:r>
            <a:r>
              <a:rPr kumimoji="1" lang="en-US" altLang="zh-CN" sz="2400"/>
              <a:t>H</a:t>
            </a:r>
            <a:r>
              <a:rPr kumimoji="1" lang="en-US" altLang="zh-CN" sz="2400" baseline="-25000"/>
              <a:t>0</a:t>
            </a:r>
            <a:r>
              <a:rPr kumimoji="1" lang="zh-CN" altLang="en-US" sz="2400"/>
              <a:t>的另一种方法。如果假定原假设为真，则</a:t>
            </a:r>
            <a:r>
              <a:rPr kumimoji="1" lang="en-US" altLang="zh-CN" sz="2400"/>
              <a:t>p-</a:t>
            </a:r>
            <a:r>
              <a:rPr kumimoji="1" lang="zh-CN" altLang="en-US" sz="2400"/>
              <a:t>值是所获得的样本结果至少与实测结果不同的概率值。 </a:t>
            </a:r>
          </a:p>
          <a:p>
            <a:endParaRPr lang="en-US" altLang="zh-CN" sz="2400"/>
          </a:p>
        </p:txBody>
      </p:sp>
      <p:pic>
        <p:nvPicPr>
          <p:cNvPr id="413700" name="Picture 4" descr="j030125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61038" y="3854450"/>
            <a:ext cx="1830387" cy="15652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5050231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4" name="Picture 4"/>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3621088" y="241300"/>
            <a:ext cx="4838700" cy="284003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71365" name="Picture 5"/>
          <p:cNvPicPr>
            <a:picLocks noGrp="1" noChangeAspect="1" noChangeArrowheads="1"/>
          </p:cNvPicPr>
          <p:nvPr>
            <p:ph type="body" idx="1"/>
          </p:nvPr>
        </p:nvPicPr>
        <p:blipFill>
          <a:blip r:embed="rId3" cstate="print">
            <a:extLst>
              <a:ext uri="{28A0092B-C50C-407E-A947-70E740481C1C}">
                <a14:useLocalDpi xmlns:a14="http://schemas.microsoft.com/office/drawing/2010/main" xmlns="" val="0"/>
              </a:ext>
            </a:extLst>
          </a:blip>
          <a:srcRect/>
          <a:stretch>
            <a:fillRect/>
          </a:stretch>
        </p:blipFill>
        <p:spPr>
          <a:xfrm>
            <a:off x="3243263" y="3500438"/>
            <a:ext cx="5900737" cy="270351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71366" name="Rectangle 6"/>
          <p:cNvSpPr>
            <a:spLocks noChangeArrowheads="1"/>
          </p:cNvSpPr>
          <p:nvPr/>
        </p:nvSpPr>
        <p:spPr bwMode="auto">
          <a:xfrm>
            <a:off x="395288" y="549275"/>
            <a:ext cx="2665412" cy="5768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55000"/>
              </a:lnSpc>
            </a:pPr>
            <a:r>
              <a:rPr lang="zh-CN" altLang="en-US" sz="2000"/>
              <a:t>上表显示的是频数表，下表中显示检验结果，从表中看到检验统计量值</a:t>
            </a:r>
            <a:r>
              <a:rPr lang="en-US" altLang="zh-CN" sz="2000"/>
              <a:t>Z</a:t>
            </a:r>
            <a:r>
              <a:rPr lang="zh-CN" altLang="en-US" sz="2000"/>
              <a:t>为</a:t>
            </a:r>
            <a:r>
              <a:rPr lang="en-US" altLang="zh-CN" sz="2000"/>
              <a:t>0.414</a:t>
            </a:r>
            <a:r>
              <a:rPr lang="zh-CN" altLang="en-US" sz="2000"/>
              <a:t>，</a:t>
            </a:r>
            <a:r>
              <a:rPr lang="en-US" altLang="zh-CN" sz="2000"/>
              <a:t>P</a:t>
            </a:r>
            <a:r>
              <a:rPr lang="zh-CN" altLang="en-US" sz="2000"/>
              <a:t>值接近</a:t>
            </a:r>
            <a:r>
              <a:rPr lang="en-US" altLang="zh-CN" sz="2000"/>
              <a:t>1</a:t>
            </a:r>
            <a:r>
              <a:rPr lang="zh-CN" altLang="en-US" sz="2000"/>
              <a:t>，故两地种植的西瓜的重量没有显著差异。</a:t>
            </a:r>
          </a:p>
          <a:p>
            <a:pPr>
              <a:lnSpc>
                <a:spcPct val="155000"/>
              </a:lnSpc>
            </a:pPr>
            <a:r>
              <a:rPr lang="zh-CN" altLang="en-US" sz="2000"/>
              <a:t>因此，上面的两种检验的结论是一致的。即两地种植的同一种西瓜地的重量没有显著差异。</a:t>
            </a:r>
            <a:r>
              <a:rPr lang="zh-CN" altLang="en-US"/>
              <a:t> </a:t>
            </a:r>
          </a:p>
        </p:txBody>
      </p:sp>
    </p:spTree>
    <p:extLst>
      <p:ext uri="{BB962C8B-B14F-4D97-AF65-F5344CB8AC3E}">
        <p14:creationId xmlns:p14="http://schemas.microsoft.com/office/powerpoint/2010/main" xmlns="" val="226395778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Rot="1" noChangeArrowheads="1"/>
          </p:cNvSpPr>
          <p:nvPr>
            <p:ph type="title"/>
          </p:nvPr>
        </p:nvSpPr>
        <p:spPr/>
        <p:txBody>
          <a:bodyPr/>
          <a:lstStyle/>
          <a:p>
            <a:r>
              <a:rPr lang="en-US" altLang="zh-CN" sz="3200"/>
              <a:t>8.4  </a:t>
            </a:r>
            <a:r>
              <a:rPr lang="zh-CN" altLang="en-US" sz="3200"/>
              <a:t>两个有联系样本检验</a:t>
            </a:r>
            <a:br>
              <a:rPr lang="zh-CN" altLang="en-US" sz="3200"/>
            </a:br>
            <a:r>
              <a:rPr lang="zh-CN" altLang="en-US" sz="3200"/>
              <a:t>（</a:t>
            </a:r>
            <a:r>
              <a:rPr lang="en-US" altLang="zh-CN" sz="3200"/>
              <a:t>Test for Two related samples</a:t>
            </a:r>
            <a:r>
              <a:rPr lang="zh-CN" altLang="en-US" sz="3200"/>
              <a:t>）</a:t>
            </a:r>
          </a:p>
        </p:txBody>
      </p:sp>
      <p:sp>
        <p:nvSpPr>
          <p:cNvPr id="272387" name="Rectangle 3"/>
          <p:cNvSpPr>
            <a:spLocks noGrp="1" noRot="1" noChangeArrowheads="1"/>
          </p:cNvSpPr>
          <p:nvPr>
            <p:ph type="body" idx="1"/>
          </p:nvPr>
        </p:nvSpPr>
        <p:spPr/>
        <p:txBody>
          <a:bodyPr/>
          <a:lstStyle/>
          <a:p>
            <a:pPr>
              <a:lnSpc>
                <a:spcPct val="135000"/>
              </a:lnSpc>
            </a:pPr>
            <a:r>
              <a:rPr lang="zh-CN" altLang="en-US" sz="2000"/>
              <a:t>两个有联系的样本检验一般用于比较一个现象在采取了某项措施前后的变化是否显著，或者说采取的措施是否有效。也可以检验同一个测试对象上的两种测试方法是否一致。取</a:t>
            </a:r>
            <a:r>
              <a:rPr lang="en-US" altLang="zh-CN" sz="2000"/>
              <a:t>n</a:t>
            </a:r>
            <a:r>
              <a:rPr lang="zh-CN" altLang="en-US" sz="2000"/>
              <a:t>个测试对象作为样本，则样本数据是成对出现的。也可以检验这样两个样本是否服从相同的分布等。这种检验在实际中应用范围很广，如对于一种药品效果比较检验，农业上对于一种新的粮食品种与原有品种的比较检验，工业中新工艺方法、新材料与原方法和材料的比较检验等等。下面通过一个例题说明两个有联系样本的检验方法。</a:t>
            </a:r>
          </a:p>
        </p:txBody>
      </p:sp>
      <p:sp>
        <p:nvSpPr>
          <p:cNvPr id="272388" name="Rectangle 4"/>
          <p:cNvSpPr>
            <a:spLocks noChangeArrowheads="1"/>
          </p:cNvSpPr>
          <p:nvPr/>
        </p:nvSpPr>
        <p:spPr bwMode="auto">
          <a:xfrm>
            <a:off x="179388" y="5080000"/>
            <a:ext cx="8640762" cy="1474788"/>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gn="ctr"/>
            <a:r>
              <a:rPr lang="zh-CN" altLang="en-US"/>
              <a:t>例</a:t>
            </a:r>
            <a:r>
              <a:rPr lang="en-US" altLang="zh-CN"/>
              <a:t>5.4</a:t>
            </a:r>
            <a:r>
              <a:rPr lang="zh-CN" altLang="en-US"/>
              <a:t>：一车间为了提高工作效率，对某种零件的加工过程进行改进，为了比较加工时间是否明显减少，抽取</a:t>
            </a:r>
            <a:r>
              <a:rPr lang="en-US" altLang="zh-CN"/>
              <a:t>15</a:t>
            </a:r>
            <a:r>
              <a:rPr lang="zh-CN" altLang="en-US"/>
              <a:t>名工人对比他们改革前后零件的加工时间，得到相应的数据如下：试根据数据检验改进后零件的加工时间是否明显减少（</a:t>
            </a:r>
            <a:r>
              <a:rPr lang="en-US" altLang="zh-CN"/>
              <a:t>α=0.05</a:t>
            </a:r>
            <a:r>
              <a:rPr lang="zh-CN" altLang="en-US"/>
              <a:t>）？</a:t>
            </a:r>
          </a:p>
          <a:p>
            <a:pPr algn="ctr"/>
            <a:r>
              <a:rPr lang="zh-CN" altLang="en-US"/>
              <a:t>改进前</a:t>
            </a:r>
            <a:r>
              <a:rPr lang="en-US" altLang="zh-CN"/>
              <a:t>(m)</a:t>
            </a:r>
            <a:r>
              <a:rPr lang="zh-CN" altLang="en-US"/>
              <a:t>：</a:t>
            </a:r>
            <a:r>
              <a:rPr lang="en-US" altLang="zh-CN"/>
              <a:t>70</a:t>
            </a:r>
            <a:r>
              <a:rPr lang="zh-CN" altLang="en-US"/>
              <a:t>，</a:t>
            </a:r>
            <a:r>
              <a:rPr lang="en-US" altLang="zh-CN"/>
              <a:t>76</a:t>
            </a:r>
            <a:r>
              <a:rPr lang="zh-CN" altLang="en-US"/>
              <a:t>，</a:t>
            </a:r>
            <a:r>
              <a:rPr lang="en-US" altLang="zh-CN"/>
              <a:t>56</a:t>
            </a:r>
            <a:r>
              <a:rPr lang="zh-CN" altLang="en-US"/>
              <a:t>，</a:t>
            </a:r>
            <a:r>
              <a:rPr lang="en-US" altLang="zh-CN"/>
              <a:t>63</a:t>
            </a:r>
            <a:r>
              <a:rPr lang="zh-CN" altLang="en-US"/>
              <a:t>，</a:t>
            </a:r>
            <a:r>
              <a:rPr lang="en-US" altLang="zh-CN"/>
              <a:t>63</a:t>
            </a:r>
            <a:r>
              <a:rPr lang="zh-CN" altLang="en-US"/>
              <a:t>，</a:t>
            </a:r>
            <a:r>
              <a:rPr lang="en-US" altLang="zh-CN"/>
              <a:t>56</a:t>
            </a:r>
            <a:r>
              <a:rPr lang="zh-CN" altLang="en-US"/>
              <a:t>，</a:t>
            </a:r>
            <a:r>
              <a:rPr lang="en-US" altLang="zh-CN"/>
              <a:t>58</a:t>
            </a:r>
            <a:r>
              <a:rPr lang="zh-CN" altLang="en-US"/>
              <a:t>，</a:t>
            </a:r>
            <a:r>
              <a:rPr lang="en-US" altLang="zh-CN"/>
              <a:t>60</a:t>
            </a:r>
            <a:r>
              <a:rPr lang="zh-CN" altLang="en-US"/>
              <a:t>，</a:t>
            </a:r>
            <a:r>
              <a:rPr lang="en-US" altLang="zh-CN"/>
              <a:t>65</a:t>
            </a:r>
            <a:r>
              <a:rPr lang="zh-CN" altLang="en-US"/>
              <a:t>，</a:t>
            </a:r>
            <a:r>
              <a:rPr lang="en-US" altLang="zh-CN"/>
              <a:t>65</a:t>
            </a:r>
            <a:r>
              <a:rPr lang="zh-CN" altLang="en-US"/>
              <a:t>，</a:t>
            </a:r>
            <a:r>
              <a:rPr lang="en-US" altLang="zh-CN"/>
              <a:t>75</a:t>
            </a:r>
            <a:r>
              <a:rPr lang="zh-CN" altLang="en-US"/>
              <a:t>，</a:t>
            </a:r>
            <a:r>
              <a:rPr lang="en-US" altLang="zh-CN"/>
              <a:t>66</a:t>
            </a:r>
            <a:r>
              <a:rPr lang="zh-CN" altLang="en-US"/>
              <a:t>，</a:t>
            </a:r>
            <a:r>
              <a:rPr lang="en-US" altLang="zh-CN"/>
              <a:t>56</a:t>
            </a:r>
            <a:r>
              <a:rPr lang="zh-CN" altLang="en-US"/>
              <a:t>，</a:t>
            </a:r>
            <a:r>
              <a:rPr lang="en-US" altLang="zh-CN"/>
              <a:t>59</a:t>
            </a:r>
            <a:r>
              <a:rPr lang="zh-CN" altLang="en-US"/>
              <a:t>，</a:t>
            </a:r>
            <a:r>
              <a:rPr lang="en-US" altLang="zh-CN"/>
              <a:t>70</a:t>
            </a:r>
          </a:p>
          <a:p>
            <a:pPr algn="ctr"/>
            <a:r>
              <a:rPr lang="zh-CN" altLang="en-US"/>
              <a:t>改进后</a:t>
            </a:r>
            <a:r>
              <a:rPr lang="en-US" altLang="zh-CN"/>
              <a:t>(m)</a:t>
            </a:r>
            <a:r>
              <a:rPr lang="zh-CN" altLang="en-US"/>
              <a:t>：</a:t>
            </a:r>
            <a:r>
              <a:rPr lang="en-US" altLang="zh-CN"/>
              <a:t>48</a:t>
            </a:r>
            <a:r>
              <a:rPr lang="zh-CN" altLang="en-US"/>
              <a:t>，</a:t>
            </a:r>
            <a:r>
              <a:rPr lang="en-US" altLang="zh-CN"/>
              <a:t>54</a:t>
            </a:r>
            <a:r>
              <a:rPr lang="zh-CN" altLang="en-US"/>
              <a:t>，</a:t>
            </a:r>
            <a:r>
              <a:rPr lang="en-US" altLang="zh-CN"/>
              <a:t>60</a:t>
            </a:r>
            <a:r>
              <a:rPr lang="zh-CN" altLang="en-US"/>
              <a:t>，</a:t>
            </a:r>
            <a:r>
              <a:rPr lang="en-US" altLang="zh-CN"/>
              <a:t>64</a:t>
            </a:r>
            <a:r>
              <a:rPr lang="zh-CN" altLang="en-US"/>
              <a:t>，</a:t>
            </a:r>
            <a:r>
              <a:rPr lang="en-US" altLang="zh-CN"/>
              <a:t>48</a:t>
            </a:r>
            <a:r>
              <a:rPr lang="zh-CN" altLang="en-US"/>
              <a:t>，</a:t>
            </a:r>
            <a:r>
              <a:rPr lang="en-US" altLang="zh-CN"/>
              <a:t>55</a:t>
            </a:r>
            <a:r>
              <a:rPr lang="zh-CN" altLang="en-US"/>
              <a:t>，</a:t>
            </a:r>
            <a:r>
              <a:rPr lang="en-US" altLang="zh-CN"/>
              <a:t>54</a:t>
            </a:r>
            <a:r>
              <a:rPr lang="zh-CN" altLang="en-US"/>
              <a:t>，</a:t>
            </a:r>
            <a:r>
              <a:rPr lang="en-US" altLang="zh-CN"/>
              <a:t>45</a:t>
            </a:r>
            <a:r>
              <a:rPr lang="zh-CN" altLang="en-US"/>
              <a:t>，</a:t>
            </a:r>
            <a:r>
              <a:rPr lang="en-US" altLang="zh-CN"/>
              <a:t>51</a:t>
            </a:r>
            <a:r>
              <a:rPr lang="zh-CN" altLang="en-US"/>
              <a:t>，</a:t>
            </a:r>
            <a:r>
              <a:rPr lang="en-US" altLang="zh-CN"/>
              <a:t>48</a:t>
            </a:r>
            <a:r>
              <a:rPr lang="zh-CN" altLang="en-US"/>
              <a:t>，</a:t>
            </a:r>
            <a:r>
              <a:rPr lang="en-US" altLang="zh-CN"/>
              <a:t>56</a:t>
            </a:r>
            <a:r>
              <a:rPr lang="zh-CN" altLang="en-US"/>
              <a:t>，</a:t>
            </a:r>
            <a:r>
              <a:rPr lang="en-US" altLang="zh-CN"/>
              <a:t>48</a:t>
            </a:r>
            <a:r>
              <a:rPr lang="zh-CN" altLang="en-US"/>
              <a:t>，</a:t>
            </a:r>
            <a:r>
              <a:rPr lang="en-US" altLang="zh-CN"/>
              <a:t>64</a:t>
            </a:r>
            <a:r>
              <a:rPr lang="zh-CN" altLang="en-US"/>
              <a:t>，</a:t>
            </a:r>
            <a:r>
              <a:rPr lang="en-US" altLang="zh-CN"/>
              <a:t>50</a:t>
            </a:r>
            <a:r>
              <a:rPr lang="zh-CN" altLang="en-US"/>
              <a:t>，</a:t>
            </a:r>
            <a:r>
              <a:rPr lang="en-US" altLang="zh-CN"/>
              <a:t>54</a:t>
            </a:r>
          </a:p>
        </p:txBody>
      </p:sp>
    </p:spTree>
    <p:extLst>
      <p:ext uri="{BB962C8B-B14F-4D97-AF65-F5344CB8AC3E}">
        <p14:creationId xmlns:p14="http://schemas.microsoft.com/office/powerpoint/2010/main" xmlns="" val="272576430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1" name="Rectangle 3"/>
          <p:cNvSpPr>
            <a:spLocks noGrp="1" noRot="1" noChangeArrowheads="1"/>
          </p:cNvSpPr>
          <p:nvPr>
            <p:ph type="body" idx="1"/>
          </p:nvPr>
        </p:nvSpPr>
        <p:spPr>
          <a:xfrm>
            <a:off x="250825" y="0"/>
            <a:ext cx="8540750" cy="4498975"/>
          </a:xfrm>
        </p:spPr>
        <p:txBody>
          <a:bodyPr/>
          <a:lstStyle/>
          <a:p>
            <a:r>
              <a:rPr lang="zh-CN" altLang="en-US" sz="2000"/>
              <a:t>解：根据上面的数据建立数据文件</a:t>
            </a:r>
            <a:r>
              <a:rPr lang="en-US" altLang="zh-CN" sz="2000"/>
              <a:t>SY-15</a:t>
            </a:r>
            <a:r>
              <a:rPr lang="zh-CN" altLang="en-US" sz="2000"/>
              <a:t>，这显然是两个有联系的样本，故采用两个有联系的样本检验方法。具体操作如下：</a:t>
            </a:r>
          </a:p>
          <a:p>
            <a:r>
              <a:rPr lang="zh-CN" altLang="en-US" sz="2000"/>
              <a:t>建立假设</a:t>
            </a:r>
            <a:r>
              <a:rPr lang="en-US" altLang="zh-CN" sz="2000"/>
              <a:t>H</a:t>
            </a:r>
            <a:r>
              <a:rPr lang="en-US" altLang="zh-CN" sz="2000" baseline="-25000"/>
              <a:t>0</a:t>
            </a:r>
            <a:r>
              <a:rPr lang="zh-CN" altLang="en-US" sz="2000"/>
              <a:t>：改进前后的零件加工时间没有显著差异；</a:t>
            </a:r>
          </a:p>
          <a:p>
            <a:r>
              <a:rPr lang="en-US" altLang="zh-CN" sz="2000"/>
              <a:t>H</a:t>
            </a:r>
            <a:r>
              <a:rPr lang="en-US" altLang="zh-CN" sz="2000" baseline="-25000"/>
              <a:t>1</a:t>
            </a:r>
            <a:r>
              <a:rPr lang="zh-CN" altLang="en-US" sz="2000"/>
              <a:t>：改进前后的零件加工时间明显减少。</a:t>
            </a:r>
          </a:p>
        </p:txBody>
      </p:sp>
      <p:sp>
        <p:nvSpPr>
          <p:cNvPr id="273412" name="Rectangle 4"/>
          <p:cNvSpPr>
            <a:spLocks noChangeArrowheads="1"/>
          </p:cNvSpPr>
          <p:nvPr/>
        </p:nvSpPr>
        <p:spPr bwMode="auto">
          <a:xfrm>
            <a:off x="250825" y="1412875"/>
            <a:ext cx="8208963"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en-US" altLang="zh-CN" sz="2000"/>
              <a:t>1</a:t>
            </a:r>
            <a:r>
              <a:rPr lang="zh-CN" altLang="en-US" sz="2000"/>
              <a:t>、单击</a:t>
            </a:r>
            <a:r>
              <a:rPr lang="en-US" altLang="zh-CN" sz="2000"/>
              <a:t>Analyze </a:t>
            </a:r>
            <a:r>
              <a:rPr lang="en-US" altLang="zh-CN" sz="2000">
                <a:sym typeface="Symbol" pitchFamily="18" charset="2"/>
              </a:rPr>
              <a:t></a:t>
            </a:r>
            <a:r>
              <a:rPr lang="en-US" altLang="zh-CN" sz="2000"/>
              <a:t>Nonparametric Test</a:t>
            </a:r>
            <a:r>
              <a:rPr lang="en-US" altLang="zh-CN" sz="2000">
                <a:sym typeface="Symbol" pitchFamily="18" charset="2"/>
              </a:rPr>
              <a:t></a:t>
            </a:r>
            <a:r>
              <a:rPr lang="en-US" altLang="zh-CN" sz="2000"/>
              <a:t> 2 Related Sample </a:t>
            </a:r>
            <a:r>
              <a:rPr lang="zh-CN" altLang="en-US" sz="2000">
                <a:sym typeface="Symbol" pitchFamily="18" charset="2"/>
              </a:rPr>
              <a:t>，打开</a:t>
            </a:r>
            <a:r>
              <a:rPr lang="en-US" altLang="zh-CN" sz="2000">
                <a:sym typeface="Symbol" pitchFamily="18" charset="2"/>
              </a:rPr>
              <a:t>Two Related Sample</a:t>
            </a:r>
            <a:r>
              <a:rPr lang="zh-CN" altLang="en-US" sz="2000">
                <a:sym typeface="Symbol" pitchFamily="18" charset="2"/>
              </a:rPr>
              <a:t>对话框如图所示。</a:t>
            </a:r>
          </a:p>
        </p:txBody>
      </p:sp>
      <p:pic>
        <p:nvPicPr>
          <p:cNvPr id="273413"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852738"/>
            <a:ext cx="5832475" cy="34750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3414" name="Rectangle 6"/>
          <p:cNvSpPr>
            <a:spLocks noChangeArrowheads="1"/>
          </p:cNvSpPr>
          <p:nvPr/>
        </p:nvSpPr>
        <p:spPr bwMode="auto">
          <a:xfrm>
            <a:off x="5867400" y="2563813"/>
            <a:ext cx="3276600" cy="4111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lnSpc>
                <a:spcPct val="110000"/>
              </a:lnSpc>
            </a:pPr>
            <a:r>
              <a:rPr lang="en-US" altLang="zh-CN" sz="2000"/>
              <a:t>3</a:t>
            </a:r>
            <a:r>
              <a:rPr lang="zh-CN" altLang="en-US" sz="2000"/>
              <a:t>、在</a:t>
            </a:r>
            <a:r>
              <a:rPr lang="en-US" altLang="zh-CN" sz="2000"/>
              <a:t>Test Type</a:t>
            </a:r>
            <a:r>
              <a:rPr lang="zh-CN" altLang="en-US" sz="2000"/>
              <a:t>栏中选择检验方式。</a:t>
            </a:r>
            <a:r>
              <a:rPr lang="en-US" altLang="zh-CN" sz="2000"/>
              <a:t>SPSS</a:t>
            </a:r>
            <a:r>
              <a:rPr lang="zh-CN" altLang="en-US" sz="2000"/>
              <a:t>中给出了三种检验方法，分别是：</a:t>
            </a:r>
          </a:p>
          <a:p>
            <a:pPr indent="304800">
              <a:lnSpc>
                <a:spcPct val="110000"/>
              </a:lnSpc>
            </a:pPr>
            <a:r>
              <a:rPr lang="en-US" altLang="zh-CN" sz="2000"/>
              <a:t>Wilcoxon </a:t>
            </a:r>
            <a:r>
              <a:rPr lang="zh-CN" altLang="en-US" sz="2000"/>
              <a:t>：威尔克科森秩和检验，只给出大样本近似检验概率。</a:t>
            </a:r>
          </a:p>
          <a:p>
            <a:pPr indent="304800">
              <a:lnSpc>
                <a:spcPct val="110000"/>
              </a:lnSpc>
            </a:pPr>
            <a:r>
              <a:rPr lang="en-US" altLang="zh-CN" sz="2000"/>
              <a:t>Sign</a:t>
            </a:r>
            <a:r>
              <a:rPr lang="zh-CN" altLang="en-US" sz="2000"/>
              <a:t>：符号检验，给出精确检验概率。</a:t>
            </a:r>
          </a:p>
          <a:p>
            <a:pPr indent="304800">
              <a:lnSpc>
                <a:spcPct val="110000"/>
              </a:lnSpc>
            </a:pPr>
            <a:r>
              <a:rPr lang="en-US" altLang="zh-CN" sz="2000"/>
              <a:t>McNemar</a:t>
            </a:r>
            <a:r>
              <a:rPr lang="zh-CN" altLang="en-US" sz="2000"/>
              <a:t>：适用于二值变量的检验</a:t>
            </a:r>
          </a:p>
          <a:p>
            <a:pPr indent="304800">
              <a:lnSpc>
                <a:spcPct val="110000"/>
              </a:lnSpc>
            </a:pPr>
            <a:r>
              <a:rPr lang="zh-CN" altLang="en-US" sz="2000"/>
              <a:t>本例中选择</a:t>
            </a:r>
            <a:r>
              <a:rPr lang="en-US" altLang="zh-CN" sz="2000"/>
              <a:t>Wilcoxon</a:t>
            </a:r>
            <a:r>
              <a:rPr lang="zh-CN" altLang="en-US" sz="2000"/>
              <a:t>和</a:t>
            </a:r>
            <a:r>
              <a:rPr lang="en-US" altLang="zh-CN" sz="2000"/>
              <a:t>Sign</a:t>
            </a:r>
            <a:r>
              <a:rPr lang="zh-CN" altLang="en-US" sz="2000"/>
              <a:t>检验。</a:t>
            </a:r>
          </a:p>
        </p:txBody>
      </p:sp>
      <p:sp>
        <p:nvSpPr>
          <p:cNvPr id="273415" name="Rectangle 7"/>
          <p:cNvSpPr>
            <a:spLocks noChangeArrowheads="1"/>
          </p:cNvSpPr>
          <p:nvPr/>
        </p:nvSpPr>
        <p:spPr bwMode="auto">
          <a:xfrm>
            <a:off x="611188" y="2276475"/>
            <a:ext cx="470693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sz="2000"/>
              <a:t>2</a:t>
            </a:r>
            <a:r>
              <a:rPr lang="zh-CN" altLang="en-US" sz="2000"/>
              <a:t>、选择检验的两个变量进入检验框中。</a:t>
            </a:r>
            <a:r>
              <a:rPr lang="zh-CN" altLang="en-US"/>
              <a:t> </a:t>
            </a:r>
          </a:p>
        </p:txBody>
      </p:sp>
    </p:spTree>
    <p:extLst>
      <p:ext uri="{BB962C8B-B14F-4D97-AF65-F5344CB8AC3E}">
        <p14:creationId xmlns:p14="http://schemas.microsoft.com/office/powerpoint/2010/main" xmlns="" val="126291637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5" name="Rectangle 3"/>
          <p:cNvSpPr>
            <a:spLocks noGrp="1" noRot="1" noChangeArrowheads="1"/>
          </p:cNvSpPr>
          <p:nvPr>
            <p:ph type="body" idx="1"/>
          </p:nvPr>
        </p:nvSpPr>
        <p:spPr>
          <a:xfrm>
            <a:off x="250825" y="0"/>
            <a:ext cx="8540750" cy="820738"/>
          </a:xfrm>
        </p:spPr>
        <p:txBody>
          <a:bodyPr/>
          <a:lstStyle/>
          <a:p>
            <a:r>
              <a:rPr lang="en-US" altLang="zh-CN" sz="2000"/>
              <a:t>4</a:t>
            </a:r>
            <a:r>
              <a:rPr lang="zh-CN" altLang="en-US" sz="2000"/>
              <a:t>、在</a:t>
            </a:r>
            <a:r>
              <a:rPr lang="en-US" altLang="zh-CN" sz="2000"/>
              <a:t>Options</a:t>
            </a:r>
            <a:r>
              <a:rPr lang="zh-CN" altLang="en-US" sz="2000"/>
              <a:t>框内选择输出结果形式和缺失值处理方式。</a:t>
            </a:r>
          </a:p>
          <a:p>
            <a:r>
              <a:rPr lang="en-US" altLang="zh-CN" sz="2000"/>
              <a:t>5</a:t>
            </a:r>
            <a:r>
              <a:rPr lang="zh-CN" altLang="en-US" sz="2000"/>
              <a:t>、单击</a:t>
            </a:r>
            <a:r>
              <a:rPr lang="en-US" altLang="zh-CN" sz="2000"/>
              <a:t>OK</a:t>
            </a:r>
            <a:r>
              <a:rPr lang="zh-CN" altLang="en-US" sz="2000"/>
              <a:t>，输出结果如表。</a:t>
            </a:r>
          </a:p>
        </p:txBody>
      </p:sp>
      <p:pic>
        <p:nvPicPr>
          <p:cNvPr id="274436" name="Picture 4"/>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0" y="1052513"/>
            <a:ext cx="5041900" cy="206216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274437"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35600" y="1268413"/>
            <a:ext cx="3097213" cy="2049462"/>
          </a:xfrm>
          <a:prstGeom prst="rect">
            <a:avLst/>
          </a:prstGeom>
          <a:noFill/>
          <a:extLst>
            <a:ext uri="{909E8E84-426E-40DD-AFC4-6F175D3DCCD1}">
              <a14:hiddenFill xmlns:a14="http://schemas.microsoft.com/office/drawing/2010/main" xmlns="">
                <a:solidFill>
                  <a:srgbClr val="FFFFFF"/>
                </a:solidFill>
              </a14:hiddenFill>
            </a:ext>
          </a:extLst>
        </p:spPr>
      </p:pic>
      <p:pic>
        <p:nvPicPr>
          <p:cNvPr id="274438"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9750" y="3357563"/>
            <a:ext cx="3816350" cy="2255837"/>
          </a:xfrm>
          <a:prstGeom prst="rect">
            <a:avLst/>
          </a:prstGeom>
          <a:noFill/>
          <a:extLst>
            <a:ext uri="{909E8E84-426E-40DD-AFC4-6F175D3DCCD1}">
              <a14:hiddenFill xmlns:a14="http://schemas.microsoft.com/office/drawing/2010/main" xmlns="">
                <a:solidFill>
                  <a:srgbClr val="FFFFFF"/>
                </a:solidFill>
              </a14:hiddenFill>
            </a:ext>
          </a:extLst>
        </p:spPr>
      </p:pic>
      <p:pic>
        <p:nvPicPr>
          <p:cNvPr id="274439" name="Picture 7"/>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148263" y="3429000"/>
            <a:ext cx="3168650" cy="1935163"/>
          </a:xfrm>
          <a:prstGeom prst="rect">
            <a:avLst/>
          </a:prstGeom>
          <a:noFill/>
          <a:extLst>
            <a:ext uri="{909E8E84-426E-40DD-AFC4-6F175D3DCCD1}">
              <a14:hiddenFill xmlns:a14="http://schemas.microsoft.com/office/drawing/2010/main" xmlns="">
                <a:solidFill>
                  <a:srgbClr val="FFFFFF"/>
                </a:solidFill>
              </a14:hiddenFill>
            </a:ext>
          </a:extLst>
        </p:spPr>
      </p:pic>
      <p:sp>
        <p:nvSpPr>
          <p:cNvPr id="274440" name="Rectangle 8"/>
          <p:cNvSpPr>
            <a:spLocks noChangeArrowheads="1"/>
          </p:cNvSpPr>
          <p:nvPr/>
        </p:nvSpPr>
        <p:spPr bwMode="auto">
          <a:xfrm>
            <a:off x="0" y="2997200"/>
            <a:ext cx="21971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b="1"/>
              <a:t>Sign Test</a:t>
            </a:r>
            <a:r>
              <a:rPr lang="zh-CN" altLang="en-US" b="1"/>
              <a:t>符号检验</a:t>
            </a:r>
            <a:r>
              <a:rPr lang="zh-CN" altLang="en-US"/>
              <a:t> </a:t>
            </a:r>
          </a:p>
        </p:txBody>
      </p:sp>
      <p:sp>
        <p:nvSpPr>
          <p:cNvPr id="274441" name="Rectangle 9"/>
          <p:cNvSpPr>
            <a:spLocks noChangeArrowheads="1"/>
          </p:cNvSpPr>
          <p:nvPr/>
        </p:nvSpPr>
        <p:spPr bwMode="auto">
          <a:xfrm>
            <a:off x="0" y="765175"/>
            <a:ext cx="5507038"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b="1"/>
              <a:t>Wilcoxon Signed Ranks Test </a:t>
            </a:r>
            <a:r>
              <a:rPr lang="zh-CN" altLang="en-US" b="1"/>
              <a:t>威尔克科森秩和检验</a:t>
            </a:r>
            <a:r>
              <a:rPr lang="zh-CN" altLang="en-US"/>
              <a:t> </a:t>
            </a:r>
          </a:p>
        </p:txBody>
      </p:sp>
      <p:sp>
        <p:nvSpPr>
          <p:cNvPr id="274442" name="Rectangle 10"/>
          <p:cNvSpPr>
            <a:spLocks noChangeArrowheads="1"/>
          </p:cNvSpPr>
          <p:nvPr/>
        </p:nvSpPr>
        <p:spPr bwMode="auto">
          <a:xfrm>
            <a:off x="0" y="5699125"/>
            <a:ext cx="8893175"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威尔克科森秩和检验，检验统计量</a:t>
            </a:r>
            <a:r>
              <a:rPr lang="en-US" altLang="zh-CN" sz="2000"/>
              <a:t>Z</a:t>
            </a:r>
            <a:r>
              <a:rPr lang="zh-CN" altLang="en-US" sz="2000"/>
              <a:t>的值为</a:t>
            </a:r>
            <a:r>
              <a:rPr lang="en-US" altLang="zh-CN" sz="2000"/>
              <a:t>-2.870</a:t>
            </a:r>
            <a:r>
              <a:rPr lang="zh-CN" altLang="en-US" sz="2000"/>
              <a:t>，假设检验的</a:t>
            </a:r>
            <a:r>
              <a:rPr lang="en-US" altLang="zh-CN" sz="2000"/>
              <a:t>P</a:t>
            </a:r>
            <a:r>
              <a:rPr lang="zh-CN" altLang="en-US" sz="2000"/>
              <a:t>值为</a:t>
            </a:r>
            <a:r>
              <a:rPr lang="en-US" altLang="zh-CN" sz="2000"/>
              <a:t>0.004</a:t>
            </a:r>
            <a:r>
              <a:rPr lang="zh-CN" altLang="en-US" sz="2000"/>
              <a:t>，小于</a:t>
            </a:r>
            <a:r>
              <a:rPr lang="en-US" altLang="zh-CN" sz="2000"/>
              <a:t>0.05</a:t>
            </a:r>
            <a:r>
              <a:rPr lang="zh-CN" altLang="en-US" sz="2000"/>
              <a:t>；而符号检验的频数表和检验表，同样，假设检验的</a:t>
            </a:r>
            <a:r>
              <a:rPr lang="en-US" altLang="zh-CN" sz="2000"/>
              <a:t>P</a:t>
            </a:r>
            <a:r>
              <a:rPr lang="zh-CN" altLang="en-US" sz="2000"/>
              <a:t>值为</a:t>
            </a:r>
            <a:r>
              <a:rPr lang="en-US" altLang="zh-CN" sz="2000"/>
              <a:t>0.035</a:t>
            </a:r>
            <a:r>
              <a:rPr lang="zh-CN" altLang="en-US" sz="2000"/>
              <a:t>，也小于</a:t>
            </a:r>
            <a:r>
              <a:rPr lang="en-US" altLang="zh-CN" sz="2000"/>
              <a:t>0.05</a:t>
            </a:r>
            <a:r>
              <a:rPr lang="zh-CN" altLang="en-US" sz="2000"/>
              <a:t>，故拒绝原假设，认为改进前后的差异是显著的。 </a:t>
            </a:r>
          </a:p>
        </p:txBody>
      </p:sp>
    </p:spTree>
    <p:extLst>
      <p:ext uri="{BB962C8B-B14F-4D97-AF65-F5344CB8AC3E}">
        <p14:creationId xmlns:p14="http://schemas.microsoft.com/office/powerpoint/2010/main" xmlns="" val="420315734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Rot="1" noChangeArrowheads="1"/>
          </p:cNvSpPr>
          <p:nvPr>
            <p:ph type="title"/>
          </p:nvPr>
        </p:nvSpPr>
        <p:spPr/>
        <p:txBody>
          <a:bodyPr/>
          <a:lstStyle/>
          <a:p>
            <a:r>
              <a:rPr lang="en-US" altLang="zh-CN" sz="3200"/>
              <a:t>8.5  </a:t>
            </a:r>
            <a:r>
              <a:rPr lang="zh-CN" altLang="en-US" sz="3200"/>
              <a:t>多个样本的非参数检验</a:t>
            </a:r>
            <a:br>
              <a:rPr lang="zh-CN" altLang="en-US" sz="3200"/>
            </a:br>
            <a:r>
              <a:rPr lang="zh-CN" altLang="en-US" sz="3200"/>
              <a:t>（</a:t>
            </a:r>
            <a:r>
              <a:rPr lang="en-US" altLang="zh-CN" sz="3200"/>
              <a:t>K Samples Test</a:t>
            </a:r>
            <a:r>
              <a:rPr lang="zh-CN" altLang="en-US" sz="3200"/>
              <a:t>）</a:t>
            </a:r>
            <a:r>
              <a:rPr lang="zh-CN" altLang="en-US" sz="4000"/>
              <a:t> </a:t>
            </a:r>
          </a:p>
        </p:txBody>
      </p:sp>
      <p:sp>
        <p:nvSpPr>
          <p:cNvPr id="275459" name="Rectangle 3"/>
          <p:cNvSpPr>
            <a:spLocks noGrp="1" noRot="1" noChangeArrowheads="1"/>
          </p:cNvSpPr>
          <p:nvPr>
            <p:ph type="body" idx="1"/>
          </p:nvPr>
        </p:nvSpPr>
        <p:spPr/>
        <p:txBody>
          <a:bodyPr/>
          <a:lstStyle/>
          <a:p>
            <a:r>
              <a:rPr lang="zh-CN" altLang="en-US" sz="2000" b="1"/>
              <a:t>一、多个独立样本的单因素方差分析 （</a:t>
            </a:r>
            <a:r>
              <a:rPr lang="en-US" altLang="zh-CN" sz="2000" b="1"/>
              <a:t>Test for Saveral Independent Samples</a:t>
            </a:r>
            <a:r>
              <a:rPr lang="zh-CN" altLang="en-US" sz="2000" b="1"/>
              <a:t>）</a:t>
            </a:r>
            <a:endParaRPr lang="zh-CN" altLang="en-US" sz="2000"/>
          </a:p>
          <a:p>
            <a:r>
              <a:rPr lang="zh-CN" altLang="en-US" sz="2000"/>
              <a:t>在总体分布未知的情况下，多个独立样本的检验是检验多个独立总体的平均值是否存在显著的差异。由于总体分布未知，所以检验过程是建立秩的基础上。下面通过例题来说明具体的检验方法。</a:t>
            </a:r>
          </a:p>
        </p:txBody>
      </p:sp>
      <p:sp>
        <p:nvSpPr>
          <p:cNvPr id="275460" name="Rectangle 4"/>
          <p:cNvSpPr>
            <a:spLocks noChangeArrowheads="1"/>
          </p:cNvSpPr>
          <p:nvPr/>
        </p:nvSpPr>
        <p:spPr bwMode="auto">
          <a:xfrm>
            <a:off x="323850" y="3505200"/>
            <a:ext cx="8459788" cy="1016000"/>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例 </a:t>
            </a:r>
            <a:r>
              <a:rPr lang="en-US" altLang="zh-CN" sz="2000"/>
              <a:t>5.6  </a:t>
            </a:r>
            <a:r>
              <a:rPr lang="zh-CN" altLang="en-US" sz="2000"/>
              <a:t>仍以</a:t>
            </a:r>
            <a:r>
              <a:rPr lang="en-US" altLang="zh-CN" sz="2000"/>
              <a:t>2002</a:t>
            </a:r>
            <a:r>
              <a:rPr lang="zh-CN" altLang="en-US" sz="2000"/>
              <a:t>年全国职工平均工资表为例，如果定义一个分组变量，将我国东部、中部和西部各省标上</a:t>
            </a:r>
            <a:r>
              <a:rPr lang="en-US" altLang="zh-CN" sz="2000"/>
              <a:t>1</a:t>
            </a:r>
            <a:r>
              <a:rPr lang="zh-CN" altLang="en-US" sz="2000"/>
              <a:t>，</a:t>
            </a:r>
            <a:r>
              <a:rPr lang="en-US" altLang="zh-CN" sz="2000"/>
              <a:t>2</a:t>
            </a:r>
            <a:r>
              <a:rPr lang="zh-CN" altLang="en-US" sz="2000"/>
              <a:t>，</a:t>
            </a:r>
            <a:r>
              <a:rPr lang="en-US" altLang="zh-CN" sz="2000"/>
              <a:t>3</a:t>
            </a:r>
            <a:r>
              <a:rPr lang="zh-CN" altLang="en-US" sz="2000"/>
              <a:t>作为分组值，下面来考察东部、中部和西部的职工平均工资是否存在显著差异（</a:t>
            </a:r>
            <a:r>
              <a:rPr lang="en-US" altLang="zh-CN" sz="2000"/>
              <a:t>α=0.05</a:t>
            </a:r>
            <a:r>
              <a:rPr lang="zh-CN" altLang="en-US" sz="2000"/>
              <a:t>）</a:t>
            </a:r>
            <a:r>
              <a:rPr lang="zh-CN" altLang="en-US"/>
              <a:t>？</a:t>
            </a:r>
          </a:p>
        </p:txBody>
      </p:sp>
      <p:sp>
        <p:nvSpPr>
          <p:cNvPr id="275461" name="Rectangle 5"/>
          <p:cNvSpPr>
            <a:spLocks noChangeArrowheads="1"/>
          </p:cNvSpPr>
          <p:nvPr/>
        </p:nvSpPr>
        <p:spPr bwMode="auto">
          <a:xfrm>
            <a:off x="323850" y="4868863"/>
            <a:ext cx="8566150"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indent="304800"/>
            <a:r>
              <a:rPr lang="zh-CN" altLang="en-US" sz="2000"/>
              <a:t>解：建立假设</a:t>
            </a:r>
          </a:p>
          <a:p>
            <a:pPr indent="304800"/>
            <a:r>
              <a:rPr lang="en-US" altLang="zh-CN" sz="2000"/>
              <a:t>H</a:t>
            </a:r>
            <a:r>
              <a:rPr lang="en-US" altLang="zh-CN" sz="2000" baseline="-25000"/>
              <a:t>0</a:t>
            </a:r>
            <a:r>
              <a:rPr lang="zh-CN" altLang="en-US" sz="2000"/>
              <a:t>：各地区的职工平均工资没有显著差异；</a:t>
            </a:r>
          </a:p>
          <a:p>
            <a:pPr indent="304800"/>
            <a:r>
              <a:rPr lang="en-US" altLang="zh-CN" sz="2000"/>
              <a:t>H</a:t>
            </a:r>
            <a:r>
              <a:rPr lang="en-US" altLang="zh-CN" sz="2000" baseline="-25000"/>
              <a:t>1</a:t>
            </a:r>
            <a:r>
              <a:rPr lang="zh-CN" altLang="en-US" sz="2000"/>
              <a:t>：各地区的职工平均工资有显著差异；</a:t>
            </a:r>
          </a:p>
          <a:p>
            <a:pPr indent="304800"/>
            <a:r>
              <a:rPr lang="zh-CN" altLang="en-US" sz="2000"/>
              <a:t>可以从分组中得到三个独立的样本数据，显然可以用多个独立样本的检验。</a:t>
            </a:r>
          </a:p>
          <a:p>
            <a:pPr indent="304800"/>
            <a:r>
              <a:rPr lang="zh-CN" altLang="en-US" sz="2000"/>
              <a:t>具体操作步骤如下：</a:t>
            </a:r>
          </a:p>
        </p:txBody>
      </p:sp>
    </p:spTree>
    <p:extLst>
      <p:ext uri="{BB962C8B-B14F-4D97-AF65-F5344CB8AC3E}">
        <p14:creationId xmlns:p14="http://schemas.microsoft.com/office/powerpoint/2010/main" xmlns="" val="238469787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3" name="Rectangle 3"/>
          <p:cNvSpPr>
            <a:spLocks noGrp="1" noRot="1" noChangeArrowheads="1"/>
          </p:cNvSpPr>
          <p:nvPr>
            <p:ph type="body" idx="1"/>
          </p:nvPr>
        </p:nvSpPr>
        <p:spPr>
          <a:xfrm>
            <a:off x="0" y="0"/>
            <a:ext cx="9144000" cy="2952750"/>
          </a:xfrm>
        </p:spPr>
        <p:txBody>
          <a:bodyPr/>
          <a:lstStyle/>
          <a:p>
            <a:pPr>
              <a:lnSpc>
                <a:spcPct val="120000"/>
              </a:lnSpc>
            </a:pPr>
            <a:r>
              <a:rPr lang="en-US" altLang="zh-CN" sz="2000"/>
              <a:t>1</a:t>
            </a:r>
            <a:r>
              <a:rPr lang="zh-CN" altLang="en-US" sz="2000"/>
              <a:t>．打开数据，在数据窗口单击</a:t>
            </a:r>
            <a:r>
              <a:rPr lang="en-US" altLang="zh-CN" sz="2000"/>
              <a:t>Analyze </a:t>
            </a:r>
            <a:r>
              <a:rPr lang="en-US" altLang="zh-CN" sz="2000">
                <a:sym typeface="Symbol" pitchFamily="18" charset="2"/>
              </a:rPr>
              <a:t></a:t>
            </a:r>
            <a:r>
              <a:rPr lang="en-US" altLang="zh-CN" sz="2000"/>
              <a:t>Nonparametric Test</a:t>
            </a:r>
            <a:r>
              <a:rPr lang="en-US" altLang="zh-CN" sz="2000">
                <a:sym typeface="Symbol" pitchFamily="18" charset="2"/>
              </a:rPr>
              <a:t></a:t>
            </a:r>
            <a:r>
              <a:rPr lang="en-US" altLang="zh-CN" sz="2000"/>
              <a:t> K Independent Sample </a:t>
            </a:r>
            <a:r>
              <a:rPr lang="zh-CN" altLang="en-US" sz="2000"/>
              <a:t>，打开</a:t>
            </a:r>
            <a:r>
              <a:rPr lang="en-US" altLang="zh-CN" sz="2000"/>
              <a:t>K-Independent-Sample</a:t>
            </a:r>
            <a:r>
              <a:rPr lang="zh-CN" altLang="en-US" sz="2000"/>
              <a:t>对话框如图所示。</a:t>
            </a:r>
          </a:p>
          <a:p>
            <a:pPr>
              <a:lnSpc>
                <a:spcPct val="120000"/>
              </a:lnSpc>
            </a:pPr>
            <a:r>
              <a:rPr lang="en-US" altLang="zh-CN" sz="2000"/>
              <a:t>2</a:t>
            </a:r>
            <a:r>
              <a:rPr lang="zh-CN" altLang="en-US" sz="2000"/>
              <a:t>．选择检验的变量进入检验框中。本例中选择国有单位，城镇集体和港澳台商进入</a:t>
            </a:r>
            <a:r>
              <a:rPr lang="en-US" altLang="zh-CN" sz="2000"/>
              <a:t>Test Variable List</a:t>
            </a:r>
            <a:r>
              <a:rPr lang="zh-CN" altLang="en-US" sz="2000"/>
              <a:t>框内。</a:t>
            </a:r>
          </a:p>
          <a:p>
            <a:pPr>
              <a:lnSpc>
                <a:spcPct val="120000"/>
              </a:lnSpc>
            </a:pPr>
            <a:r>
              <a:rPr lang="en-US" altLang="zh-CN" sz="2000"/>
              <a:t>3</a:t>
            </a:r>
            <a:r>
              <a:rPr lang="zh-CN" altLang="en-US" sz="2000"/>
              <a:t>．在</a:t>
            </a:r>
            <a:r>
              <a:rPr lang="en-US" altLang="zh-CN" sz="2000"/>
              <a:t>Test Type</a:t>
            </a:r>
            <a:r>
              <a:rPr lang="zh-CN" altLang="en-US" sz="2000"/>
              <a:t>栏中选择检验方式。</a:t>
            </a:r>
            <a:r>
              <a:rPr lang="en-US" altLang="zh-CN" sz="2000"/>
              <a:t>SPSS</a:t>
            </a:r>
            <a:r>
              <a:rPr lang="zh-CN" altLang="en-US" sz="2000"/>
              <a:t>软件给出两种检验方式，</a:t>
            </a:r>
            <a:r>
              <a:rPr lang="en-US" altLang="zh-CN" sz="2000"/>
              <a:t>Kruskal-Wallis H</a:t>
            </a:r>
            <a:r>
              <a:rPr lang="zh-CN" altLang="en-US" sz="2000"/>
              <a:t>检验，利用秩平均建立检验统计量，检验多个独立总体的分布是否存在显著差异。</a:t>
            </a:r>
            <a:r>
              <a:rPr lang="en-US" altLang="zh-CN" sz="2000"/>
              <a:t>Median</a:t>
            </a:r>
            <a:r>
              <a:rPr lang="zh-CN" altLang="en-US" sz="2000"/>
              <a:t>中位数检验，利用卡方统计量检验多组样本的中位数差异是否显著。本例中选择</a:t>
            </a:r>
            <a:r>
              <a:rPr lang="en-US" altLang="zh-CN" sz="2000"/>
              <a:t>Kruskal-Wallis </a:t>
            </a:r>
            <a:r>
              <a:rPr lang="zh-CN" altLang="en-US" sz="2000"/>
              <a:t>统计量。</a:t>
            </a:r>
          </a:p>
        </p:txBody>
      </p:sp>
      <p:pic>
        <p:nvPicPr>
          <p:cNvPr id="27648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288" y="3357563"/>
            <a:ext cx="5184775" cy="3219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6486" name="Rectangle 6"/>
          <p:cNvSpPr>
            <a:spLocks noChangeArrowheads="1"/>
          </p:cNvSpPr>
          <p:nvPr/>
        </p:nvSpPr>
        <p:spPr bwMode="auto">
          <a:xfrm>
            <a:off x="6300788" y="3716338"/>
            <a:ext cx="2303462" cy="1920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r>
              <a:rPr lang="en-US" altLang="zh-CN" sz="2000"/>
              <a:t>4</a:t>
            </a:r>
            <a:r>
              <a:rPr lang="zh-CN" altLang="en-US" sz="2000"/>
              <a:t>．在</a:t>
            </a:r>
            <a:r>
              <a:rPr lang="en-US" altLang="zh-CN" sz="2000"/>
              <a:t>Options</a:t>
            </a:r>
            <a:r>
              <a:rPr lang="zh-CN" altLang="en-US" sz="2000"/>
              <a:t>对话框内选择输出结果形式和缺失值处理方式。</a:t>
            </a:r>
          </a:p>
          <a:p>
            <a:pPr indent="304800"/>
            <a:r>
              <a:rPr lang="en-US" altLang="zh-CN" sz="2000"/>
              <a:t>5</a:t>
            </a:r>
            <a:r>
              <a:rPr lang="zh-CN" altLang="en-US" sz="2000"/>
              <a:t>．单击</a:t>
            </a:r>
            <a:r>
              <a:rPr lang="en-US" altLang="zh-CN" sz="2000"/>
              <a:t>OK</a:t>
            </a:r>
            <a:r>
              <a:rPr lang="zh-CN" altLang="en-US" sz="2000"/>
              <a:t>，输出结果如表。</a:t>
            </a:r>
          </a:p>
        </p:txBody>
      </p:sp>
    </p:spTree>
    <p:extLst>
      <p:ext uri="{BB962C8B-B14F-4D97-AF65-F5344CB8AC3E}">
        <p14:creationId xmlns:p14="http://schemas.microsoft.com/office/powerpoint/2010/main" xmlns="" val="47144726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08" name="Picture 4"/>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3890963" y="549275"/>
            <a:ext cx="5253037" cy="4413250"/>
          </a:xfrm>
          <a:noFill/>
          <a:ln/>
        </p:spPr>
      </p:pic>
      <p:pic>
        <p:nvPicPr>
          <p:cNvPr id="277509" name="Picture 5"/>
          <p:cNvPicPr>
            <a:picLocks noGrp="1" noChangeAspect="1" noChangeArrowheads="1"/>
          </p:cNvPicPr>
          <p:nvPr>
            <p:ph type="body" idx="1"/>
          </p:nvPr>
        </p:nvPicPr>
        <p:blipFill>
          <a:blip r:embed="rId3" cstate="print">
            <a:extLst>
              <a:ext uri="{28A0092B-C50C-407E-A947-70E740481C1C}">
                <a14:useLocalDpi xmlns:a14="http://schemas.microsoft.com/office/drawing/2010/main" xmlns="" val="0"/>
              </a:ext>
            </a:extLst>
          </a:blip>
          <a:srcRect/>
          <a:stretch>
            <a:fillRect/>
          </a:stretch>
        </p:blipFill>
        <p:spPr>
          <a:xfrm>
            <a:off x="0" y="1700213"/>
            <a:ext cx="3816350" cy="2073275"/>
          </a:xfrm>
          <a:noFill/>
          <a:ln/>
        </p:spPr>
      </p:pic>
      <p:sp>
        <p:nvSpPr>
          <p:cNvPr id="277510" name="Rectangle 6"/>
          <p:cNvSpPr>
            <a:spLocks noChangeArrowheads="1"/>
          </p:cNvSpPr>
          <p:nvPr/>
        </p:nvSpPr>
        <p:spPr bwMode="auto">
          <a:xfrm>
            <a:off x="468313" y="4829175"/>
            <a:ext cx="8058150" cy="1679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30000"/>
              </a:lnSpc>
            </a:pPr>
            <a:r>
              <a:rPr lang="en-US" altLang="zh-CN" sz="2000" b="1"/>
              <a:t>Ranks </a:t>
            </a:r>
            <a:r>
              <a:rPr lang="zh-CN" altLang="en-US" sz="2000" b="1"/>
              <a:t>秩和表</a:t>
            </a:r>
            <a:r>
              <a:rPr lang="zh-CN" altLang="en-US" sz="2000"/>
              <a:t>中给出每个变量各组的秩平均。 </a:t>
            </a:r>
            <a:r>
              <a:rPr lang="en-US" altLang="zh-CN" b="1"/>
              <a:t>Test Statistics(a,b) </a:t>
            </a:r>
            <a:r>
              <a:rPr lang="zh-CN" altLang="en-US" b="1"/>
              <a:t>检验统计表</a:t>
            </a:r>
            <a:r>
              <a:rPr lang="zh-CN" altLang="en-US" sz="2000"/>
              <a:t>中给出检验结果，其结果显示：卡方统计量结果显示：国有企业、城镇集体及港澳台商企业这三个变量的职工平均工资在中国的东部、中部和西部地区的的差异都是显著的。</a:t>
            </a:r>
          </a:p>
        </p:txBody>
      </p:sp>
      <p:sp>
        <p:nvSpPr>
          <p:cNvPr id="277511" name="Rectangle 7"/>
          <p:cNvSpPr>
            <a:spLocks noChangeArrowheads="1"/>
          </p:cNvSpPr>
          <p:nvPr/>
        </p:nvSpPr>
        <p:spPr bwMode="auto">
          <a:xfrm>
            <a:off x="5508625" y="188913"/>
            <a:ext cx="1751013"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a:t> </a:t>
            </a:r>
            <a:r>
              <a:rPr lang="en-US" altLang="zh-CN" b="1"/>
              <a:t>Ranks </a:t>
            </a:r>
            <a:r>
              <a:rPr lang="zh-CN" altLang="en-US" b="1"/>
              <a:t>秩和表</a:t>
            </a:r>
            <a:r>
              <a:rPr lang="zh-CN" altLang="en-US"/>
              <a:t> </a:t>
            </a:r>
          </a:p>
        </p:txBody>
      </p:sp>
      <p:sp>
        <p:nvSpPr>
          <p:cNvPr id="277512" name="Rectangle 8"/>
          <p:cNvSpPr>
            <a:spLocks noChangeArrowheads="1"/>
          </p:cNvSpPr>
          <p:nvPr/>
        </p:nvSpPr>
        <p:spPr bwMode="auto">
          <a:xfrm>
            <a:off x="0" y="1052513"/>
            <a:ext cx="39052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a:t> </a:t>
            </a:r>
            <a:r>
              <a:rPr lang="en-US" altLang="zh-CN" b="1"/>
              <a:t>Test Statistics(a,b) </a:t>
            </a:r>
            <a:r>
              <a:rPr lang="zh-CN" altLang="en-US" b="1"/>
              <a:t>检验统计表	</a:t>
            </a:r>
            <a:r>
              <a:rPr lang="zh-CN" altLang="en-US"/>
              <a:t> </a:t>
            </a:r>
          </a:p>
        </p:txBody>
      </p:sp>
    </p:spTree>
    <p:extLst>
      <p:ext uri="{BB962C8B-B14F-4D97-AF65-F5344CB8AC3E}">
        <p14:creationId xmlns:p14="http://schemas.microsoft.com/office/powerpoint/2010/main" xmlns="" val="12572896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Rectangle 2"/>
          <p:cNvSpPr>
            <a:spLocks noGrp="1" noRot="1" noChangeArrowheads="1"/>
          </p:cNvSpPr>
          <p:nvPr>
            <p:ph type="title"/>
          </p:nvPr>
        </p:nvSpPr>
        <p:spPr>
          <a:xfrm>
            <a:off x="323850" y="0"/>
            <a:ext cx="8540750" cy="1143000"/>
          </a:xfrm>
        </p:spPr>
        <p:txBody>
          <a:bodyPr/>
          <a:lstStyle/>
          <a:p>
            <a:r>
              <a:rPr lang="zh-CN" altLang="en-US" sz="3200" b="1"/>
              <a:t>二、多个有联系样本的方差分析</a:t>
            </a:r>
            <a:br>
              <a:rPr lang="zh-CN" altLang="en-US" sz="3200" b="1"/>
            </a:br>
            <a:r>
              <a:rPr lang="zh-CN" altLang="en-US" sz="3200" b="1"/>
              <a:t>（</a:t>
            </a:r>
            <a:r>
              <a:rPr lang="en-US" altLang="zh-CN" sz="3200" b="1"/>
              <a:t>K Related Samples Test</a:t>
            </a:r>
            <a:r>
              <a:rPr lang="zh-CN" altLang="en-US" sz="3200" b="1"/>
              <a:t>）</a:t>
            </a:r>
          </a:p>
        </p:txBody>
      </p:sp>
      <p:sp>
        <p:nvSpPr>
          <p:cNvPr id="278531" name="Rectangle 3"/>
          <p:cNvSpPr>
            <a:spLocks noGrp="1" noRot="1" noChangeArrowheads="1"/>
          </p:cNvSpPr>
          <p:nvPr>
            <p:ph type="body" idx="1"/>
          </p:nvPr>
        </p:nvSpPr>
        <p:spPr>
          <a:xfrm>
            <a:off x="0" y="1196975"/>
            <a:ext cx="8842375" cy="4498975"/>
          </a:xfrm>
        </p:spPr>
        <p:txBody>
          <a:bodyPr/>
          <a:lstStyle/>
          <a:p>
            <a:r>
              <a:rPr lang="zh-CN" altLang="en-US" sz="2000"/>
              <a:t>多个有联系样本的方差分析，又称多个配对样本的检验，是在总体分布未知的情况下，用于比较多个有联系的总体分布的差异性。可以归纳为：</a:t>
            </a:r>
          </a:p>
          <a:p>
            <a:r>
              <a:rPr lang="zh-CN" altLang="en-US" sz="2000"/>
              <a:t>多个有联系的总体是否存在显著差异；</a:t>
            </a:r>
          </a:p>
          <a:p>
            <a:r>
              <a:rPr lang="zh-CN" altLang="en-US" sz="2000"/>
              <a:t>多个评判结果是否存在显著差异（一致性检验）；</a:t>
            </a:r>
          </a:p>
          <a:p>
            <a:r>
              <a:rPr lang="zh-CN" altLang="en-US" sz="2000"/>
              <a:t>由于总体分布未知，所以检验都是建立秩和的基础上。下面通过例题来说明具体的检验方法。</a:t>
            </a:r>
          </a:p>
        </p:txBody>
      </p:sp>
      <p:sp>
        <p:nvSpPr>
          <p:cNvPr id="278532" name="Rectangle 4"/>
          <p:cNvSpPr>
            <a:spLocks noChangeArrowheads="1"/>
          </p:cNvSpPr>
          <p:nvPr/>
        </p:nvSpPr>
        <p:spPr bwMode="auto">
          <a:xfrm>
            <a:off x="395288" y="3357563"/>
            <a:ext cx="8208962" cy="1320800"/>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例</a:t>
            </a:r>
            <a:r>
              <a:rPr lang="en-US" altLang="zh-CN" sz="2000"/>
              <a:t>7  </a:t>
            </a:r>
            <a:r>
              <a:rPr lang="zh-CN" altLang="en-US" sz="2000"/>
              <a:t>对于五个企业生产的同一类型产品，由四个使用单位分别对这些企业生产的产品进行评价，以打分的形式表示评价结果，满分是</a:t>
            </a:r>
            <a:r>
              <a:rPr lang="en-US" altLang="zh-CN" sz="2000"/>
              <a:t>10 </a:t>
            </a:r>
            <a:r>
              <a:rPr lang="zh-CN" altLang="en-US" sz="2000"/>
              <a:t>分，得出评价结果如表所示。试检验使用单位的判断标准是否一致（</a:t>
            </a:r>
            <a:r>
              <a:rPr lang="en-US" altLang="zh-CN" sz="2000"/>
              <a:t>α=0.05</a:t>
            </a:r>
            <a:r>
              <a:rPr lang="zh-CN" altLang="en-US" sz="2000"/>
              <a:t>）。</a:t>
            </a:r>
          </a:p>
        </p:txBody>
      </p:sp>
      <p:pic>
        <p:nvPicPr>
          <p:cNvPr id="278729" name="Picture 20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913" y="4868863"/>
            <a:ext cx="5976937" cy="15700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1488947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9" name="Rectangle 3"/>
          <p:cNvSpPr>
            <a:spLocks noGrp="1" noRot="1" noChangeArrowheads="1"/>
          </p:cNvSpPr>
          <p:nvPr>
            <p:ph type="body" idx="1"/>
          </p:nvPr>
        </p:nvSpPr>
        <p:spPr>
          <a:xfrm>
            <a:off x="250825" y="0"/>
            <a:ext cx="8540750" cy="1800225"/>
          </a:xfrm>
        </p:spPr>
        <p:txBody>
          <a:bodyPr/>
          <a:lstStyle/>
          <a:p>
            <a:pPr>
              <a:lnSpc>
                <a:spcPct val="105000"/>
              </a:lnSpc>
            </a:pPr>
            <a:r>
              <a:rPr lang="zh-CN" altLang="en-US" sz="2000">
                <a:solidFill>
                  <a:srgbClr val="FF3300"/>
                </a:solidFill>
              </a:rPr>
              <a:t>解：建立假设</a:t>
            </a:r>
            <a:r>
              <a:rPr lang="en-US" altLang="zh-CN" sz="2000">
                <a:solidFill>
                  <a:srgbClr val="FF3300"/>
                </a:solidFill>
              </a:rPr>
              <a:t>H</a:t>
            </a:r>
            <a:r>
              <a:rPr lang="en-US" altLang="zh-CN" sz="2000" baseline="-25000">
                <a:solidFill>
                  <a:srgbClr val="FF3300"/>
                </a:solidFill>
              </a:rPr>
              <a:t>0</a:t>
            </a:r>
            <a:r>
              <a:rPr lang="zh-CN" altLang="en-US" sz="2000">
                <a:solidFill>
                  <a:srgbClr val="FF3300"/>
                </a:solidFill>
              </a:rPr>
              <a:t>：使用单位的判断标准没有显著差异；</a:t>
            </a:r>
          </a:p>
          <a:p>
            <a:pPr>
              <a:lnSpc>
                <a:spcPct val="105000"/>
              </a:lnSpc>
            </a:pPr>
            <a:r>
              <a:rPr lang="en-US" altLang="zh-CN" sz="2000">
                <a:solidFill>
                  <a:srgbClr val="FF3300"/>
                </a:solidFill>
              </a:rPr>
              <a:t>H</a:t>
            </a:r>
            <a:r>
              <a:rPr lang="en-US" altLang="zh-CN" sz="2000" baseline="-25000">
                <a:solidFill>
                  <a:srgbClr val="FF3300"/>
                </a:solidFill>
              </a:rPr>
              <a:t>1</a:t>
            </a:r>
            <a:r>
              <a:rPr lang="zh-CN" altLang="en-US" sz="2000">
                <a:solidFill>
                  <a:srgbClr val="FF3300"/>
                </a:solidFill>
              </a:rPr>
              <a:t>：使用单位的判断标准有显著差异。</a:t>
            </a:r>
          </a:p>
          <a:p>
            <a:pPr>
              <a:lnSpc>
                <a:spcPct val="105000"/>
              </a:lnSpc>
            </a:pPr>
            <a:r>
              <a:rPr lang="zh-CN" altLang="en-US" sz="2000">
                <a:solidFill>
                  <a:srgbClr val="FF3300"/>
                </a:solidFill>
              </a:rPr>
              <a:t>根据评分表建立数据文件，多个有联系样本检验的具体操作步骤如下</a:t>
            </a:r>
          </a:p>
          <a:p>
            <a:pPr>
              <a:lnSpc>
                <a:spcPct val="105000"/>
              </a:lnSpc>
              <a:buFont typeface="Wingdings 2" pitchFamily="18" charset="2"/>
              <a:buNone/>
            </a:pPr>
            <a:r>
              <a:rPr lang="zh-CN" altLang="en-US" sz="2000"/>
              <a:t>     </a:t>
            </a:r>
            <a:r>
              <a:rPr lang="en-US" altLang="zh-CN" sz="2000"/>
              <a:t>1. </a:t>
            </a:r>
            <a:r>
              <a:rPr lang="zh-CN" altLang="en-US" sz="2000"/>
              <a:t>打开数据，在数据窗口单击</a:t>
            </a:r>
            <a:r>
              <a:rPr lang="en-US" altLang="zh-CN" sz="2000"/>
              <a:t>Analyze </a:t>
            </a:r>
            <a:r>
              <a:rPr lang="en-US" altLang="zh-CN" sz="2000">
                <a:sym typeface="Symbol" pitchFamily="18" charset="2"/>
              </a:rPr>
              <a:t></a:t>
            </a:r>
            <a:r>
              <a:rPr lang="en-US" altLang="zh-CN" sz="2000"/>
              <a:t>Nonparametric Test</a:t>
            </a:r>
            <a:r>
              <a:rPr lang="en-US" altLang="zh-CN" sz="2000">
                <a:sym typeface="Symbol" pitchFamily="18" charset="2"/>
              </a:rPr>
              <a:t></a:t>
            </a:r>
            <a:r>
              <a:rPr lang="en-US" altLang="zh-CN" sz="2000"/>
              <a:t> K Related Samples </a:t>
            </a:r>
            <a:r>
              <a:rPr lang="zh-CN" altLang="en-US" sz="2000"/>
              <a:t>，打开</a:t>
            </a:r>
            <a:r>
              <a:rPr lang="en-US" altLang="zh-CN" sz="2000"/>
              <a:t>K-Related-Samples</a:t>
            </a:r>
            <a:r>
              <a:rPr lang="zh-CN" altLang="en-US" sz="2000"/>
              <a:t>对话框如图所示。</a:t>
            </a:r>
          </a:p>
        </p:txBody>
      </p:sp>
      <p:pic>
        <p:nvPicPr>
          <p:cNvPr id="28058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24300" y="1844675"/>
            <a:ext cx="4932363" cy="2919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80581" name="Rectangle 5"/>
          <p:cNvSpPr>
            <a:spLocks noChangeArrowheads="1"/>
          </p:cNvSpPr>
          <p:nvPr/>
        </p:nvSpPr>
        <p:spPr bwMode="auto">
          <a:xfrm>
            <a:off x="250825" y="1989138"/>
            <a:ext cx="3529013"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gn="just"/>
            <a:r>
              <a:rPr lang="en-US" altLang="zh-CN" sz="2000"/>
              <a:t>2</a:t>
            </a:r>
            <a:r>
              <a:rPr lang="zh-CN" altLang="en-US" sz="2000"/>
              <a:t>．选择检验的变量进入检验框中。本例中选择企业的产品</a:t>
            </a:r>
            <a:r>
              <a:rPr lang="en-US" altLang="zh-CN" sz="2000"/>
              <a:t>A</a:t>
            </a:r>
            <a:r>
              <a:rPr lang="zh-CN" altLang="en-US" sz="2000"/>
              <a:t>、</a:t>
            </a:r>
            <a:r>
              <a:rPr lang="en-US" altLang="zh-CN" sz="2000"/>
              <a:t>B</a:t>
            </a:r>
            <a:r>
              <a:rPr lang="zh-CN" altLang="en-US" sz="2000"/>
              <a:t>、</a:t>
            </a:r>
            <a:r>
              <a:rPr lang="en-US" altLang="zh-CN" sz="2000"/>
              <a:t>C</a:t>
            </a:r>
            <a:r>
              <a:rPr lang="zh-CN" altLang="en-US" sz="2000"/>
              <a:t>、</a:t>
            </a:r>
            <a:r>
              <a:rPr lang="en-US" altLang="zh-CN" sz="2000"/>
              <a:t>D</a:t>
            </a:r>
            <a:r>
              <a:rPr lang="zh-CN" altLang="en-US" sz="2000"/>
              <a:t>、</a:t>
            </a:r>
            <a:r>
              <a:rPr lang="en-US" altLang="zh-CN" sz="2000"/>
              <a:t>E </a:t>
            </a:r>
            <a:r>
              <a:rPr lang="zh-CN" altLang="en-US" sz="2000"/>
              <a:t>进 入</a:t>
            </a:r>
            <a:r>
              <a:rPr lang="en-US" altLang="zh-CN" sz="2000"/>
              <a:t>Test Variable List</a:t>
            </a:r>
            <a:r>
              <a:rPr lang="zh-CN" altLang="en-US" sz="2000"/>
              <a:t>框内。</a:t>
            </a:r>
          </a:p>
        </p:txBody>
      </p:sp>
      <p:sp>
        <p:nvSpPr>
          <p:cNvPr id="280582" name="Rectangle 6"/>
          <p:cNvSpPr>
            <a:spLocks noChangeArrowheads="1"/>
          </p:cNvSpPr>
          <p:nvPr/>
        </p:nvSpPr>
        <p:spPr bwMode="auto">
          <a:xfrm>
            <a:off x="323850" y="3284538"/>
            <a:ext cx="3095625"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gn="just"/>
            <a:r>
              <a:rPr lang="en-US" altLang="zh-CN" sz="2000"/>
              <a:t>3</a:t>
            </a:r>
            <a:r>
              <a:rPr lang="zh-CN" altLang="en-US" sz="2000"/>
              <a:t>．在</a:t>
            </a:r>
            <a:r>
              <a:rPr lang="en-US" altLang="zh-CN" sz="2000"/>
              <a:t>Test Type</a:t>
            </a:r>
            <a:r>
              <a:rPr lang="zh-CN" altLang="en-US" sz="2000"/>
              <a:t>栏中选择检验方式。</a:t>
            </a:r>
            <a:r>
              <a:rPr lang="en-US" altLang="zh-CN" sz="2000"/>
              <a:t>SPSS</a:t>
            </a:r>
            <a:r>
              <a:rPr lang="zh-CN" altLang="en-US" sz="2000"/>
              <a:t>软件给出三种检验方式：</a:t>
            </a:r>
          </a:p>
        </p:txBody>
      </p:sp>
      <p:sp>
        <p:nvSpPr>
          <p:cNvPr id="280583" name="Rectangle 7"/>
          <p:cNvSpPr>
            <a:spLocks noChangeArrowheads="1"/>
          </p:cNvSpPr>
          <p:nvPr/>
        </p:nvSpPr>
        <p:spPr bwMode="auto">
          <a:xfrm>
            <a:off x="0" y="5041900"/>
            <a:ext cx="9144000"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lgn="just"/>
            <a:r>
              <a:rPr lang="en-US" altLang="zh-CN" sz="2000" b="1"/>
              <a:t>Friendman</a:t>
            </a:r>
            <a:r>
              <a:rPr lang="zh-CN" altLang="en-US" sz="2000" b="1"/>
              <a:t>检验</a:t>
            </a:r>
            <a:r>
              <a:rPr lang="zh-CN" altLang="en-US" sz="2000"/>
              <a:t>，适用于等间距变量数据，利用秩平均建立</a:t>
            </a:r>
            <a:r>
              <a:rPr lang="en-US" altLang="zh-CN" sz="2000"/>
              <a:t>Friendman</a:t>
            </a:r>
            <a:r>
              <a:rPr lang="zh-CN" altLang="en-US" sz="2000"/>
              <a:t>检验统计量，检验多个有联系的总体的分布是否存在显著差异。原假设是无显著差异。</a:t>
            </a:r>
          </a:p>
          <a:p>
            <a:pPr indent="304800" algn="just"/>
            <a:r>
              <a:rPr lang="en-US" altLang="zh-CN" sz="2000" b="1"/>
              <a:t>Kendall′s W </a:t>
            </a:r>
            <a:r>
              <a:rPr lang="zh-CN" altLang="en-US" sz="2000" b="1"/>
              <a:t>一致性检验</a:t>
            </a:r>
            <a:r>
              <a:rPr lang="zh-CN" altLang="en-US" sz="2000"/>
              <a:t>，适用于分析评判者的判别标准是否一致。通过</a:t>
            </a:r>
            <a:r>
              <a:rPr lang="en-US" altLang="zh-CN" sz="2000"/>
              <a:t>Kendall</a:t>
            </a:r>
            <a:r>
              <a:rPr lang="zh-CN" altLang="en-US" sz="2000"/>
              <a:t>一致性系数</a:t>
            </a:r>
            <a:r>
              <a:rPr lang="en-US" altLang="zh-CN" sz="2000"/>
              <a:t>W</a:t>
            </a:r>
            <a:r>
              <a:rPr lang="zh-CN" altLang="en-US" sz="2000"/>
              <a:t>值越接近</a:t>
            </a:r>
            <a:r>
              <a:rPr lang="en-US" altLang="zh-CN" sz="2000"/>
              <a:t>1</a:t>
            </a:r>
            <a:r>
              <a:rPr lang="zh-CN" altLang="en-US" sz="2000"/>
              <a:t>，说明评判者的评价标准一致性越好。</a:t>
            </a:r>
          </a:p>
          <a:p>
            <a:pPr indent="304800" algn="just"/>
            <a:r>
              <a:rPr lang="en-US" altLang="zh-CN" sz="2000" b="1"/>
              <a:t>Cochran′s Q </a:t>
            </a:r>
            <a:r>
              <a:rPr lang="zh-CN" altLang="en-US" sz="2000" b="1"/>
              <a:t>检验</a:t>
            </a:r>
            <a:r>
              <a:rPr lang="en-US" altLang="zh-CN" sz="2000"/>
              <a:t>,</a:t>
            </a:r>
            <a:r>
              <a:rPr lang="zh-CN" altLang="en-US" sz="2000"/>
              <a:t>适用于二值变量数据，原假设是无显著差异。</a:t>
            </a:r>
          </a:p>
        </p:txBody>
      </p:sp>
    </p:spTree>
    <p:extLst>
      <p:ext uri="{BB962C8B-B14F-4D97-AF65-F5344CB8AC3E}">
        <p14:creationId xmlns:p14="http://schemas.microsoft.com/office/powerpoint/2010/main" xmlns="" val="31952230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3" name="Rectangle 3"/>
          <p:cNvSpPr>
            <a:spLocks noGrp="1" noRot="1" noChangeArrowheads="1"/>
          </p:cNvSpPr>
          <p:nvPr>
            <p:ph type="body" idx="1"/>
          </p:nvPr>
        </p:nvSpPr>
        <p:spPr>
          <a:xfrm>
            <a:off x="323850" y="333375"/>
            <a:ext cx="8540750" cy="4498975"/>
          </a:xfrm>
        </p:spPr>
        <p:txBody>
          <a:bodyPr/>
          <a:lstStyle/>
          <a:p>
            <a:r>
              <a:rPr lang="en-US" altLang="zh-CN" sz="2000"/>
              <a:t>4. </a:t>
            </a:r>
            <a:r>
              <a:rPr lang="zh-CN" altLang="en-US" sz="2000"/>
              <a:t>在</a:t>
            </a:r>
            <a:r>
              <a:rPr lang="en-US" altLang="zh-CN" sz="2000"/>
              <a:t>Statistics</a:t>
            </a:r>
            <a:r>
              <a:rPr lang="zh-CN" altLang="en-US" sz="2000"/>
              <a:t>对话框内选择输出结果形式和缺失值处理方式。</a:t>
            </a:r>
          </a:p>
          <a:p>
            <a:r>
              <a:rPr lang="en-US" altLang="zh-CN" sz="2000"/>
              <a:t>5. </a:t>
            </a:r>
            <a:r>
              <a:rPr lang="zh-CN" altLang="en-US" sz="2000"/>
              <a:t>单击</a:t>
            </a:r>
            <a:r>
              <a:rPr lang="en-US" altLang="zh-CN" sz="2000"/>
              <a:t>OK</a:t>
            </a:r>
            <a:r>
              <a:rPr lang="zh-CN" altLang="en-US" sz="2000"/>
              <a:t>，输出</a:t>
            </a:r>
            <a:r>
              <a:rPr lang="zh-CN" altLang="en-US" sz="2000" b="1"/>
              <a:t> </a:t>
            </a:r>
            <a:r>
              <a:rPr lang="zh-CN" altLang="en-US" sz="2000"/>
              <a:t> </a:t>
            </a:r>
            <a:r>
              <a:rPr lang="en-US" altLang="zh-CN" sz="2000"/>
              <a:t>Kendall's W Test </a:t>
            </a:r>
            <a:r>
              <a:rPr lang="zh-CN" altLang="en-US" sz="2000"/>
              <a:t>检验表如表。</a:t>
            </a:r>
          </a:p>
        </p:txBody>
      </p:sp>
      <p:pic>
        <p:nvPicPr>
          <p:cNvPr id="28160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43438" y="1700213"/>
            <a:ext cx="3744912" cy="2689225"/>
          </a:xfrm>
          <a:prstGeom prst="rect">
            <a:avLst/>
          </a:prstGeom>
          <a:noFill/>
          <a:extLst>
            <a:ext uri="{909E8E84-426E-40DD-AFC4-6F175D3DCCD1}">
              <a14:hiddenFill xmlns:a14="http://schemas.microsoft.com/office/drawing/2010/main" xmlns="">
                <a:solidFill>
                  <a:srgbClr val="FFFFFF"/>
                </a:solidFill>
              </a14:hiddenFill>
            </a:ext>
          </a:extLst>
        </p:spPr>
      </p:pic>
      <p:pic>
        <p:nvPicPr>
          <p:cNvPr id="281605"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16013" y="1989138"/>
            <a:ext cx="3311525" cy="1836737"/>
          </a:xfrm>
          <a:prstGeom prst="rect">
            <a:avLst/>
          </a:prstGeom>
          <a:noFill/>
          <a:extLst>
            <a:ext uri="{909E8E84-426E-40DD-AFC4-6F175D3DCCD1}">
              <a14:hiddenFill xmlns:a14="http://schemas.microsoft.com/office/drawing/2010/main" xmlns="">
                <a:solidFill>
                  <a:srgbClr val="FFFFFF"/>
                </a:solidFill>
              </a14:hiddenFill>
            </a:ext>
          </a:extLst>
        </p:spPr>
      </p:pic>
      <p:sp>
        <p:nvSpPr>
          <p:cNvPr id="281606" name="Rectangle 6"/>
          <p:cNvSpPr>
            <a:spLocks noChangeArrowheads="1"/>
          </p:cNvSpPr>
          <p:nvPr/>
        </p:nvSpPr>
        <p:spPr bwMode="auto">
          <a:xfrm>
            <a:off x="4643438" y="1268413"/>
            <a:ext cx="2538412"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a:tabLst>
                <a:tab pos="712788" algn="ctr"/>
              </a:tabLst>
            </a:pPr>
            <a:r>
              <a:rPr lang="en-US" altLang="zh-CN" b="1"/>
              <a:t>Ranks</a:t>
            </a:r>
            <a:r>
              <a:rPr lang="zh-CN" altLang="en-US" b="1"/>
              <a:t>秩</a:t>
            </a:r>
          </a:p>
        </p:txBody>
      </p:sp>
      <p:sp>
        <p:nvSpPr>
          <p:cNvPr id="281607" name="Rectangle 7"/>
          <p:cNvSpPr>
            <a:spLocks noChangeArrowheads="1"/>
          </p:cNvSpPr>
          <p:nvPr/>
        </p:nvSpPr>
        <p:spPr bwMode="auto">
          <a:xfrm>
            <a:off x="1258888" y="1557338"/>
            <a:ext cx="294798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b="1"/>
              <a:t>Test Statistics</a:t>
            </a:r>
            <a:r>
              <a:rPr lang="zh-CN" altLang="en-US" b="1"/>
              <a:t>检验统计表</a:t>
            </a:r>
            <a:r>
              <a:rPr lang="zh-CN" altLang="en-US"/>
              <a:t> </a:t>
            </a:r>
          </a:p>
        </p:txBody>
      </p:sp>
      <p:sp>
        <p:nvSpPr>
          <p:cNvPr id="281608" name="Rectangle 8"/>
          <p:cNvSpPr>
            <a:spLocks noChangeArrowheads="1"/>
          </p:cNvSpPr>
          <p:nvPr/>
        </p:nvSpPr>
        <p:spPr bwMode="auto">
          <a:xfrm>
            <a:off x="250825" y="4724400"/>
            <a:ext cx="8543925" cy="1511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55000"/>
              </a:lnSpc>
            </a:pPr>
            <a:r>
              <a:rPr lang="en-US" altLang="zh-CN" sz="2000" b="1"/>
              <a:t>Ranks</a:t>
            </a:r>
            <a:r>
              <a:rPr lang="zh-CN" altLang="en-US" sz="2000" b="1"/>
              <a:t>秩</a:t>
            </a:r>
            <a:r>
              <a:rPr lang="zh-CN" altLang="en-US" sz="2000"/>
              <a:t>表示每个企业产品的秩平均值， </a:t>
            </a:r>
            <a:r>
              <a:rPr lang="en-US" altLang="zh-CN" sz="2000" b="1"/>
              <a:t>Test Statistics</a:t>
            </a:r>
            <a:r>
              <a:rPr lang="zh-CN" altLang="en-US" sz="2000" b="1"/>
              <a:t>检验统计表</a:t>
            </a:r>
            <a:r>
              <a:rPr lang="zh-CN" altLang="en-US" sz="2000"/>
              <a:t>输出统计检验的结果可以看出，</a:t>
            </a:r>
            <a:r>
              <a:rPr lang="en-US" altLang="zh-CN" sz="2000"/>
              <a:t>Kendall</a:t>
            </a:r>
            <a:r>
              <a:rPr lang="zh-CN" altLang="en-US" sz="2000"/>
              <a:t>一致性系数</a:t>
            </a:r>
            <a:r>
              <a:rPr lang="en-US" altLang="zh-CN" sz="2000"/>
              <a:t>W</a:t>
            </a:r>
            <a:r>
              <a:rPr lang="zh-CN" altLang="en-US" sz="2000"/>
              <a:t>比较小，即四个使用单位的评价结果明显是不一致的。</a:t>
            </a:r>
          </a:p>
        </p:txBody>
      </p:sp>
    </p:spTree>
    <p:extLst>
      <p:ext uri="{BB962C8B-B14F-4D97-AF65-F5344CB8AC3E}">
        <p14:creationId xmlns:p14="http://schemas.microsoft.com/office/powerpoint/2010/main" xmlns="" val="190655149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Rectangle 2"/>
          <p:cNvSpPr>
            <a:spLocks noChangeArrowheads="1"/>
          </p:cNvSpPr>
          <p:nvPr/>
        </p:nvSpPr>
        <p:spPr bwMode="auto">
          <a:xfrm>
            <a:off x="900113" y="908050"/>
            <a:ext cx="7416800" cy="1917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atinLnBrk="1">
              <a:buFontTx/>
              <a:buBlip>
                <a:blip r:embed="rId2"/>
              </a:buBlip>
            </a:pPr>
            <a:r>
              <a:rPr kumimoji="1" lang="zh-CN" altLang="en-US" sz="2400">
                <a:latin typeface="楷体_GB2312" pitchFamily="49" charset="-122"/>
                <a:ea typeface="楷体_GB2312" pitchFamily="49" charset="-122"/>
              </a:rPr>
              <a:t>例题：</a:t>
            </a:r>
          </a:p>
          <a:p>
            <a:pPr latinLnBrk="1"/>
            <a:r>
              <a:rPr kumimoji="1" lang="zh-CN" altLang="en-US" sz="2400">
                <a:latin typeface="楷体_GB2312" pitchFamily="49" charset="-122"/>
                <a:ea typeface="楷体_GB2312" pitchFamily="49" charset="-122"/>
              </a:rPr>
              <a:t>某商品标签上标明其重量至少为</a:t>
            </a:r>
            <a:r>
              <a:rPr kumimoji="1" lang="en-US" altLang="zh-CN" sz="2400">
                <a:latin typeface="楷体_GB2312" pitchFamily="49" charset="-122"/>
                <a:ea typeface="楷体_GB2312" pitchFamily="49" charset="-122"/>
              </a:rPr>
              <a:t>3</a:t>
            </a:r>
            <a:r>
              <a:rPr kumimoji="1" lang="zh-CN" altLang="en-US" sz="2400">
                <a:latin typeface="楷体_GB2312" pitchFamily="49" charset="-122"/>
                <a:ea typeface="楷体_GB2312" pitchFamily="49" charset="-122"/>
              </a:rPr>
              <a:t>公斤以上，现抽取</a:t>
            </a:r>
            <a:r>
              <a:rPr kumimoji="1" lang="en-US" altLang="zh-CN" sz="2400">
                <a:latin typeface="楷体_GB2312" pitchFamily="49" charset="-122"/>
                <a:ea typeface="楷体_GB2312" pitchFamily="49" charset="-122"/>
              </a:rPr>
              <a:t>36</a:t>
            </a:r>
            <a:r>
              <a:rPr kumimoji="1" lang="zh-CN" altLang="en-US" sz="2400">
                <a:latin typeface="楷体_GB2312" pitchFamily="49" charset="-122"/>
                <a:ea typeface="楷体_GB2312" pitchFamily="49" charset="-122"/>
              </a:rPr>
              <a:t>瓶该产品组成的一个简单随机样本，得其样本均值</a:t>
            </a:r>
            <a:r>
              <a:rPr kumimoji="1" lang="en-US" altLang="zh-CN" sz="2400">
                <a:latin typeface="楷体_GB2312" pitchFamily="49" charset="-122"/>
                <a:ea typeface="楷体_GB2312" pitchFamily="49" charset="-122"/>
              </a:rPr>
              <a:t>2.92</a:t>
            </a:r>
            <a:r>
              <a:rPr kumimoji="1" lang="zh-CN" altLang="en-US" sz="2400">
                <a:latin typeface="楷体_GB2312" pitchFamily="49" charset="-122"/>
                <a:ea typeface="楷体_GB2312" pitchFamily="49" charset="-122"/>
              </a:rPr>
              <a:t>公斤，已知总体标准差为</a:t>
            </a:r>
            <a:r>
              <a:rPr kumimoji="1" lang="en-US" altLang="zh-CN" sz="2400">
                <a:latin typeface="楷体_GB2312" pitchFamily="49" charset="-122"/>
                <a:ea typeface="楷体_GB2312" pitchFamily="49" charset="-122"/>
              </a:rPr>
              <a:t>0.18</a:t>
            </a:r>
            <a:r>
              <a:rPr kumimoji="1" lang="zh-CN" altLang="en-US" sz="2400">
                <a:latin typeface="楷体_GB2312" pitchFamily="49" charset="-122"/>
                <a:ea typeface="楷体_GB2312" pitchFamily="49" charset="-122"/>
              </a:rPr>
              <a:t>时，在显著性水平</a:t>
            </a:r>
            <a:r>
              <a:rPr kumimoji="1" lang="en-US" altLang="zh-CN" sz="2400">
                <a:latin typeface="楷体_GB2312" pitchFamily="49" charset="-122"/>
                <a:ea typeface="楷体_GB2312" pitchFamily="49" charset="-122"/>
              </a:rPr>
              <a:t>α</a:t>
            </a:r>
            <a:r>
              <a:rPr kumimoji="1" lang="zh-CN" altLang="en-US" sz="2400">
                <a:latin typeface="楷体_GB2312" pitchFamily="49" charset="-122"/>
                <a:ea typeface="楷体_GB2312" pitchFamily="49" charset="-122"/>
              </a:rPr>
              <a:t>＝</a:t>
            </a:r>
            <a:r>
              <a:rPr kumimoji="1" lang="en-US" altLang="zh-CN" sz="2400">
                <a:latin typeface="楷体_GB2312" pitchFamily="49" charset="-122"/>
                <a:ea typeface="楷体_GB2312" pitchFamily="49" charset="-122"/>
              </a:rPr>
              <a:t>0.01</a:t>
            </a:r>
            <a:r>
              <a:rPr kumimoji="1" lang="zh-CN" altLang="en-US" sz="2400">
                <a:latin typeface="楷体_GB2312" pitchFamily="49" charset="-122"/>
                <a:ea typeface="楷体_GB2312" pitchFamily="49" charset="-122"/>
              </a:rPr>
              <a:t>的情况下检验其商品标签所标内容是否真实？    </a:t>
            </a:r>
          </a:p>
        </p:txBody>
      </p:sp>
      <p:pic>
        <p:nvPicPr>
          <p:cNvPr id="414723" name="Picture 3" descr="j029912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084888" y="3789363"/>
            <a:ext cx="1100137" cy="180498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9114254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7" name="Rectangle 3"/>
          <p:cNvSpPr>
            <a:spLocks noGrp="1" noRot="1" noChangeArrowheads="1"/>
          </p:cNvSpPr>
          <p:nvPr>
            <p:ph type="body" idx="1"/>
          </p:nvPr>
        </p:nvSpPr>
        <p:spPr>
          <a:xfrm>
            <a:off x="323850" y="3284538"/>
            <a:ext cx="8447088" cy="1439862"/>
          </a:xfrm>
        </p:spPr>
        <p:txBody>
          <a:bodyPr/>
          <a:lstStyle/>
          <a:p>
            <a:pPr>
              <a:lnSpc>
                <a:spcPct val="90000"/>
              </a:lnSpc>
              <a:buFont typeface="Wingdings 2" pitchFamily="18" charset="2"/>
              <a:buNone/>
            </a:pPr>
            <a:r>
              <a:rPr lang="zh-CN" altLang="en-US" sz="2000"/>
              <a:t>解：根据题意建立数据文件</a:t>
            </a:r>
            <a:r>
              <a:rPr lang="en-US" altLang="zh-CN" sz="2000"/>
              <a:t>.</a:t>
            </a:r>
            <a:r>
              <a:rPr lang="zh-CN" altLang="en-US" sz="2000"/>
              <a:t>检验假设：</a:t>
            </a:r>
          </a:p>
          <a:p>
            <a:pPr>
              <a:lnSpc>
                <a:spcPct val="90000"/>
              </a:lnSpc>
              <a:buFont typeface="Wingdings 2" pitchFamily="18" charset="2"/>
              <a:buNone/>
            </a:pPr>
            <a:r>
              <a:rPr lang="zh-CN" altLang="en-US" sz="2000"/>
              <a:t>             </a:t>
            </a:r>
            <a:r>
              <a:rPr lang="en-US" altLang="zh-CN" sz="2000"/>
              <a:t>H</a:t>
            </a:r>
            <a:r>
              <a:rPr lang="en-US" altLang="zh-CN" sz="2000" baseline="-25000"/>
              <a:t>0</a:t>
            </a:r>
            <a:r>
              <a:rPr lang="zh-CN" altLang="en-US" sz="2000"/>
              <a:t>：四种品牌之间的差异不显著</a:t>
            </a:r>
          </a:p>
          <a:p>
            <a:pPr>
              <a:lnSpc>
                <a:spcPct val="90000"/>
              </a:lnSpc>
              <a:buFont typeface="Wingdings 2" pitchFamily="18" charset="2"/>
              <a:buNone/>
            </a:pPr>
            <a:r>
              <a:rPr lang="zh-CN" altLang="en-US" sz="2000"/>
              <a:t>             </a:t>
            </a:r>
            <a:r>
              <a:rPr lang="en-US" altLang="zh-CN" sz="2000"/>
              <a:t>H</a:t>
            </a:r>
            <a:r>
              <a:rPr lang="en-US" altLang="zh-CN" sz="2000" baseline="-25000"/>
              <a:t>1</a:t>
            </a:r>
            <a:r>
              <a:rPr lang="zh-CN" altLang="en-US" sz="2000"/>
              <a:t>：四种品牌之间的差异显著</a:t>
            </a:r>
          </a:p>
          <a:p>
            <a:pPr>
              <a:lnSpc>
                <a:spcPct val="90000"/>
              </a:lnSpc>
              <a:buFont typeface="Wingdings 2" pitchFamily="18" charset="2"/>
              <a:buNone/>
            </a:pPr>
            <a:r>
              <a:rPr lang="zh-CN" altLang="en-US" sz="2000"/>
              <a:t>    检验步骤如下：</a:t>
            </a:r>
          </a:p>
        </p:txBody>
      </p:sp>
      <p:sp>
        <p:nvSpPr>
          <p:cNvPr id="282628" name="Rectangle 4"/>
          <p:cNvSpPr>
            <a:spLocks noChangeArrowheads="1"/>
          </p:cNvSpPr>
          <p:nvPr/>
        </p:nvSpPr>
        <p:spPr bwMode="auto">
          <a:xfrm>
            <a:off x="250825" y="333375"/>
            <a:ext cx="8675688" cy="711200"/>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例</a:t>
            </a:r>
            <a:r>
              <a:rPr lang="en-US" altLang="zh-CN" sz="2000"/>
              <a:t>8  </a:t>
            </a:r>
            <a:r>
              <a:rPr lang="zh-CN" altLang="en-US" sz="2000"/>
              <a:t>某企业为了比较该企业的产品在顾客中的满意程度，同时调查了包括自己企业在内的四种畅销品牌的顾客满意程度，得到数据如表所示：</a:t>
            </a:r>
          </a:p>
        </p:txBody>
      </p:sp>
      <p:pic>
        <p:nvPicPr>
          <p:cNvPr id="282629"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513" y="1341438"/>
            <a:ext cx="5184775" cy="9286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82630" name="Rectangle 6"/>
          <p:cNvSpPr>
            <a:spLocks noChangeArrowheads="1"/>
          </p:cNvSpPr>
          <p:nvPr/>
        </p:nvSpPr>
        <p:spPr bwMode="auto">
          <a:xfrm>
            <a:off x="539750" y="2487613"/>
            <a:ext cx="7464425" cy="376237"/>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a:t>试根据上面调查结果分析，四种品牌之间的差异是否显著（</a:t>
            </a:r>
            <a:r>
              <a:rPr lang="en-US" altLang="zh-CN"/>
              <a:t>α=0.05</a:t>
            </a:r>
            <a:r>
              <a:rPr lang="zh-CN" altLang="en-US"/>
              <a:t>）？ </a:t>
            </a:r>
          </a:p>
        </p:txBody>
      </p:sp>
      <p:sp>
        <p:nvSpPr>
          <p:cNvPr id="282631" name="Rectangle 7"/>
          <p:cNvSpPr>
            <a:spLocks noChangeArrowheads="1"/>
          </p:cNvSpPr>
          <p:nvPr/>
        </p:nvSpPr>
        <p:spPr bwMode="auto">
          <a:xfrm>
            <a:off x="755650" y="4748213"/>
            <a:ext cx="7993063" cy="1679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lnSpc>
                <a:spcPct val="130000"/>
              </a:lnSpc>
            </a:pPr>
            <a:r>
              <a:rPr lang="en-US" altLang="zh-CN" sz="2000"/>
              <a:t>1. </a:t>
            </a:r>
            <a:r>
              <a:rPr lang="zh-CN" altLang="en-US" sz="2000"/>
              <a:t>打开数据，在数据窗口单击</a:t>
            </a:r>
            <a:r>
              <a:rPr lang="en-US" altLang="zh-CN" sz="2000"/>
              <a:t>Analyze </a:t>
            </a:r>
            <a:r>
              <a:rPr lang="en-US" altLang="zh-CN" sz="2000">
                <a:sym typeface="Symbol" pitchFamily="18" charset="2"/>
              </a:rPr>
              <a:t></a:t>
            </a:r>
            <a:r>
              <a:rPr lang="en-US" altLang="zh-CN" sz="2000"/>
              <a:t>Nonparametric Test</a:t>
            </a:r>
            <a:r>
              <a:rPr lang="en-US" altLang="zh-CN" sz="2000">
                <a:sym typeface="Symbol" pitchFamily="18" charset="2"/>
              </a:rPr>
              <a:t></a:t>
            </a:r>
            <a:r>
              <a:rPr lang="en-US" altLang="zh-CN" sz="2000"/>
              <a:t> K Related Samples </a:t>
            </a:r>
            <a:r>
              <a:rPr lang="zh-CN" altLang="en-US" sz="2000">
                <a:sym typeface="Symbol" pitchFamily="18" charset="2"/>
              </a:rPr>
              <a:t>，打开</a:t>
            </a:r>
            <a:r>
              <a:rPr lang="en-US" altLang="zh-CN" sz="2000">
                <a:sym typeface="Symbol" pitchFamily="18" charset="2"/>
              </a:rPr>
              <a:t>K-Related-Samples</a:t>
            </a:r>
            <a:r>
              <a:rPr lang="zh-CN" altLang="en-US" sz="2000">
                <a:sym typeface="Symbol" pitchFamily="18" charset="2"/>
              </a:rPr>
              <a:t>对话框如图所示。</a:t>
            </a:r>
          </a:p>
          <a:p>
            <a:pPr indent="304800">
              <a:lnSpc>
                <a:spcPct val="130000"/>
              </a:lnSpc>
            </a:pPr>
            <a:r>
              <a:rPr lang="en-US" altLang="zh-CN" sz="2000">
                <a:sym typeface="Symbol" pitchFamily="18" charset="2"/>
              </a:rPr>
              <a:t>2</a:t>
            </a:r>
            <a:r>
              <a:rPr lang="zh-CN" altLang="en-US" sz="2000">
                <a:sym typeface="Symbol" pitchFamily="18" charset="2"/>
              </a:rPr>
              <a:t>．选择检验的变量进入检验框中。本例中选择所有变量进入</a:t>
            </a:r>
            <a:r>
              <a:rPr lang="en-US" altLang="zh-CN" sz="2000">
                <a:sym typeface="Symbol" pitchFamily="18" charset="2"/>
              </a:rPr>
              <a:t>Test Variable List</a:t>
            </a:r>
            <a:r>
              <a:rPr lang="zh-CN" altLang="en-US" sz="2000">
                <a:sym typeface="Symbol" pitchFamily="18" charset="2"/>
              </a:rPr>
              <a:t>框内。</a:t>
            </a:r>
          </a:p>
        </p:txBody>
      </p:sp>
    </p:spTree>
    <p:extLst>
      <p:ext uri="{BB962C8B-B14F-4D97-AF65-F5344CB8AC3E}">
        <p14:creationId xmlns:p14="http://schemas.microsoft.com/office/powerpoint/2010/main" xmlns="" val="385202577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1" name="Rectangle 3"/>
          <p:cNvSpPr>
            <a:spLocks noGrp="1" noRot="1" noChangeArrowheads="1"/>
          </p:cNvSpPr>
          <p:nvPr>
            <p:ph type="body" idx="1"/>
          </p:nvPr>
        </p:nvSpPr>
        <p:spPr>
          <a:xfrm>
            <a:off x="323850" y="333375"/>
            <a:ext cx="8540750" cy="1943100"/>
          </a:xfrm>
        </p:spPr>
        <p:txBody>
          <a:bodyPr/>
          <a:lstStyle/>
          <a:p>
            <a:r>
              <a:rPr lang="en-US" altLang="zh-CN" sz="2000"/>
              <a:t>3</a:t>
            </a:r>
            <a:r>
              <a:rPr lang="zh-CN" altLang="en-US" sz="2000"/>
              <a:t>．在</a:t>
            </a:r>
            <a:r>
              <a:rPr lang="en-US" altLang="zh-CN" sz="2000"/>
              <a:t>Test Type</a:t>
            </a:r>
            <a:r>
              <a:rPr lang="zh-CN" altLang="en-US" sz="2000"/>
              <a:t>栏中选择检验方式。本例中的数据是二值变量，故选择</a:t>
            </a:r>
            <a:r>
              <a:rPr lang="en-US" altLang="zh-CN" sz="2000"/>
              <a:t>Cochran′s Q </a:t>
            </a:r>
            <a:r>
              <a:rPr lang="zh-CN" altLang="en-US" sz="2000"/>
              <a:t>检验。</a:t>
            </a:r>
          </a:p>
          <a:p>
            <a:r>
              <a:rPr lang="en-US" altLang="zh-CN" sz="2000"/>
              <a:t>4. </a:t>
            </a:r>
            <a:r>
              <a:rPr lang="zh-CN" altLang="en-US" sz="2000"/>
              <a:t>在</a:t>
            </a:r>
            <a:r>
              <a:rPr lang="en-US" altLang="zh-CN" sz="2000"/>
              <a:t>Statistics</a:t>
            </a:r>
            <a:r>
              <a:rPr lang="zh-CN" altLang="en-US" sz="2000"/>
              <a:t>对话框内选择输出结果形式和缺失值处理方式。本例中取默认项。</a:t>
            </a:r>
          </a:p>
          <a:p>
            <a:r>
              <a:rPr lang="en-US" altLang="zh-CN" sz="2000"/>
              <a:t>5. </a:t>
            </a:r>
            <a:r>
              <a:rPr lang="zh-CN" altLang="en-US" sz="2000"/>
              <a:t>单击</a:t>
            </a:r>
            <a:r>
              <a:rPr lang="en-US" altLang="zh-CN" sz="2000"/>
              <a:t>OK</a:t>
            </a:r>
            <a:r>
              <a:rPr lang="zh-CN" altLang="en-US" sz="2000"/>
              <a:t>，输出</a:t>
            </a:r>
            <a:r>
              <a:rPr lang="zh-CN" altLang="en-US" sz="2000" b="1"/>
              <a:t> </a:t>
            </a:r>
            <a:r>
              <a:rPr lang="en-US" altLang="zh-CN" sz="2000"/>
              <a:t>Cochran′s Q </a:t>
            </a:r>
            <a:r>
              <a:rPr lang="zh-CN" altLang="en-US" sz="2000"/>
              <a:t>检验表如表。</a:t>
            </a:r>
          </a:p>
        </p:txBody>
      </p:sp>
      <p:pic>
        <p:nvPicPr>
          <p:cNvPr id="2836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8313" y="2636838"/>
            <a:ext cx="3816350" cy="2473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83653"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87900" y="2852738"/>
            <a:ext cx="3168650" cy="19748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83654" name="Rectangle 6"/>
          <p:cNvSpPr>
            <a:spLocks noChangeArrowheads="1"/>
          </p:cNvSpPr>
          <p:nvPr/>
        </p:nvSpPr>
        <p:spPr bwMode="auto">
          <a:xfrm>
            <a:off x="1331913" y="2205038"/>
            <a:ext cx="2220912"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a:tabLst>
                <a:tab pos="1123950" algn="ctr"/>
              </a:tabLst>
            </a:pPr>
            <a:r>
              <a:rPr lang="en-US" altLang="zh-CN" b="1"/>
              <a:t>Frequencies</a:t>
            </a:r>
            <a:r>
              <a:rPr lang="zh-CN" altLang="en-US" b="1"/>
              <a:t>频数表</a:t>
            </a:r>
          </a:p>
        </p:txBody>
      </p:sp>
      <p:sp>
        <p:nvSpPr>
          <p:cNvPr id="283655" name="Rectangle 7"/>
          <p:cNvSpPr>
            <a:spLocks noChangeArrowheads="1"/>
          </p:cNvSpPr>
          <p:nvPr/>
        </p:nvSpPr>
        <p:spPr bwMode="auto">
          <a:xfrm>
            <a:off x="4932363" y="2205038"/>
            <a:ext cx="2487612"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b="1"/>
              <a:t>Test Statistics</a:t>
            </a:r>
            <a:r>
              <a:rPr lang="zh-CN" altLang="en-US" b="1"/>
              <a:t>检验表</a:t>
            </a:r>
            <a:r>
              <a:rPr lang="zh-CN" altLang="en-US"/>
              <a:t> </a:t>
            </a:r>
          </a:p>
        </p:txBody>
      </p:sp>
      <p:sp>
        <p:nvSpPr>
          <p:cNvPr id="283656" name="Rectangle 8"/>
          <p:cNvSpPr>
            <a:spLocks noChangeArrowheads="1"/>
          </p:cNvSpPr>
          <p:nvPr/>
        </p:nvSpPr>
        <p:spPr bwMode="auto">
          <a:xfrm>
            <a:off x="468313" y="5084763"/>
            <a:ext cx="8424862"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25000"/>
              </a:lnSpc>
            </a:pPr>
            <a:r>
              <a:rPr lang="zh-CN" altLang="en-US" sz="2000"/>
              <a:t>从检验表中看出，</a:t>
            </a:r>
            <a:r>
              <a:rPr lang="en-US" altLang="zh-CN" sz="2000"/>
              <a:t>Cochran′s Q</a:t>
            </a:r>
            <a:r>
              <a:rPr lang="zh-CN" altLang="en-US" sz="2000"/>
              <a:t>统计量值为</a:t>
            </a:r>
            <a:r>
              <a:rPr lang="en-US" altLang="zh-CN" sz="2000"/>
              <a:t>29.809</a:t>
            </a:r>
            <a:r>
              <a:rPr lang="zh-CN" altLang="en-US" sz="2000"/>
              <a:t>，假设检验的</a:t>
            </a:r>
            <a:r>
              <a:rPr lang="en-US" altLang="zh-CN" sz="2000"/>
              <a:t>P</a:t>
            </a:r>
            <a:r>
              <a:rPr lang="zh-CN" altLang="en-US" sz="2000"/>
              <a:t>值远远地小于</a:t>
            </a:r>
            <a:r>
              <a:rPr lang="en-US" altLang="zh-CN" sz="2000"/>
              <a:t>0.05</a:t>
            </a:r>
            <a:r>
              <a:rPr lang="zh-CN" altLang="en-US" sz="2000"/>
              <a:t>，故拒绝</a:t>
            </a:r>
            <a:r>
              <a:rPr lang="en-US" altLang="zh-CN" sz="2000"/>
              <a:t>H</a:t>
            </a:r>
            <a:r>
              <a:rPr lang="en-US" altLang="zh-CN" sz="2000" baseline="-25000"/>
              <a:t>0</a:t>
            </a:r>
            <a:r>
              <a:rPr lang="zh-CN" altLang="en-US" sz="2000"/>
              <a:t>，认为该企业的产品与其它品牌的差异是显著的。 如果需要，企业还可以与其它品牌进行两两比较分析，读者可以自行做出两个有联系的样本检验。 </a:t>
            </a:r>
          </a:p>
        </p:txBody>
      </p:sp>
    </p:spTree>
    <p:extLst>
      <p:ext uri="{BB962C8B-B14F-4D97-AF65-F5344CB8AC3E}">
        <p14:creationId xmlns:p14="http://schemas.microsoft.com/office/powerpoint/2010/main" xmlns="" val="233415903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rrowheads="1"/>
          </p:cNvSpPr>
          <p:nvPr>
            <p:ph type="title"/>
          </p:nvPr>
        </p:nvSpPr>
        <p:spPr>
          <a:xfrm>
            <a:off x="301625" y="228600"/>
            <a:ext cx="8540750" cy="679450"/>
          </a:xfrm>
        </p:spPr>
        <p:txBody>
          <a:bodyPr/>
          <a:lstStyle/>
          <a:p>
            <a:r>
              <a:rPr lang="en-US" altLang="zh-CN" sz="4000"/>
              <a:t>8.6  </a:t>
            </a:r>
            <a:r>
              <a:rPr lang="zh-CN" altLang="en-US" sz="4000"/>
              <a:t>游程检验（</a:t>
            </a:r>
            <a:r>
              <a:rPr lang="en-US" altLang="zh-CN" sz="4000"/>
              <a:t>Runs Test</a:t>
            </a:r>
            <a:r>
              <a:rPr lang="zh-CN" altLang="en-US" sz="4000"/>
              <a:t>） </a:t>
            </a:r>
          </a:p>
        </p:txBody>
      </p:sp>
      <p:sp>
        <p:nvSpPr>
          <p:cNvPr id="284675" name="Rectangle 3"/>
          <p:cNvSpPr>
            <a:spLocks noGrp="1" noRot="1" noChangeArrowheads="1"/>
          </p:cNvSpPr>
          <p:nvPr>
            <p:ph type="body" idx="1"/>
          </p:nvPr>
        </p:nvSpPr>
        <p:spPr>
          <a:xfrm>
            <a:off x="323850" y="981075"/>
            <a:ext cx="8540750" cy="4498975"/>
          </a:xfrm>
        </p:spPr>
        <p:txBody>
          <a:bodyPr/>
          <a:lstStyle/>
          <a:p>
            <a:r>
              <a:rPr lang="zh-CN" altLang="en-US" sz="2000"/>
              <a:t>游程检验可以检验下面两种情况：</a:t>
            </a:r>
          </a:p>
          <a:p>
            <a:pPr>
              <a:buFont typeface="Wingdings 2" pitchFamily="18" charset="2"/>
              <a:buNone/>
            </a:pPr>
            <a:r>
              <a:rPr lang="zh-CN" altLang="en-US" sz="2000" b="1">
                <a:solidFill>
                  <a:srgbClr val="FF3300"/>
                </a:solidFill>
              </a:rPr>
              <a:t>单样本变量的取值是否是随机的。</a:t>
            </a:r>
          </a:p>
          <a:p>
            <a:pPr>
              <a:buFont typeface="Wingdings 2" pitchFamily="18" charset="2"/>
              <a:buNone/>
            </a:pPr>
            <a:r>
              <a:rPr lang="zh-CN" altLang="en-US" sz="2000" b="1">
                <a:solidFill>
                  <a:srgbClr val="FF3300"/>
                </a:solidFill>
              </a:rPr>
              <a:t>两独立总体的分布是否存在显著差异。 </a:t>
            </a:r>
          </a:p>
        </p:txBody>
      </p:sp>
      <p:sp>
        <p:nvSpPr>
          <p:cNvPr id="284676" name="Rectangle 4"/>
          <p:cNvSpPr>
            <a:spLocks noChangeArrowheads="1"/>
          </p:cNvSpPr>
          <p:nvPr/>
        </p:nvSpPr>
        <p:spPr bwMode="auto">
          <a:xfrm>
            <a:off x="395288" y="2205038"/>
            <a:ext cx="8532812" cy="1016000"/>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例</a:t>
            </a:r>
            <a:r>
              <a:rPr lang="en-US" altLang="zh-CN" sz="2000"/>
              <a:t>5</a:t>
            </a:r>
            <a:r>
              <a:rPr lang="zh-CN" altLang="en-US" sz="2000"/>
              <a:t>：为了鉴别两种操作方法对劳动效率的影响，随机抽取</a:t>
            </a:r>
            <a:r>
              <a:rPr lang="en-US" altLang="zh-CN" sz="2000"/>
              <a:t>12</a:t>
            </a:r>
            <a:r>
              <a:rPr lang="zh-CN" altLang="en-US" sz="2000"/>
              <a:t>人用第一种操作方法。</a:t>
            </a:r>
            <a:r>
              <a:rPr lang="en-US" altLang="zh-CN" sz="2000"/>
              <a:t>10 </a:t>
            </a:r>
            <a:r>
              <a:rPr lang="zh-CN" altLang="en-US" sz="2000"/>
              <a:t>人用第二种操作方法，每人的日产量见表，试问这两种操作方法有无显著差异？</a:t>
            </a:r>
          </a:p>
        </p:txBody>
      </p:sp>
      <p:pic>
        <p:nvPicPr>
          <p:cNvPr id="284677"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92275" y="3357563"/>
            <a:ext cx="5113338" cy="15605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84678" name="Rectangle 6"/>
          <p:cNvSpPr>
            <a:spLocks noChangeArrowheads="1"/>
          </p:cNvSpPr>
          <p:nvPr/>
        </p:nvSpPr>
        <p:spPr bwMode="auto">
          <a:xfrm>
            <a:off x="250825" y="5083175"/>
            <a:ext cx="8675688"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r>
              <a:rPr lang="zh-CN" altLang="en-US" sz="2000"/>
              <a:t>解：如果两种操作方法差异不显著，则有这两组工人的日产量排列是随机的，故根据表中数据建立数据文件，将两组工人的日产量数据进行统一排序，观察排序后工人所在组的标志值的排列是否是随机的。</a:t>
            </a:r>
          </a:p>
          <a:p>
            <a:pPr indent="304800"/>
            <a:r>
              <a:rPr lang="zh-CN" altLang="en-US" sz="2000"/>
              <a:t>建立原假设</a:t>
            </a:r>
            <a:r>
              <a:rPr lang="en-US" altLang="zh-CN" sz="2000"/>
              <a:t>H</a:t>
            </a:r>
            <a:r>
              <a:rPr lang="en-US" altLang="zh-CN" sz="2000" baseline="-25000"/>
              <a:t>0</a:t>
            </a:r>
            <a:r>
              <a:rPr lang="zh-CN" altLang="en-US" sz="2000"/>
              <a:t>：两种操作方法没有显著差异；</a:t>
            </a:r>
          </a:p>
          <a:p>
            <a:pPr indent="304800"/>
            <a:r>
              <a:rPr lang="zh-CN" altLang="en-US" sz="2000"/>
              <a:t>备择假设</a:t>
            </a:r>
            <a:r>
              <a:rPr lang="en-US" altLang="zh-CN" sz="2000"/>
              <a:t>H</a:t>
            </a:r>
            <a:r>
              <a:rPr lang="en-US" altLang="zh-CN" sz="2000" baseline="-25000"/>
              <a:t>1</a:t>
            </a:r>
            <a:r>
              <a:rPr lang="zh-CN" altLang="en-US" sz="2000"/>
              <a:t>：两种操作方法的差异是显著的。</a:t>
            </a:r>
          </a:p>
        </p:txBody>
      </p:sp>
    </p:spTree>
    <p:extLst>
      <p:ext uri="{BB962C8B-B14F-4D97-AF65-F5344CB8AC3E}">
        <p14:creationId xmlns:p14="http://schemas.microsoft.com/office/powerpoint/2010/main" xmlns="" val="29544099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9" name="Rectangle 3"/>
          <p:cNvSpPr>
            <a:spLocks noGrp="1" noRot="1" noChangeArrowheads="1"/>
          </p:cNvSpPr>
          <p:nvPr>
            <p:ph type="body" idx="1"/>
          </p:nvPr>
        </p:nvSpPr>
        <p:spPr>
          <a:xfrm>
            <a:off x="250825" y="260350"/>
            <a:ext cx="8540750" cy="4498975"/>
          </a:xfrm>
        </p:spPr>
        <p:txBody>
          <a:bodyPr/>
          <a:lstStyle/>
          <a:p>
            <a:r>
              <a:rPr lang="en-US" altLang="zh-CN" sz="2000"/>
              <a:t>1</a:t>
            </a:r>
            <a:r>
              <a:rPr lang="zh-CN" altLang="en-US" sz="2000"/>
              <a:t>、单击</a:t>
            </a:r>
            <a:r>
              <a:rPr lang="en-US" altLang="zh-CN" sz="2000"/>
              <a:t>Analyze </a:t>
            </a:r>
            <a:r>
              <a:rPr lang="en-US" altLang="zh-CN" sz="2000">
                <a:sym typeface="Symbol" pitchFamily="18" charset="2"/>
              </a:rPr>
              <a:t></a:t>
            </a:r>
            <a:r>
              <a:rPr lang="en-US" altLang="zh-CN" sz="2000"/>
              <a:t>Nonparametric Test</a:t>
            </a:r>
            <a:r>
              <a:rPr lang="en-US" altLang="zh-CN" sz="2000">
                <a:sym typeface="Symbol" pitchFamily="18" charset="2"/>
              </a:rPr>
              <a:t></a:t>
            </a:r>
            <a:r>
              <a:rPr lang="en-US" altLang="zh-CN" sz="2000"/>
              <a:t>Runs </a:t>
            </a:r>
            <a:r>
              <a:rPr lang="zh-CN" altLang="en-US" sz="2000"/>
              <a:t>，打开</a:t>
            </a:r>
            <a:r>
              <a:rPr lang="en-US" altLang="zh-CN" sz="2000"/>
              <a:t>Runs Test </a:t>
            </a:r>
            <a:r>
              <a:rPr lang="zh-CN" altLang="en-US" sz="2000"/>
              <a:t>对话框如图所示。</a:t>
            </a:r>
          </a:p>
        </p:txBody>
      </p:sp>
      <p:pic>
        <p:nvPicPr>
          <p:cNvPr id="28570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132138" y="908050"/>
            <a:ext cx="5788025" cy="3930650"/>
          </a:xfrm>
          <a:prstGeom prst="rect">
            <a:avLst/>
          </a:prstGeom>
          <a:noFill/>
          <a:extLst>
            <a:ext uri="{909E8E84-426E-40DD-AFC4-6F175D3DCCD1}">
              <a14:hiddenFill xmlns:a14="http://schemas.microsoft.com/office/drawing/2010/main" xmlns="">
                <a:solidFill>
                  <a:srgbClr val="FFFFFF"/>
                </a:solidFill>
              </a14:hiddenFill>
            </a:ext>
          </a:extLst>
        </p:spPr>
      </p:pic>
      <p:sp>
        <p:nvSpPr>
          <p:cNvPr id="285701" name="Rectangle 5"/>
          <p:cNvSpPr>
            <a:spLocks noChangeArrowheads="1"/>
          </p:cNvSpPr>
          <p:nvPr/>
        </p:nvSpPr>
        <p:spPr bwMode="auto">
          <a:xfrm>
            <a:off x="179388" y="1341438"/>
            <a:ext cx="2736850" cy="3267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lgn="just">
              <a:lnSpc>
                <a:spcPct val="130000"/>
              </a:lnSpc>
            </a:pPr>
            <a:r>
              <a:rPr lang="en-US" altLang="zh-CN" sz="2000"/>
              <a:t>2</a:t>
            </a:r>
            <a:r>
              <a:rPr lang="zh-CN" altLang="en-US" sz="2000"/>
              <a:t>、选择检验的变量：将变量“组别”进入检验框中。</a:t>
            </a:r>
          </a:p>
          <a:p>
            <a:pPr indent="304800" algn="just">
              <a:lnSpc>
                <a:spcPct val="130000"/>
              </a:lnSpc>
            </a:pPr>
            <a:r>
              <a:rPr lang="en-US" altLang="zh-CN" sz="2000"/>
              <a:t>3</a:t>
            </a:r>
            <a:r>
              <a:rPr lang="zh-CN" altLang="en-US" sz="2000"/>
              <a:t>、在</a:t>
            </a:r>
            <a:r>
              <a:rPr lang="en-US" altLang="zh-CN" sz="2000"/>
              <a:t>Cut point</a:t>
            </a:r>
            <a:r>
              <a:rPr lang="zh-CN" altLang="en-US" sz="2000"/>
              <a:t>栏中选择划分二类的检验分类点，系统默认中位数。本例中选择</a:t>
            </a:r>
            <a:r>
              <a:rPr lang="en-US" altLang="zh-CN" sz="2000"/>
              <a:t>1.5</a:t>
            </a:r>
            <a:r>
              <a:rPr lang="zh-CN" altLang="en-US" sz="2000"/>
              <a:t>作为检验分类点。</a:t>
            </a:r>
          </a:p>
        </p:txBody>
      </p:sp>
      <p:sp>
        <p:nvSpPr>
          <p:cNvPr id="285702" name="Rectangle 6"/>
          <p:cNvSpPr>
            <a:spLocks noChangeArrowheads="1"/>
          </p:cNvSpPr>
          <p:nvPr/>
        </p:nvSpPr>
        <p:spPr bwMode="auto">
          <a:xfrm>
            <a:off x="323850" y="5084763"/>
            <a:ext cx="6788150" cy="885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a:lnSpc>
                <a:spcPct val="130000"/>
              </a:lnSpc>
            </a:pPr>
            <a:r>
              <a:rPr lang="en-US" altLang="zh-CN" sz="2000"/>
              <a:t>4</a:t>
            </a:r>
            <a:r>
              <a:rPr lang="zh-CN" altLang="en-US" sz="2000"/>
              <a:t>、在在</a:t>
            </a:r>
            <a:r>
              <a:rPr lang="en-US" altLang="zh-CN" sz="2000"/>
              <a:t>Options</a:t>
            </a:r>
            <a:r>
              <a:rPr lang="zh-CN" altLang="en-US" sz="2000"/>
              <a:t>框内选择输出结果形式和缺失值处理方式。</a:t>
            </a:r>
          </a:p>
          <a:p>
            <a:pPr>
              <a:lnSpc>
                <a:spcPct val="130000"/>
              </a:lnSpc>
            </a:pPr>
            <a:r>
              <a:rPr lang="en-US" altLang="zh-CN" sz="2000"/>
              <a:t>5</a:t>
            </a:r>
            <a:r>
              <a:rPr lang="zh-CN" altLang="en-US" sz="2000"/>
              <a:t>、单击</a:t>
            </a:r>
            <a:r>
              <a:rPr lang="en-US" altLang="zh-CN" sz="2000"/>
              <a:t>OK</a:t>
            </a:r>
            <a:r>
              <a:rPr lang="zh-CN" altLang="en-US" sz="2000"/>
              <a:t>，输出结果见表。 </a:t>
            </a:r>
          </a:p>
        </p:txBody>
      </p:sp>
    </p:spTree>
    <p:extLst>
      <p:ext uri="{BB962C8B-B14F-4D97-AF65-F5344CB8AC3E}">
        <p14:creationId xmlns:p14="http://schemas.microsoft.com/office/powerpoint/2010/main" xmlns="" val="84054687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p:cNvSpPr>
            <a:spLocks noGrp="1" noRot="1" noChangeArrowheads="1"/>
          </p:cNvSpPr>
          <p:nvPr>
            <p:ph type="body" idx="1"/>
          </p:nvPr>
        </p:nvSpPr>
        <p:spPr>
          <a:xfrm>
            <a:off x="323850" y="4365625"/>
            <a:ext cx="8540750" cy="4498975"/>
          </a:xfrm>
        </p:spPr>
        <p:txBody>
          <a:bodyPr/>
          <a:lstStyle/>
          <a:p>
            <a:r>
              <a:rPr lang="zh-CN" altLang="en-US"/>
              <a:t>由表给出的检验结果知，按照产量排序后，组别标志值的游程为</a:t>
            </a:r>
            <a:r>
              <a:rPr lang="en-US" altLang="zh-CN"/>
              <a:t>2</a:t>
            </a:r>
            <a:r>
              <a:rPr lang="zh-CN" altLang="en-US"/>
              <a:t>，由样本计算的检验统计量</a:t>
            </a:r>
            <a:r>
              <a:rPr lang="en-US" altLang="zh-CN"/>
              <a:t>Z</a:t>
            </a:r>
            <a:r>
              <a:rPr lang="zh-CN" altLang="en-US"/>
              <a:t>为</a:t>
            </a:r>
            <a:r>
              <a:rPr lang="en-US" altLang="zh-CN"/>
              <a:t>-4.417</a:t>
            </a:r>
            <a:r>
              <a:rPr lang="zh-CN" altLang="en-US"/>
              <a:t>，</a:t>
            </a:r>
            <a:r>
              <a:rPr lang="en-US" altLang="zh-CN"/>
              <a:t>P</a:t>
            </a:r>
            <a:r>
              <a:rPr lang="zh-CN" altLang="en-US"/>
              <a:t>值为</a:t>
            </a:r>
            <a:r>
              <a:rPr lang="en-US" altLang="zh-CN"/>
              <a:t>0.017</a:t>
            </a:r>
            <a:r>
              <a:rPr lang="zh-CN" altLang="en-US"/>
              <a:t>，小于</a:t>
            </a:r>
            <a:r>
              <a:rPr lang="en-US" altLang="zh-CN"/>
              <a:t>0.05</a:t>
            </a:r>
            <a:r>
              <a:rPr lang="zh-CN" altLang="en-US"/>
              <a:t>，拒绝原假设</a:t>
            </a:r>
            <a:r>
              <a:rPr lang="en-US" altLang="zh-CN"/>
              <a:t>H</a:t>
            </a:r>
            <a:r>
              <a:rPr lang="en-US" altLang="zh-CN" baseline="-25000"/>
              <a:t>0</a:t>
            </a:r>
            <a:r>
              <a:rPr lang="zh-CN" altLang="en-US"/>
              <a:t>，即认为两种操作方法的差异显著。 </a:t>
            </a:r>
          </a:p>
        </p:txBody>
      </p:sp>
      <p:pic>
        <p:nvPicPr>
          <p:cNvPr id="286724" name="Picture 4"/>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2268538" y="333375"/>
            <a:ext cx="5184775" cy="4014788"/>
          </a:xfrm>
          <a:noFill/>
          <a:ln/>
        </p:spPr>
      </p:pic>
    </p:spTree>
    <p:extLst>
      <p:ext uri="{BB962C8B-B14F-4D97-AF65-F5344CB8AC3E}">
        <p14:creationId xmlns:p14="http://schemas.microsoft.com/office/powerpoint/2010/main" xmlns="" val="23705807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81" name="Rectangle 5"/>
          <p:cNvSpPr>
            <a:spLocks noGrp="1" noChangeArrowheads="1"/>
          </p:cNvSpPr>
          <p:nvPr>
            <p:ph type="ctrTitle"/>
          </p:nvPr>
        </p:nvSpPr>
        <p:spPr/>
        <p:txBody>
          <a:bodyPr/>
          <a:lstStyle/>
          <a:p>
            <a:r>
              <a:rPr lang="zh-CN" altLang="en-US" dirty="0" smtClean="0"/>
              <a:t>第十六章  卡方检验</a:t>
            </a:r>
            <a:r>
              <a:rPr lang="en-US" altLang="zh-CN" dirty="0" smtClean="0"/>
              <a:t/>
            </a:r>
            <a:br>
              <a:rPr lang="en-US" altLang="zh-CN" dirty="0" smtClean="0"/>
            </a:br>
            <a:r>
              <a:rPr lang="en-US" altLang="zh-CN" dirty="0" smtClean="0"/>
              <a:t>--</a:t>
            </a:r>
            <a:r>
              <a:rPr lang="zh-CN" altLang="en-US" dirty="0" smtClean="0"/>
              <a:t>两</a:t>
            </a:r>
            <a:r>
              <a:rPr lang="zh-CN" altLang="en-US" dirty="0"/>
              <a:t>个定性变量之间的关系</a:t>
            </a:r>
          </a:p>
        </p:txBody>
      </p:sp>
      <p:sp>
        <p:nvSpPr>
          <p:cNvPr id="459782" name="Rectangle 6"/>
          <p:cNvSpPr>
            <a:spLocks noGrp="1" noChangeArrowheads="1"/>
          </p:cNvSpPr>
          <p:nvPr>
            <p:ph type="subTitle" idx="1"/>
          </p:nvPr>
        </p:nvSpPr>
        <p:spPr/>
        <p:txBody>
          <a:bodyPr/>
          <a:lstStyle/>
          <a:p>
            <a:r>
              <a:rPr lang="en-US" altLang="zh-CN" dirty="0" smtClean="0"/>
              <a:t>@</a:t>
            </a:r>
            <a:r>
              <a:rPr lang="zh-CN" altLang="en-US" dirty="0" smtClean="0"/>
              <a:t>文彤老师</a:t>
            </a:r>
            <a:endParaRPr lang="zh-CN" altLang="zh-CN" dirty="0"/>
          </a:p>
        </p:txBody>
      </p:sp>
    </p:spTree>
    <p:extLst>
      <p:ext uri="{BB962C8B-B14F-4D97-AF65-F5344CB8AC3E}">
        <p14:creationId xmlns:p14="http://schemas.microsoft.com/office/powerpoint/2010/main" xmlns="" val="176889710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8690" name="Rectangle 2"/>
          <p:cNvSpPr>
            <a:spLocks noGrp="1" noChangeArrowheads="1"/>
          </p:cNvSpPr>
          <p:nvPr>
            <p:ph type="title"/>
          </p:nvPr>
        </p:nvSpPr>
        <p:spPr/>
        <p:txBody>
          <a:bodyPr/>
          <a:lstStyle/>
          <a:p>
            <a:r>
              <a:rPr lang="zh-CN" altLang="en-US" smtClean="0"/>
              <a:t>统计学回顾</a:t>
            </a:r>
            <a:endParaRPr lang="zh-CN" altLang="en-US"/>
          </a:p>
        </p:txBody>
      </p:sp>
      <p:sp>
        <p:nvSpPr>
          <p:cNvPr id="1138691" name="Rectangle 3"/>
          <p:cNvSpPr>
            <a:spLocks noGrp="1" noChangeArrowheads="1"/>
          </p:cNvSpPr>
          <p:nvPr>
            <p:ph type="body" idx="1"/>
          </p:nvPr>
        </p:nvSpPr>
        <p:spPr/>
        <p:txBody>
          <a:bodyPr/>
          <a:lstStyle/>
          <a:p>
            <a:r>
              <a:rPr lang="en-US" altLang="zh-CN" smtClean="0"/>
              <a:t>χ2</a:t>
            </a:r>
            <a:r>
              <a:rPr lang="zh-CN" altLang="en-US" smtClean="0"/>
              <a:t>检验</a:t>
            </a:r>
          </a:p>
          <a:p>
            <a:pPr lvl="1"/>
            <a:r>
              <a:rPr lang="zh-CN" altLang="en-US" smtClean="0"/>
              <a:t>是用途很广的一种假设检验方法，主要用于分类资料统计推断，包括：两个率或两个构成比比较的卡方检验；多个率或多个构成比比较的卡方检验以及分类资料的相关分析等</a:t>
            </a:r>
          </a:p>
          <a:p>
            <a:pPr lvl="1"/>
            <a:r>
              <a:rPr lang="zh-CN" altLang="en-US" smtClean="0"/>
              <a:t>它最基本的无效假设是：</a:t>
            </a:r>
          </a:p>
          <a:p>
            <a:pPr lvl="2"/>
            <a:r>
              <a:rPr lang="en-US" altLang="zh-CN" smtClean="0"/>
              <a:t>H0</a:t>
            </a:r>
            <a:r>
              <a:rPr lang="zh-CN" altLang="en-US" smtClean="0"/>
              <a:t>：观察频数与期望频数没有差别</a:t>
            </a:r>
          </a:p>
          <a:p>
            <a:pPr lvl="1"/>
            <a:r>
              <a:rPr lang="zh-CN" altLang="en-US" smtClean="0"/>
              <a:t>其原理为考察基于</a:t>
            </a:r>
            <a:r>
              <a:rPr lang="en-US" altLang="zh-CN" smtClean="0"/>
              <a:t>H0</a:t>
            </a:r>
            <a:r>
              <a:rPr lang="zh-CN" altLang="en-US" smtClean="0"/>
              <a:t>的理论频数分布和实际频数分布间的差异大小，据此求出相应的</a:t>
            </a:r>
            <a:r>
              <a:rPr lang="en-US" altLang="zh-CN" smtClean="0"/>
              <a:t>P</a:t>
            </a:r>
            <a:r>
              <a:rPr lang="zh-CN" altLang="en-US" smtClean="0"/>
              <a:t>值。</a:t>
            </a:r>
            <a:endParaRPr lang="zh-CN" altLang="en-US"/>
          </a:p>
        </p:txBody>
      </p:sp>
      <p:sp>
        <p:nvSpPr>
          <p:cNvPr id="7" name="Rectangle 12"/>
          <p:cNvSpPr>
            <a:spLocks noGrp="1" noChangeArrowheads="1"/>
          </p:cNvSpPr>
          <p:nvPr>
            <p:ph type="dt" sz="half" idx="4294967295"/>
          </p:nvPr>
        </p:nvSpPr>
        <p:spPr>
          <a:xfrm>
            <a:off x="3733800" y="6583363"/>
            <a:ext cx="1905000" cy="227012"/>
          </a:xfrm>
          <a:prstGeom prst="rect">
            <a:avLst/>
          </a:prstGeom>
        </p:spPr>
        <p:txBody>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a:xfrm>
            <a:off x="26988" y="6570663"/>
            <a:ext cx="2895600" cy="239712"/>
          </a:xfrm>
          <a:prstGeom prst="rect">
            <a:avLst/>
          </a:prstGeom>
        </p:spPr>
        <p:txBody>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smtClean="0"/>
              <a:t>@</a:t>
            </a:r>
            <a:r>
              <a:rPr lang="zh-CN" altLang="en-US" smtClean="0"/>
              <a:t>文彤老师</a:t>
            </a:r>
          </a:p>
          <a:p>
            <a:endParaRPr lang="zh-CN" altLang="en-US" dirty="0"/>
          </a:p>
        </p:txBody>
      </p:sp>
      <p:sp>
        <p:nvSpPr>
          <p:cNvPr id="9" name="Rectangle 15"/>
          <p:cNvSpPr>
            <a:spLocks noGrp="1" noChangeArrowheads="1"/>
          </p:cNvSpPr>
          <p:nvPr>
            <p:ph type="sldNum" sz="quarter" idx="4294967295"/>
          </p:nvPr>
        </p:nvSpPr>
        <p:spPr>
          <a:xfrm>
            <a:off x="7208838" y="6561138"/>
            <a:ext cx="1905000" cy="249237"/>
          </a:xfrm>
          <a:prstGeom prst="rect">
            <a:avLst/>
          </a:prstGeom>
        </p:spPr>
        <p:txBody>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smtClean="0"/>
              <a:pPr/>
              <a:t>126</a:t>
            </a:fld>
            <a:endParaRPr lang="en-US" altLang="zh-CN"/>
          </a:p>
        </p:txBody>
      </p:sp>
    </p:spTree>
    <p:extLst>
      <p:ext uri="{BB962C8B-B14F-4D97-AF65-F5344CB8AC3E}">
        <p14:creationId xmlns:p14="http://schemas.microsoft.com/office/powerpoint/2010/main" xmlns="" val="2687852213"/>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738" name="Rectangle 2"/>
          <p:cNvSpPr>
            <a:spLocks noGrp="1" noChangeArrowheads="1"/>
          </p:cNvSpPr>
          <p:nvPr>
            <p:ph type="title"/>
          </p:nvPr>
        </p:nvSpPr>
        <p:spPr/>
        <p:txBody>
          <a:bodyPr/>
          <a:lstStyle/>
          <a:p>
            <a:r>
              <a:rPr lang="en-US" altLang="zh-CN"/>
              <a:t>Crosstabs</a:t>
            </a:r>
            <a:r>
              <a:rPr lang="zh-CN" altLang="en-US"/>
              <a:t>过程</a:t>
            </a:r>
          </a:p>
        </p:txBody>
      </p:sp>
      <p:sp>
        <p:nvSpPr>
          <p:cNvPr id="1140739" name="Rectangle 3"/>
          <p:cNvSpPr>
            <a:spLocks noGrp="1" noChangeArrowheads="1"/>
          </p:cNvSpPr>
          <p:nvPr>
            <p:ph type="body" idx="1"/>
          </p:nvPr>
        </p:nvSpPr>
        <p:spPr/>
        <p:txBody>
          <a:bodyPr/>
          <a:lstStyle/>
          <a:p>
            <a:r>
              <a:rPr lang="zh-CN" altLang="en-US" dirty="0"/>
              <a:t>分析实例</a:t>
            </a:r>
          </a:p>
          <a:p>
            <a:pPr lvl="1"/>
            <a:r>
              <a:rPr lang="zh-CN" altLang="zh-CN" dirty="0" smtClean="0">
                <a:solidFill>
                  <a:schemeClr val="bg2"/>
                </a:solidFill>
                <a:latin typeface="+mn-lt"/>
                <a:ea typeface="+mn-ea"/>
              </a:rPr>
              <a:t>在</a:t>
            </a:r>
            <a:r>
              <a:rPr lang="en-US" altLang="zh-CN" dirty="0">
                <a:solidFill>
                  <a:schemeClr val="bg2"/>
                </a:solidFill>
                <a:latin typeface="+mn-lt"/>
                <a:ea typeface="+mn-ea"/>
              </a:rPr>
              <a:t>CCSS</a:t>
            </a:r>
            <a:r>
              <a:rPr lang="zh-CN" altLang="zh-CN" dirty="0">
                <a:solidFill>
                  <a:schemeClr val="bg2"/>
                </a:solidFill>
                <a:latin typeface="+mn-lt"/>
                <a:ea typeface="+mn-ea"/>
              </a:rPr>
              <a:t>的分析报告中，所有受访家庭会按照家庭年收入被分为低收入家庭和中高收入家庭两类，现希望考察不同收入级别的家庭其轿车拥有率是否相同</a:t>
            </a:r>
            <a:r>
              <a:rPr lang="zh-CN" altLang="zh-CN" dirty="0" smtClean="0">
                <a:solidFill>
                  <a:schemeClr val="bg2"/>
                </a:solidFill>
                <a:latin typeface="+mn-lt"/>
                <a:ea typeface="+mn-ea"/>
              </a:rPr>
              <a:t>。</a:t>
            </a:r>
            <a:endParaRPr lang="zh-CN" altLang="en-US" dirty="0"/>
          </a:p>
        </p:txBody>
      </p:sp>
      <p:sp>
        <p:nvSpPr>
          <p:cNvPr id="8"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9"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0"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127</a:t>
            </a:fld>
            <a:endParaRPr lang="en-US" altLang="zh-CN"/>
          </a:p>
        </p:txBody>
      </p:sp>
    </p:spTree>
    <p:extLst>
      <p:ext uri="{BB962C8B-B14F-4D97-AF65-F5344CB8AC3E}">
        <p14:creationId xmlns:p14="http://schemas.microsoft.com/office/powerpoint/2010/main" xmlns="" val="2892363714"/>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2786" name="Rectangle 2"/>
          <p:cNvSpPr>
            <a:spLocks noGrp="1" noChangeArrowheads="1"/>
          </p:cNvSpPr>
          <p:nvPr>
            <p:ph type="title"/>
          </p:nvPr>
        </p:nvSpPr>
        <p:spPr/>
        <p:txBody>
          <a:bodyPr/>
          <a:lstStyle/>
          <a:p>
            <a:r>
              <a:rPr lang="zh-CN" altLang="en-US"/>
              <a:t>方法原理</a:t>
            </a:r>
          </a:p>
        </p:txBody>
      </p:sp>
      <p:sp>
        <p:nvSpPr>
          <p:cNvPr id="1142787" name="Rectangle 3"/>
          <p:cNvSpPr>
            <a:spLocks noGrp="1" noChangeArrowheads="1"/>
          </p:cNvSpPr>
          <p:nvPr>
            <p:ph type="body" idx="1"/>
          </p:nvPr>
        </p:nvSpPr>
        <p:spPr/>
        <p:txBody>
          <a:bodyPr/>
          <a:lstStyle/>
          <a:p>
            <a:r>
              <a:rPr lang="zh-CN" altLang="en-US"/>
              <a:t>理论频数</a:t>
            </a:r>
          </a:p>
          <a:p>
            <a:pPr lvl="1"/>
            <a:r>
              <a:rPr lang="zh-CN" altLang="en-US"/>
              <a:t>基于</a:t>
            </a:r>
            <a:r>
              <a:rPr lang="en-US" altLang="zh-CN"/>
              <a:t>H0</a:t>
            </a:r>
            <a:r>
              <a:rPr lang="zh-CN" altLang="en-US"/>
              <a:t>成立，两样本所在总体无差别的前提下计算出各单元格的理论频数来</a:t>
            </a:r>
          </a:p>
        </p:txBody>
      </p:sp>
      <p:sp>
        <p:nvSpPr>
          <p:cNvPr id="1142788" name="Rectangle 4"/>
          <p:cNvSpPr>
            <a:spLocks noChangeArrowheads="1"/>
          </p:cNvSpPr>
          <p:nvPr/>
        </p:nvSpPr>
        <p:spPr bwMode="auto">
          <a:xfrm>
            <a:off x="0" y="3233738"/>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1142789" name="Object 5"/>
          <p:cNvGraphicFramePr>
            <a:graphicFrameLocks noChangeAspect="1"/>
          </p:cNvGraphicFramePr>
          <p:nvPr/>
        </p:nvGraphicFramePr>
        <p:xfrm>
          <a:off x="6804025" y="620713"/>
          <a:ext cx="1871663" cy="971550"/>
        </p:xfrm>
        <a:graphic>
          <a:graphicData uri="http://schemas.openxmlformats.org/presentationml/2006/ole">
            <p:oleObj spid="_x0000_s93186" name="公式" r:id="rId4" imgW="748975" imgH="393529" progId="Equation.3">
              <p:embed/>
            </p:oleObj>
          </a:graphicData>
        </a:graphic>
      </p:graphicFrame>
      <p:pic>
        <p:nvPicPr>
          <p:cNvPr id="1142794" name="Picture 10"/>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24370" y="2636912"/>
            <a:ext cx="8295259" cy="35283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11"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2"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128</a:t>
            </a:fld>
            <a:endParaRPr lang="en-US" altLang="zh-CN"/>
          </a:p>
        </p:txBody>
      </p:sp>
    </p:spTree>
    <p:extLst>
      <p:ext uri="{BB962C8B-B14F-4D97-AF65-F5344CB8AC3E}">
        <p14:creationId xmlns:p14="http://schemas.microsoft.com/office/powerpoint/2010/main" xmlns="" val="498351505"/>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4834" name="Rectangle 2"/>
          <p:cNvSpPr>
            <a:spLocks noGrp="1" noChangeArrowheads="1"/>
          </p:cNvSpPr>
          <p:nvPr>
            <p:ph type="title"/>
          </p:nvPr>
        </p:nvSpPr>
        <p:spPr/>
        <p:txBody>
          <a:bodyPr/>
          <a:lstStyle/>
          <a:p>
            <a:r>
              <a:rPr lang="zh-CN" altLang="en-US"/>
              <a:t>方法原理</a:t>
            </a:r>
          </a:p>
        </p:txBody>
      </p:sp>
      <p:sp>
        <p:nvSpPr>
          <p:cNvPr id="1144835" name="Rectangle 3"/>
          <p:cNvSpPr>
            <a:spLocks noGrp="1" noChangeArrowheads="1"/>
          </p:cNvSpPr>
          <p:nvPr>
            <p:ph type="body" idx="1"/>
          </p:nvPr>
        </p:nvSpPr>
        <p:spPr/>
        <p:txBody>
          <a:bodyPr/>
          <a:lstStyle/>
          <a:p>
            <a:r>
              <a:rPr lang="zh-CN" altLang="en-US"/>
              <a:t>残差</a:t>
            </a:r>
          </a:p>
          <a:p>
            <a:pPr lvl="1"/>
            <a:r>
              <a:rPr lang="zh-CN" altLang="en-US"/>
              <a:t>设</a:t>
            </a:r>
            <a:r>
              <a:rPr lang="en-US" altLang="zh-CN"/>
              <a:t>A</a:t>
            </a:r>
            <a:r>
              <a:rPr lang="zh-CN" altLang="en-US"/>
              <a:t>代表某个类别的观察频数，</a:t>
            </a:r>
            <a:r>
              <a:rPr lang="en-US" altLang="zh-CN"/>
              <a:t>E</a:t>
            </a:r>
            <a:r>
              <a:rPr lang="zh-CN" altLang="en-US"/>
              <a:t>代表基于</a:t>
            </a:r>
            <a:r>
              <a:rPr lang="en-US" altLang="zh-CN"/>
              <a:t>H0</a:t>
            </a:r>
            <a:r>
              <a:rPr lang="zh-CN" altLang="en-US"/>
              <a:t>计算出的期望频数，</a:t>
            </a:r>
            <a:r>
              <a:rPr lang="en-US" altLang="zh-CN"/>
              <a:t>A</a:t>
            </a:r>
            <a:r>
              <a:rPr lang="zh-CN" altLang="en-US"/>
              <a:t>与</a:t>
            </a:r>
            <a:r>
              <a:rPr lang="en-US" altLang="zh-CN"/>
              <a:t>E</a:t>
            </a:r>
            <a:r>
              <a:rPr lang="zh-CN" altLang="en-US"/>
              <a:t>之差被称为残差</a:t>
            </a:r>
          </a:p>
          <a:p>
            <a:r>
              <a:rPr lang="zh-CN" altLang="en-US"/>
              <a:t>残差可以表示某一个类别观察值和理论值的偏离程度，但残差有正有负，相加后会彼此抵消，总和仍然为</a:t>
            </a:r>
            <a:r>
              <a:rPr lang="en-US" altLang="zh-CN"/>
              <a:t>0</a:t>
            </a:r>
            <a:r>
              <a:rPr lang="zh-CN" altLang="en-US"/>
              <a:t>。为此可以将残差平方后求和，以表示样本总的偏离无效假设的程度</a:t>
            </a:r>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129</a:t>
            </a:fld>
            <a:endParaRPr lang="en-US" altLang="zh-CN"/>
          </a:p>
        </p:txBody>
      </p:sp>
    </p:spTree>
    <p:extLst>
      <p:ext uri="{BB962C8B-B14F-4D97-AF65-F5344CB8AC3E}">
        <p14:creationId xmlns:p14="http://schemas.microsoft.com/office/powerpoint/2010/main" xmlns="" val="33177180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ChangeArrowheads="1"/>
          </p:cNvSpPr>
          <p:nvPr/>
        </p:nvSpPr>
        <p:spPr bwMode="auto">
          <a:xfrm>
            <a:off x="1116013" y="908050"/>
            <a:ext cx="6178550"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atinLnBrk="1">
              <a:buFontTx/>
              <a:buBlip>
                <a:blip r:embed="rId3"/>
              </a:buBlip>
            </a:pPr>
            <a:r>
              <a:rPr kumimoji="1" lang="zh-CN" altLang="en-US" sz="2400" b="1">
                <a:latin typeface="楷体_GB2312" pitchFamily="49" charset="-122"/>
                <a:ea typeface="楷体_GB2312" pitchFamily="49" charset="-122"/>
              </a:rPr>
              <a:t>求解过程： </a:t>
            </a:r>
          </a:p>
          <a:p>
            <a:pPr latinLnBrk="1"/>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1</a:t>
            </a:r>
            <a:r>
              <a:rPr kumimoji="1" lang="zh-CN" altLang="en-US" sz="2400" b="1">
                <a:latin typeface="楷体_GB2312" pitchFamily="49" charset="-122"/>
                <a:ea typeface="楷体_GB2312" pitchFamily="49" charset="-122"/>
              </a:rPr>
              <a:t>）原假设</a:t>
            </a:r>
            <a:r>
              <a:rPr kumimoji="1" lang="en-US" altLang="zh-CN" sz="2400" b="1">
                <a:latin typeface="楷体_GB2312" pitchFamily="49" charset="-122"/>
                <a:ea typeface="楷体_GB2312" pitchFamily="49" charset="-122"/>
              </a:rPr>
              <a:t>H</a:t>
            </a:r>
            <a:r>
              <a:rPr kumimoji="1" lang="en-US" altLang="zh-CN" sz="2400" b="1" baseline="-25000">
                <a:latin typeface="楷体_GB2312" pitchFamily="49" charset="-122"/>
                <a:ea typeface="楷体_GB2312" pitchFamily="49" charset="-122"/>
              </a:rPr>
              <a:t>0</a:t>
            </a:r>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μ≥3</a:t>
            </a:r>
            <a:r>
              <a:rPr kumimoji="1" lang="zh-CN" altLang="en-US" sz="2400" b="1">
                <a:latin typeface="楷体_GB2312" pitchFamily="49" charset="-122"/>
                <a:ea typeface="楷体_GB2312" pitchFamily="49" charset="-122"/>
              </a:rPr>
              <a:t>，备择假设</a:t>
            </a:r>
            <a:r>
              <a:rPr kumimoji="1" lang="en-US" altLang="zh-CN" sz="2400" b="1">
                <a:latin typeface="楷体_GB2312" pitchFamily="49" charset="-122"/>
                <a:ea typeface="楷体_GB2312" pitchFamily="49" charset="-122"/>
              </a:rPr>
              <a:t>H</a:t>
            </a:r>
            <a:r>
              <a:rPr kumimoji="1" lang="en-US" altLang="zh-CN" sz="2400" b="1" baseline="-25000">
                <a:latin typeface="楷体_GB2312" pitchFamily="49" charset="-122"/>
                <a:ea typeface="楷体_GB2312" pitchFamily="49" charset="-122"/>
              </a:rPr>
              <a:t>1</a:t>
            </a:r>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μ</a:t>
            </a:r>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3 </a:t>
            </a:r>
          </a:p>
          <a:p>
            <a:pPr latinLnBrk="1"/>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2</a:t>
            </a:r>
            <a:r>
              <a:rPr kumimoji="1" lang="zh-CN" altLang="en-US" sz="2400" b="1">
                <a:latin typeface="楷体_GB2312" pitchFamily="49" charset="-122"/>
                <a:ea typeface="楷体_GB2312" pitchFamily="49" charset="-122"/>
              </a:rPr>
              <a:t>）检验统计量为：</a:t>
            </a:r>
          </a:p>
        </p:txBody>
      </p:sp>
      <p:sp>
        <p:nvSpPr>
          <p:cNvPr id="415748" name="Text Box 4"/>
          <p:cNvSpPr txBox="1">
            <a:spLocks noChangeArrowheads="1"/>
          </p:cNvSpPr>
          <p:nvPr/>
        </p:nvSpPr>
        <p:spPr bwMode="auto">
          <a:xfrm>
            <a:off x="1692275" y="3644900"/>
            <a:ext cx="20224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latinLnBrk="1"/>
            <a:r>
              <a:rPr kumimoji="1" lang="zh-CN" altLang="en-US" sz="2400" b="1">
                <a:latin typeface="楷体_GB2312" pitchFamily="49" charset="-122"/>
                <a:ea typeface="楷体_GB2312" pitchFamily="49" charset="-122"/>
              </a:rPr>
              <a:t>代入数据得：</a:t>
            </a:r>
          </a:p>
        </p:txBody>
      </p:sp>
      <p:grpSp>
        <p:nvGrpSpPr>
          <p:cNvPr id="415753" name="Group 9"/>
          <p:cNvGrpSpPr>
            <a:grpSpLocks/>
          </p:cNvGrpSpPr>
          <p:nvPr/>
        </p:nvGrpSpPr>
        <p:grpSpPr bwMode="auto">
          <a:xfrm>
            <a:off x="3851275" y="1844675"/>
            <a:ext cx="1581150" cy="1808163"/>
            <a:chOff x="3560" y="1040"/>
            <a:chExt cx="692" cy="691"/>
          </a:xfrm>
        </p:grpSpPr>
        <p:sp>
          <p:nvSpPr>
            <p:cNvPr id="415754" name="Rectangle 10"/>
            <p:cNvSpPr>
              <a:spLocks noChangeArrowheads="1"/>
            </p:cNvSpPr>
            <p:nvPr/>
          </p:nvSpPr>
          <p:spPr bwMode="auto">
            <a:xfrm>
              <a:off x="3560" y="1040"/>
              <a:ext cx="81" cy="1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endParaRPr kumimoji="1" lang="zh-CN" altLang="zh-CN">
                <a:latin typeface="Tahoma" pitchFamily="34" charset="0"/>
              </a:endParaRPr>
            </a:p>
          </p:txBody>
        </p:sp>
        <p:graphicFrame>
          <p:nvGraphicFramePr>
            <p:cNvPr id="415755" name="Object 11"/>
            <p:cNvGraphicFramePr>
              <a:graphicFrameLocks noChangeAspect="1"/>
            </p:cNvGraphicFramePr>
            <p:nvPr/>
          </p:nvGraphicFramePr>
          <p:xfrm>
            <a:off x="3605" y="1253"/>
            <a:ext cx="647" cy="478"/>
          </p:xfrm>
          <a:graphic>
            <a:graphicData uri="http://schemas.openxmlformats.org/presentationml/2006/ole">
              <p:oleObj spid="_x0000_s47118" name="公式" r:id="rId4" imgW="914760" imgH="698760" progId="Equation.3">
                <p:embed/>
              </p:oleObj>
            </a:graphicData>
          </a:graphic>
        </p:graphicFrame>
      </p:grpSp>
      <p:grpSp>
        <p:nvGrpSpPr>
          <p:cNvPr id="415756" name="Group 12"/>
          <p:cNvGrpSpPr>
            <a:grpSpLocks/>
          </p:cNvGrpSpPr>
          <p:nvPr/>
        </p:nvGrpSpPr>
        <p:grpSpPr bwMode="auto">
          <a:xfrm>
            <a:off x="3059113" y="4076700"/>
            <a:ext cx="3063875" cy="1671638"/>
            <a:chOff x="3258" y="1040"/>
            <a:chExt cx="1341" cy="639"/>
          </a:xfrm>
        </p:grpSpPr>
        <p:sp>
          <p:nvSpPr>
            <p:cNvPr id="415757" name="Rectangle 13"/>
            <p:cNvSpPr>
              <a:spLocks noChangeArrowheads="1"/>
            </p:cNvSpPr>
            <p:nvPr/>
          </p:nvSpPr>
          <p:spPr bwMode="auto">
            <a:xfrm>
              <a:off x="3560" y="1040"/>
              <a:ext cx="81" cy="1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endParaRPr kumimoji="1" lang="zh-CN" altLang="zh-CN">
                <a:latin typeface="Tahoma" pitchFamily="34" charset="0"/>
              </a:endParaRPr>
            </a:p>
          </p:txBody>
        </p:sp>
        <p:graphicFrame>
          <p:nvGraphicFramePr>
            <p:cNvPr id="415758" name="Object 14"/>
            <p:cNvGraphicFramePr>
              <a:graphicFrameLocks noChangeAspect="1"/>
            </p:cNvGraphicFramePr>
            <p:nvPr/>
          </p:nvGraphicFramePr>
          <p:xfrm>
            <a:off x="3258" y="1304"/>
            <a:ext cx="1341" cy="375"/>
          </p:xfrm>
          <a:graphic>
            <a:graphicData uri="http://schemas.openxmlformats.org/presentationml/2006/ole">
              <p:oleObj spid="_x0000_s47119" name="公式" r:id="rId5" imgW="1918080" imgH="546120" progId="Equation.3">
                <p:embed/>
              </p:oleObj>
            </a:graphicData>
          </a:graphic>
        </p:graphicFrame>
      </p:grpSp>
    </p:spTree>
    <p:extLst>
      <p:ext uri="{BB962C8B-B14F-4D97-AF65-F5344CB8AC3E}">
        <p14:creationId xmlns:p14="http://schemas.microsoft.com/office/powerpoint/2010/main" xmlns="" val="7291596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15753"/>
                                        </p:tgtEl>
                                        <p:attrNameLst>
                                          <p:attrName>style.visibility</p:attrName>
                                        </p:attrNameLst>
                                      </p:cBhvr>
                                      <p:to>
                                        <p:strVal val="visible"/>
                                      </p:to>
                                    </p:set>
                                    <p:animEffect transition="in" filter="fade">
                                      <p:cBhvr>
                                        <p:cTn id="7" dur="2000"/>
                                        <p:tgtEl>
                                          <p:spTgt spid="4157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15756"/>
                                        </p:tgtEl>
                                        <p:attrNameLst>
                                          <p:attrName>style.visibility</p:attrName>
                                        </p:attrNameLst>
                                      </p:cBhvr>
                                      <p:to>
                                        <p:strVal val="visible"/>
                                      </p:to>
                                    </p:set>
                                    <p:animEffect transition="in" filter="fade">
                                      <p:cBhvr>
                                        <p:cTn id="12" dur="2000"/>
                                        <p:tgtEl>
                                          <p:spTgt spid="4157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82" name="Rectangle 2"/>
          <p:cNvSpPr>
            <a:spLocks noGrp="1" noChangeArrowheads="1"/>
          </p:cNvSpPr>
          <p:nvPr>
            <p:ph type="title"/>
          </p:nvPr>
        </p:nvSpPr>
        <p:spPr/>
        <p:txBody>
          <a:bodyPr/>
          <a:lstStyle/>
          <a:p>
            <a:r>
              <a:rPr lang="zh-CN" altLang="en-US"/>
              <a:t>方法原理</a:t>
            </a:r>
          </a:p>
        </p:txBody>
      </p:sp>
      <p:sp>
        <p:nvSpPr>
          <p:cNvPr id="1146883" name="Rectangle 3"/>
          <p:cNvSpPr>
            <a:spLocks noGrp="1" noChangeArrowheads="1"/>
          </p:cNvSpPr>
          <p:nvPr>
            <p:ph type="body" idx="1"/>
          </p:nvPr>
        </p:nvSpPr>
        <p:spPr/>
        <p:txBody>
          <a:bodyPr/>
          <a:lstStyle/>
          <a:p>
            <a:r>
              <a:rPr lang="zh-CN" altLang="en-US" dirty="0"/>
              <a:t>另一方面，残差大小是一个相对的概念，相对于期望频数为</a:t>
            </a:r>
            <a:r>
              <a:rPr lang="en-US" altLang="zh-CN" dirty="0"/>
              <a:t>10</a:t>
            </a:r>
            <a:r>
              <a:rPr lang="zh-CN" altLang="en-US" dirty="0"/>
              <a:t>时，</a:t>
            </a:r>
            <a:r>
              <a:rPr lang="en-US" altLang="zh-CN" dirty="0"/>
              <a:t>20</a:t>
            </a:r>
            <a:r>
              <a:rPr lang="zh-CN" altLang="en-US" dirty="0"/>
              <a:t>的残差非常大；可相对于期望频数为</a:t>
            </a:r>
            <a:r>
              <a:rPr lang="en-US" altLang="zh-CN" dirty="0"/>
              <a:t>1000</a:t>
            </a:r>
            <a:r>
              <a:rPr lang="zh-CN" altLang="en-US" dirty="0"/>
              <a:t>时</a:t>
            </a:r>
            <a:r>
              <a:rPr lang="en-US" altLang="zh-CN" dirty="0"/>
              <a:t>20</a:t>
            </a:r>
            <a:r>
              <a:rPr lang="zh-CN" altLang="en-US" dirty="0"/>
              <a:t>就很小了。因此又将残差平方除以期望频数再求和，以标准化观察频数与期望频数的差别。</a:t>
            </a:r>
          </a:p>
          <a:p>
            <a:pPr lvl="2"/>
            <a:r>
              <a:rPr lang="zh-CN" altLang="en-US" dirty="0"/>
              <a:t>这就是我们所说的卡方统计量，在</a:t>
            </a:r>
            <a:r>
              <a:rPr lang="en-US" altLang="zh-CN" dirty="0"/>
              <a:t>1900</a:t>
            </a:r>
            <a:r>
              <a:rPr lang="zh-CN" altLang="en-US" dirty="0"/>
              <a:t>年由英国统计学家</a:t>
            </a:r>
            <a:r>
              <a:rPr lang="en-US" altLang="zh-CN" dirty="0"/>
              <a:t>Pearson</a:t>
            </a:r>
            <a:r>
              <a:rPr lang="zh-CN" altLang="en-US" dirty="0"/>
              <a:t>首次提出，其公式为：</a:t>
            </a:r>
          </a:p>
        </p:txBody>
      </p:sp>
      <p:graphicFrame>
        <p:nvGraphicFramePr>
          <p:cNvPr id="1146884" name="Object 4"/>
          <p:cNvGraphicFramePr>
            <a:graphicFrameLocks noGrp="1" noChangeAspect="1"/>
          </p:cNvGraphicFramePr>
          <p:nvPr>
            <p:ph sz="half" idx="4294967295"/>
            <p:extLst>
              <p:ext uri="{D42A27DB-BD31-4B8C-83A1-F6EECF244321}">
                <p14:modId xmlns:p14="http://schemas.microsoft.com/office/powerpoint/2010/main" xmlns="" val="3110566081"/>
              </p:ext>
            </p:extLst>
          </p:nvPr>
        </p:nvGraphicFramePr>
        <p:xfrm>
          <a:off x="251520" y="4437112"/>
          <a:ext cx="8748712" cy="974725"/>
        </p:xfrm>
        <a:graphic>
          <a:graphicData uri="http://schemas.openxmlformats.org/presentationml/2006/ole">
            <p:oleObj spid="_x0000_s94210" name="Equation" r:id="rId4" imgW="4113393" imgH="456824" progId="Equation.DSMT4">
              <p:embed/>
            </p:oleObj>
          </a:graphicData>
        </a:graphic>
      </p:graphicFrame>
      <p:sp>
        <p:nvSpPr>
          <p:cNvPr id="8"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9"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0"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130</a:t>
            </a:fld>
            <a:endParaRPr lang="en-US" altLang="zh-CN"/>
          </a:p>
        </p:txBody>
      </p:sp>
    </p:spTree>
    <p:extLst>
      <p:ext uri="{BB962C8B-B14F-4D97-AF65-F5344CB8AC3E}">
        <p14:creationId xmlns:p14="http://schemas.microsoft.com/office/powerpoint/2010/main" xmlns="" val="3792009183"/>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8930" name="Rectangle 2"/>
          <p:cNvSpPr>
            <a:spLocks noGrp="1" noChangeArrowheads="1"/>
          </p:cNvSpPr>
          <p:nvPr>
            <p:ph type="title"/>
          </p:nvPr>
        </p:nvSpPr>
        <p:spPr/>
        <p:txBody>
          <a:bodyPr/>
          <a:lstStyle/>
          <a:p>
            <a:r>
              <a:rPr lang="zh-CN" altLang="en-US"/>
              <a:t>方法原理</a:t>
            </a:r>
          </a:p>
        </p:txBody>
      </p:sp>
      <p:sp>
        <p:nvSpPr>
          <p:cNvPr id="1148931" name="Rectangle 3"/>
          <p:cNvSpPr>
            <a:spLocks noGrp="1" noChangeArrowheads="1"/>
          </p:cNvSpPr>
          <p:nvPr>
            <p:ph type="body" idx="1"/>
          </p:nvPr>
        </p:nvSpPr>
        <p:spPr/>
        <p:txBody>
          <a:bodyPr/>
          <a:lstStyle/>
          <a:p>
            <a:r>
              <a:rPr lang="zh-CN" altLang="en-US" dirty="0"/>
              <a:t>从卡方的计算公式可见，当观察频数与期望频数完全一致时，卡方值为</a:t>
            </a:r>
            <a:r>
              <a:rPr lang="en-US" altLang="zh-CN" dirty="0"/>
              <a:t>0</a:t>
            </a:r>
            <a:r>
              <a:rPr lang="zh-CN" altLang="en-US" dirty="0"/>
              <a:t>；</a:t>
            </a:r>
          </a:p>
          <a:p>
            <a:r>
              <a:rPr lang="zh-CN" altLang="en-US" dirty="0"/>
              <a:t>观察频数与期望频数越接近，两者之间的差异越小，卡方值越小；</a:t>
            </a:r>
          </a:p>
          <a:p>
            <a:r>
              <a:rPr lang="zh-CN" altLang="en-US" dirty="0"/>
              <a:t>反之，观察频数与期望频数差别越大，两者之间的差异越大，卡方值越大。</a:t>
            </a:r>
          </a:p>
          <a:p>
            <a:r>
              <a:rPr lang="zh-CN" altLang="en-US" dirty="0"/>
              <a:t>当然，卡方值的大小也和自由度有关</a:t>
            </a:r>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131</a:t>
            </a:fld>
            <a:endParaRPr lang="en-US" altLang="zh-CN"/>
          </a:p>
        </p:txBody>
      </p:sp>
    </p:spTree>
    <p:extLst>
      <p:ext uri="{BB962C8B-B14F-4D97-AF65-F5344CB8AC3E}">
        <p14:creationId xmlns:p14="http://schemas.microsoft.com/office/powerpoint/2010/main" xmlns="" val="1054463226"/>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0978" name="Rectangle 2"/>
          <p:cNvSpPr>
            <a:spLocks noGrp="1" noChangeArrowheads="1"/>
          </p:cNvSpPr>
          <p:nvPr>
            <p:ph type="title"/>
          </p:nvPr>
        </p:nvSpPr>
        <p:spPr/>
        <p:txBody>
          <a:bodyPr/>
          <a:lstStyle/>
          <a:p>
            <a:r>
              <a:rPr lang="zh-CN" altLang="en-US"/>
              <a:t>方法原理</a:t>
            </a:r>
          </a:p>
        </p:txBody>
      </p:sp>
      <p:sp>
        <p:nvSpPr>
          <p:cNvPr id="1150979" name="Rectangle 3"/>
          <p:cNvSpPr>
            <a:spLocks noGrp="1" noChangeArrowheads="1"/>
          </p:cNvSpPr>
          <p:nvPr>
            <p:ph type="body" idx="1"/>
          </p:nvPr>
        </p:nvSpPr>
        <p:spPr/>
        <p:txBody>
          <a:bodyPr/>
          <a:lstStyle/>
          <a:p>
            <a:r>
              <a:rPr lang="zh-CN" altLang="en-US"/>
              <a:t>卡方分布 </a:t>
            </a:r>
          </a:p>
          <a:p>
            <a:pPr lvl="1"/>
            <a:r>
              <a:rPr lang="zh-CN" altLang="en-US"/>
              <a:t>显然，卡方值的大小不仅与</a:t>
            </a:r>
            <a:r>
              <a:rPr lang="en-US" altLang="zh-CN"/>
              <a:t>A</a:t>
            </a:r>
            <a:r>
              <a:rPr lang="zh-CN" altLang="en-US"/>
              <a:t>、</a:t>
            </a:r>
            <a:r>
              <a:rPr lang="en-US" altLang="zh-CN"/>
              <a:t>E</a:t>
            </a:r>
            <a:r>
              <a:rPr lang="zh-CN" altLang="en-US"/>
              <a:t>之差有关，还与单元格数（自由度）有关</a:t>
            </a:r>
          </a:p>
        </p:txBody>
      </p:sp>
      <p:graphicFrame>
        <p:nvGraphicFramePr>
          <p:cNvPr id="1150980" name="Object 4"/>
          <p:cNvGraphicFramePr>
            <a:graphicFrameLocks noGrp="1" noChangeAspect="1"/>
          </p:cNvGraphicFramePr>
          <p:nvPr>
            <p:ph sz="half" idx="4294967295"/>
            <p:extLst>
              <p:ext uri="{D42A27DB-BD31-4B8C-83A1-F6EECF244321}">
                <p14:modId xmlns:p14="http://schemas.microsoft.com/office/powerpoint/2010/main" xmlns="" val="3905011700"/>
              </p:ext>
            </p:extLst>
          </p:nvPr>
        </p:nvGraphicFramePr>
        <p:xfrm>
          <a:off x="1907704" y="2564904"/>
          <a:ext cx="6192837" cy="3421062"/>
        </p:xfrm>
        <a:graphic>
          <a:graphicData uri="http://schemas.openxmlformats.org/presentationml/2006/ole">
            <p:oleObj spid="_x0000_s95234" name="图片" r:id="rId4" imgW="5352585" imgH="4282068" progId="StaticEnhancedMetafile">
              <p:embed/>
            </p:oleObj>
          </a:graphicData>
        </a:graphic>
      </p:graphicFrame>
      <p:sp>
        <p:nvSpPr>
          <p:cNvPr id="1150981"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zh-CN" altLang="en-US"/>
          </a:p>
        </p:txBody>
      </p:sp>
      <p:sp>
        <p:nvSpPr>
          <p:cNvPr id="9"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10"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1"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132</a:t>
            </a:fld>
            <a:endParaRPr lang="en-US" altLang="zh-CN"/>
          </a:p>
        </p:txBody>
      </p:sp>
    </p:spTree>
    <p:extLst>
      <p:ext uri="{BB962C8B-B14F-4D97-AF65-F5344CB8AC3E}">
        <p14:creationId xmlns:p14="http://schemas.microsoft.com/office/powerpoint/2010/main" xmlns="" val="1100152286"/>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3026" name="Rectangle 2"/>
          <p:cNvSpPr>
            <a:spLocks noGrp="1" noChangeArrowheads="1"/>
          </p:cNvSpPr>
          <p:nvPr>
            <p:ph type="title"/>
          </p:nvPr>
        </p:nvSpPr>
        <p:spPr/>
        <p:txBody>
          <a:bodyPr/>
          <a:lstStyle/>
          <a:p>
            <a:r>
              <a:rPr lang="zh-CN" altLang="en-US"/>
              <a:t>结果解释</a:t>
            </a:r>
          </a:p>
        </p:txBody>
      </p:sp>
      <p:sp>
        <p:nvSpPr>
          <p:cNvPr id="1153027" name="Rectangle 3"/>
          <p:cNvSpPr>
            <a:spLocks noGrp="1" noChangeArrowheads="1"/>
          </p:cNvSpPr>
          <p:nvPr>
            <p:ph type="body" idx="1"/>
          </p:nvPr>
        </p:nvSpPr>
        <p:spPr/>
        <p:txBody>
          <a:bodyPr/>
          <a:lstStyle/>
          <a:p>
            <a:r>
              <a:rPr lang="zh-CN" altLang="en-US"/>
              <a:t>列出的检验结果</a:t>
            </a:r>
          </a:p>
        </p:txBody>
      </p:sp>
      <p:pic>
        <p:nvPicPr>
          <p:cNvPr id="1153029"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520" y="1916832"/>
            <a:ext cx="8672672" cy="37444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9"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0"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133</a:t>
            </a:fld>
            <a:endParaRPr lang="en-US" altLang="zh-CN"/>
          </a:p>
        </p:txBody>
      </p:sp>
    </p:spTree>
    <p:extLst>
      <p:ext uri="{BB962C8B-B14F-4D97-AF65-F5344CB8AC3E}">
        <p14:creationId xmlns:p14="http://schemas.microsoft.com/office/powerpoint/2010/main" xmlns="" val="82097800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22" name="Rectangle 2"/>
          <p:cNvSpPr>
            <a:spLocks noGrp="1" noChangeArrowheads="1"/>
          </p:cNvSpPr>
          <p:nvPr>
            <p:ph type="title"/>
          </p:nvPr>
        </p:nvSpPr>
        <p:spPr/>
        <p:txBody>
          <a:bodyPr/>
          <a:lstStyle/>
          <a:p>
            <a:r>
              <a:rPr lang="zh-CN" altLang="en-US"/>
              <a:t>四格表</a:t>
            </a:r>
            <a:r>
              <a:rPr lang="zh-CN" altLang="en-US">
                <a:sym typeface="Symbol" pitchFamily="18" charset="2"/>
              </a:rPr>
              <a:t></a:t>
            </a:r>
            <a:r>
              <a:rPr lang="en-US" altLang="zh-CN"/>
              <a:t>2</a:t>
            </a:r>
            <a:r>
              <a:rPr lang="zh-CN" altLang="en-US"/>
              <a:t>值的校正</a:t>
            </a:r>
          </a:p>
        </p:txBody>
      </p:sp>
      <p:sp>
        <p:nvSpPr>
          <p:cNvPr id="1157123" name="Rectangle 3"/>
          <p:cNvSpPr>
            <a:spLocks noGrp="1" noChangeArrowheads="1"/>
          </p:cNvSpPr>
          <p:nvPr>
            <p:ph type="body" idx="1"/>
          </p:nvPr>
        </p:nvSpPr>
        <p:spPr/>
        <p:txBody>
          <a:bodyPr/>
          <a:lstStyle/>
          <a:p>
            <a:r>
              <a:rPr lang="zh-CN" altLang="en-US" dirty="0"/>
              <a:t>英国统计学家</a:t>
            </a:r>
            <a:r>
              <a:rPr lang="en-US" altLang="zh-CN" dirty="0"/>
              <a:t>Yates</a:t>
            </a:r>
            <a:r>
              <a:rPr lang="zh-CN" altLang="en-US" dirty="0"/>
              <a:t>认为，</a:t>
            </a:r>
            <a:r>
              <a:rPr lang="zh-CN" altLang="en-US" dirty="0">
                <a:sym typeface="Symbol" pitchFamily="18" charset="2"/>
              </a:rPr>
              <a:t></a:t>
            </a:r>
            <a:r>
              <a:rPr lang="en-US" altLang="zh-CN" dirty="0"/>
              <a:t>2</a:t>
            </a:r>
            <a:r>
              <a:rPr lang="zh-CN" altLang="en-US" dirty="0"/>
              <a:t>分布是一种连续型分布，而四格表资料是分类资料，属离散型分布，由此计算的</a:t>
            </a:r>
            <a:r>
              <a:rPr lang="zh-CN" altLang="en-US" dirty="0">
                <a:sym typeface="Symbol" pitchFamily="18" charset="2"/>
              </a:rPr>
              <a:t></a:t>
            </a:r>
            <a:r>
              <a:rPr lang="en-US" altLang="zh-CN" dirty="0"/>
              <a:t>2</a:t>
            </a:r>
            <a:r>
              <a:rPr lang="zh-CN" altLang="en-US" dirty="0"/>
              <a:t>值的抽样分布也应当是不连续的，当样本量较小时，两者间的差异不可忽略，应进行连续性校正（在每个单元格的残差中都减去</a:t>
            </a:r>
            <a:r>
              <a:rPr lang="en-US" altLang="zh-CN" dirty="0"/>
              <a:t>0.5</a:t>
            </a:r>
            <a:r>
              <a:rPr lang="zh-CN" altLang="en-US" dirty="0"/>
              <a:t>）</a:t>
            </a:r>
          </a:p>
          <a:p>
            <a:pPr lvl="1"/>
            <a:r>
              <a:rPr lang="zh-CN" altLang="en-US" dirty="0"/>
              <a:t>若</a:t>
            </a:r>
            <a:r>
              <a:rPr lang="en-US" altLang="zh-CN" dirty="0"/>
              <a:t>n &gt; 40 </a:t>
            </a:r>
            <a:r>
              <a:rPr lang="zh-CN" altLang="en-US" dirty="0"/>
              <a:t>，此时有 </a:t>
            </a:r>
            <a:r>
              <a:rPr lang="en-US" altLang="zh-CN" dirty="0"/>
              <a:t>1&lt; T </a:t>
            </a:r>
            <a:r>
              <a:rPr lang="en-US" altLang="zh-CN" dirty="0">
                <a:sym typeface="Symbol" pitchFamily="18" charset="2"/>
              </a:rPr>
              <a:t></a:t>
            </a:r>
            <a:r>
              <a:rPr lang="en-US" altLang="zh-CN" dirty="0"/>
              <a:t>5</a:t>
            </a:r>
            <a:r>
              <a:rPr lang="zh-CN" altLang="en-US" dirty="0"/>
              <a:t>时，需计算</a:t>
            </a:r>
            <a:r>
              <a:rPr lang="en-US" altLang="zh-CN" dirty="0"/>
              <a:t>Yates</a:t>
            </a:r>
            <a:r>
              <a:rPr lang="zh-CN" altLang="en-US" dirty="0"/>
              <a:t>连续性校正</a:t>
            </a:r>
            <a:r>
              <a:rPr lang="zh-CN" altLang="en-US" dirty="0">
                <a:sym typeface="Symbol" pitchFamily="18" charset="2"/>
              </a:rPr>
              <a:t></a:t>
            </a:r>
            <a:r>
              <a:rPr lang="en-US" altLang="zh-CN" dirty="0"/>
              <a:t>2</a:t>
            </a:r>
            <a:r>
              <a:rPr lang="zh-CN" altLang="en-US" dirty="0"/>
              <a:t>值</a:t>
            </a:r>
          </a:p>
          <a:p>
            <a:pPr lvl="1"/>
            <a:r>
              <a:rPr lang="en-US" altLang="zh-CN" dirty="0"/>
              <a:t>T &lt;1</a:t>
            </a:r>
            <a:r>
              <a:rPr lang="zh-CN" altLang="en-US" dirty="0"/>
              <a:t>，或</a:t>
            </a:r>
            <a:r>
              <a:rPr lang="en-US" altLang="zh-CN" dirty="0"/>
              <a:t>n&lt;40</a:t>
            </a:r>
            <a:r>
              <a:rPr lang="zh-CN" altLang="en-US" dirty="0"/>
              <a:t>时，应改用</a:t>
            </a:r>
            <a:r>
              <a:rPr lang="en-US" altLang="zh-CN" dirty="0"/>
              <a:t>Fisher</a:t>
            </a:r>
            <a:r>
              <a:rPr lang="zh-CN" altLang="en-US" dirty="0"/>
              <a:t>确切概率法直接计算概率</a:t>
            </a:r>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134</a:t>
            </a:fld>
            <a:endParaRPr lang="en-US" altLang="zh-CN"/>
          </a:p>
        </p:txBody>
      </p:sp>
    </p:spTree>
    <p:extLst>
      <p:ext uri="{BB962C8B-B14F-4D97-AF65-F5344CB8AC3E}">
        <p14:creationId xmlns:p14="http://schemas.microsoft.com/office/powerpoint/2010/main" xmlns="" val="3164855279"/>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9172" name="Rectangle 4"/>
          <p:cNvSpPr>
            <a:spLocks noGrp="1" noChangeArrowheads="1"/>
          </p:cNvSpPr>
          <p:nvPr>
            <p:ph type="title"/>
          </p:nvPr>
        </p:nvSpPr>
        <p:spPr/>
        <p:txBody>
          <a:bodyPr/>
          <a:lstStyle/>
          <a:p>
            <a:r>
              <a:rPr lang="en-US" altLang="zh-CN"/>
              <a:t>Crosstabs </a:t>
            </a:r>
            <a:r>
              <a:rPr lang="zh-CN" altLang="en-US"/>
              <a:t>过程</a:t>
            </a:r>
          </a:p>
        </p:txBody>
      </p:sp>
      <p:sp>
        <p:nvSpPr>
          <p:cNvPr id="1159173" name="Rectangle 5"/>
          <p:cNvSpPr>
            <a:spLocks noGrp="1" noChangeArrowheads="1"/>
          </p:cNvSpPr>
          <p:nvPr>
            <p:ph type="body" idx="1"/>
          </p:nvPr>
        </p:nvSpPr>
        <p:spPr/>
        <p:txBody>
          <a:bodyPr/>
          <a:lstStyle/>
          <a:p>
            <a:r>
              <a:rPr lang="zh-CN" altLang="en-US"/>
              <a:t>如何阅读卡方检验结果</a:t>
            </a:r>
          </a:p>
          <a:p>
            <a:pPr lvl="1"/>
            <a:r>
              <a:rPr lang="zh-CN" altLang="en-US"/>
              <a:t>教科书的看法</a:t>
            </a:r>
          </a:p>
          <a:p>
            <a:pPr lvl="2"/>
            <a:r>
              <a:rPr lang="zh-CN" altLang="en-US"/>
              <a:t>当</a:t>
            </a:r>
            <a:r>
              <a:rPr lang="en-US" altLang="zh-CN"/>
              <a:t>n≥40</a:t>
            </a:r>
            <a:r>
              <a:rPr lang="zh-CN" altLang="en-US"/>
              <a:t>且所有</a:t>
            </a:r>
            <a:r>
              <a:rPr lang="en-US" altLang="zh-CN"/>
              <a:t>T≥5</a:t>
            </a:r>
            <a:r>
              <a:rPr lang="zh-CN" altLang="en-US"/>
              <a:t>时，用普通的卡方检验，若所得</a:t>
            </a:r>
            <a:r>
              <a:rPr lang="en-US" altLang="zh-CN"/>
              <a:t>P</a:t>
            </a:r>
            <a:r>
              <a:rPr lang="zh-CN" altLang="en-US"/>
              <a:t>约等于</a:t>
            </a:r>
            <a:r>
              <a:rPr lang="en-US" altLang="zh-CN"/>
              <a:t>Alpha</a:t>
            </a:r>
            <a:r>
              <a:rPr lang="zh-CN" altLang="en-US"/>
              <a:t>，改用确切概率法；</a:t>
            </a:r>
          </a:p>
          <a:p>
            <a:pPr lvl="2"/>
            <a:r>
              <a:rPr lang="zh-CN" altLang="en-US"/>
              <a:t>当</a:t>
            </a:r>
            <a:r>
              <a:rPr lang="en-US" altLang="zh-CN"/>
              <a:t>n≥40</a:t>
            </a:r>
            <a:r>
              <a:rPr lang="zh-CN" altLang="en-US"/>
              <a:t>但有</a:t>
            </a:r>
            <a:r>
              <a:rPr lang="en-US" altLang="zh-CN"/>
              <a:t>1≤T&lt;5</a:t>
            </a:r>
            <a:r>
              <a:rPr lang="zh-CN" altLang="en-US"/>
              <a:t>时，用校正的卡方检验；</a:t>
            </a:r>
          </a:p>
          <a:p>
            <a:pPr lvl="2"/>
            <a:r>
              <a:rPr lang="zh-CN" altLang="en-US"/>
              <a:t>当</a:t>
            </a:r>
            <a:r>
              <a:rPr lang="en-US" altLang="zh-CN"/>
              <a:t>n&lt;40</a:t>
            </a:r>
            <a:r>
              <a:rPr lang="zh-CN" altLang="en-US"/>
              <a:t>或有</a:t>
            </a:r>
            <a:r>
              <a:rPr lang="en-US" altLang="zh-CN"/>
              <a:t>T&lt;1</a:t>
            </a:r>
            <a:r>
              <a:rPr lang="zh-CN" altLang="en-US"/>
              <a:t>时，不能用卡方检验，改用确切概率法。</a:t>
            </a:r>
          </a:p>
          <a:p>
            <a:pPr lvl="1"/>
            <a:r>
              <a:rPr lang="zh-CN" altLang="en-US"/>
              <a:t>实际的做法</a:t>
            </a:r>
          </a:p>
          <a:p>
            <a:pPr lvl="2"/>
            <a:r>
              <a:rPr lang="zh-CN" altLang="en-US"/>
              <a:t>一律向下看齐</a:t>
            </a:r>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135</a:t>
            </a:fld>
            <a:endParaRPr lang="en-US" altLang="zh-CN"/>
          </a:p>
        </p:txBody>
      </p:sp>
    </p:spTree>
    <p:extLst>
      <p:ext uri="{BB962C8B-B14F-4D97-AF65-F5344CB8AC3E}">
        <p14:creationId xmlns:p14="http://schemas.microsoft.com/office/powerpoint/2010/main" xmlns="" val="1461994498"/>
      </p:ext>
    </p:extLst>
  </p:cSld>
  <p:clrMapOvr>
    <a:masterClrMapping/>
  </p:clrMapOvr>
  <p:transition>
    <p:pull dir="lu"/>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5314" name="Rectangle 2"/>
          <p:cNvSpPr>
            <a:spLocks noGrp="1" noChangeArrowheads="1"/>
          </p:cNvSpPr>
          <p:nvPr>
            <p:ph type="title"/>
          </p:nvPr>
        </p:nvSpPr>
        <p:spPr/>
        <p:txBody>
          <a:bodyPr/>
          <a:lstStyle/>
          <a:p>
            <a:r>
              <a:rPr lang="zh-CN" altLang="en-US"/>
              <a:t>配对卡方检验</a:t>
            </a:r>
          </a:p>
        </p:txBody>
      </p:sp>
      <p:sp>
        <p:nvSpPr>
          <p:cNvPr id="1165315" name="Rectangle 3"/>
          <p:cNvSpPr>
            <a:spLocks noGrp="1" noChangeArrowheads="1"/>
          </p:cNvSpPr>
          <p:nvPr>
            <p:ph type="body" idx="1"/>
          </p:nvPr>
        </p:nvSpPr>
        <p:spPr/>
        <p:txBody>
          <a:bodyPr/>
          <a:lstStyle/>
          <a:p>
            <a:r>
              <a:rPr lang="zh-CN" altLang="en-US" dirty="0"/>
              <a:t>分析实例</a:t>
            </a:r>
          </a:p>
          <a:p>
            <a:pPr lvl="1"/>
            <a:r>
              <a:rPr lang="zh-CN" altLang="zh-CN" dirty="0">
                <a:solidFill>
                  <a:schemeClr val="bg2"/>
                </a:solidFill>
                <a:latin typeface="+mn-lt"/>
                <a:ea typeface="+mn-ea"/>
              </a:rPr>
              <a:t>某公司期望扩展业务，增开几家分店，但对开店地址不太确定。于是选了</a:t>
            </a:r>
            <a:r>
              <a:rPr lang="en-US" altLang="zh-CN" dirty="0">
                <a:solidFill>
                  <a:schemeClr val="bg2"/>
                </a:solidFill>
                <a:latin typeface="+mn-lt"/>
                <a:ea typeface="+mn-ea"/>
              </a:rPr>
              <a:t>20</a:t>
            </a:r>
            <a:r>
              <a:rPr lang="zh-CN" altLang="zh-CN" dirty="0">
                <a:solidFill>
                  <a:schemeClr val="bg2"/>
                </a:solidFill>
                <a:latin typeface="+mn-lt"/>
                <a:ea typeface="+mn-ea"/>
              </a:rPr>
              <a:t>个地址，请两位资深顾问分别对</a:t>
            </a:r>
            <a:r>
              <a:rPr lang="en-US" altLang="zh-CN" dirty="0">
                <a:solidFill>
                  <a:schemeClr val="bg2"/>
                </a:solidFill>
                <a:latin typeface="+mn-lt"/>
                <a:ea typeface="+mn-ea"/>
              </a:rPr>
              <a:t>20</a:t>
            </a:r>
            <a:r>
              <a:rPr lang="zh-CN" altLang="zh-CN" dirty="0">
                <a:solidFill>
                  <a:schemeClr val="bg2"/>
                </a:solidFill>
                <a:latin typeface="+mn-lt"/>
                <a:ea typeface="+mn-ea"/>
              </a:rPr>
              <a:t>个地址作了一个评价，把它们评为好、中、差三个等级，以便确定应对哪些地址进行更进一步调查，那么这两位资深顾问的评价结果是否一致？</a:t>
            </a:r>
            <a:endParaRPr lang="en-US" altLang="zh-CN" dirty="0"/>
          </a:p>
        </p:txBody>
      </p:sp>
      <p:pic>
        <p:nvPicPr>
          <p:cNvPr id="1165316"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7544" y="3638345"/>
            <a:ext cx="8131607" cy="2722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9"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10"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136</a:t>
            </a:fld>
            <a:endParaRPr lang="en-US" altLang="zh-CN"/>
          </a:p>
        </p:txBody>
      </p:sp>
    </p:spTree>
    <p:extLst>
      <p:ext uri="{BB962C8B-B14F-4D97-AF65-F5344CB8AC3E}">
        <p14:creationId xmlns:p14="http://schemas.microsoft.com/office/powerpoint/2010/main" xmlns="" val="1577243752"/>
      </p:ext>
    </p:extLst>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64" name="Rectangle 4"/>
          <p:cNvSpPr>
            <a:spLocks noGrp="1" noChangeArrowheads="1"/>
          </p:cNvSpPr>
          <p:nvPr>
            <p:ph type="title"/>
          </p:nvPr>
        </p:nvSpPr>
        <p:spPr/>
        <p:txBody>
          <a:bodyPr/>
          <a:lstStyle/>
          <a:p>
            <a:r>
              <a:rPr lang="zh-CN" altLang="en-US"/>
              <a:t>配对卡方检验</a:t>
            </a:r>
          </a:p>
        </p:txBody>
      </p:sp>
      <p:sp>
        <p:nvSpPr>
          <p:cNvPr id="1167365" name="Rectangle 5"/>
          <p:cNvSpPr>
            <a:spLocks noGrp="1" noChangeArrowheads="1"/>
          </p:cNvSpPr>
          <p:nvPr>
            <p:ph type="body" idx="1"/>
          </p:nvPr>
        </p:nvSpPr>
        <p:spPr/>
        <p:txBody>
          <a:bodyPr/>
          <a:lstStyle/>
          <a:p>
            <a:r>
              <a:rPr lang="zh-CN" altLang="en-US" dirty="0"/>
              <a:t>方法原理</a:t>
            </a:r>
          </a:p>
          <a:p>
            <a:pPr lvl="1"/>
            <a:r>
              <a:rPr lang="zh-CN" altLang="en-US" dirty="0"/>
              <a:t>显然，本例对同一个个体有两次不同的测量，从设计的角度上讲可以被理解为自身配对设计</a:t>
            </a:r>
          </a:p>
          <a:p>
            <a:pPr lvl="1"/>
            <a:r>
              <a:rPr lang="zh-CN" altLang="en-US" dirty="0"/>
              <a:t>按照配对设计的思路进行分析，则首先应当求出各对的差值，然后考察样本中差值的分布是否按照</a:t>
            </a:r>
            <a:r>
              <a:rPr lang="en-US" altLang="zh-CN" dirty="0"/>
              <a:t>H0</a:t>
            </a:r>
            <a:r>
              <a:rPr lang="zh-CN" altLang="en-US" dirty="0"/>
              <a:t>假设的情况对称分布</a:t>
            </a:r>
          </a:p>
          <a:p>
            <a:pPr lvl="1"/>
            <a:r>
              <a:rPr lang="zh-CN" altLang="en-US" dirty="0"/>
              <a:t>按此分析思路，最终可整理出如前所列的</a:t>
            </a:r>
            <a:r>
              <a:rPr lang="zh-CN" altLang="en-US" dirty="0" smtClean="0"/>
              <a:t>配对交叉表</a:t>
            </a:r>
            <a:endParaRPr lang="zh-CN" altLang="en-US" dirty="0"/>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137</a:t>
            </a:fld>
            <a:endParaRPr lang="en-US" altLang="zh-CN"/>
          </a:p>
        </p:txBody>
      </p:sp>
    </p:spTree>
    <p:extLst>
      <p:ext uri="{BB962C8B-B14F-4D97-AF65-F5344CB8AC3E}">
        <p14:creationId xmlns:p14="http://schemas.microsoft.com/office/powerpoint/2010/main" xmlns="" val="136153012"/>
      </p:ext>
    </p:extLst>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9410" name="Rectangle 2"/>
          <p:cNvSpPr>
            <a:spLocks noGrp="1" noChangeArrowheads="1"/>
          </p:cNvSpPr>
          <p:nvPr>
            <p:ph type="title"/>
          </p:nvPr>
        </p:nvSpPr>
        <p:spPr/>
        <p:txBody>
          <a:bodyPr/>
          <a:lstStyle/>
          <a:p>
            <a:r>
              <a:rPr lang="zh-CN" altLang="en-US"/>
              <a:t>方法原理</a:t>
            </a:r>
          </a:p>
        </p:txBody>
      </p:sp>
      <p:sp>
        <p:nvSpPr>
          <p:cNvPr id="1169411" name="Rectangle 3"/>
          <p:cNvSpPr>
            <a:spLocks noGrp="1" noChangeArrowheads="1"/>
          </p:cNvSpPr>
          <p:nvPr>
            <p:ph type="body" idx="1"/>
          </p:nvPr>
        </p:nvSpPr>
        <p:spPr/>
        <p:txBody>
          <a:bodyPr/>
          <a:lstStyle/>
          <a:p>
            <a:r>
              <a:rPr lang="zh-CN" altLang="en-US" dirty="0"/>
              <a:t>注意</a:t>
            </a:r>
          </a:p>
          <a:p>
            <a:pPr lvl="1"/>
            <a:r>
              <a:rPr lang="zh-CN" altLang="en-US" dirty="0"/>
              <a:t>主对角线上两种检验方法的结论相同，对问题的解答不会有任何贡献</a:t>
            </a:r>
          </a:p>
          <a:p>
            <a:pPr lvl="1"/>
            <a:r>
              <a:rPr lang="zh-CN" altLang="en-US" dirty="0" smtClean="0"/>
              <a:t>非主对角线上的单元格</a:t>
            </a:r>
            <a:r>
              <a:rPr lang="zh-CN" altLang="en-US" dirty="0"/>
              <a:t>才代表了检验方法间的差异</a:t>
            </a:r>
          </a:p>
          <a:p>
            <a:r>
              <a:rPr lang="zh-CN" altLang="en-US" dirty="0"/>
              <a:t>假设检验步骤</a:t>
            </a:r>
            <a:r>
              <a:rPr lang="zh-CN" altLang="en-US" dirty="0" smtClean="0"/>
              <a:t>如下（以四格表为例）：</a:t>
            </a:r>
            <a:endParaRPr lang="zh-CN" altLang="en-US" i="1" dirty="0"/>
          </a:p>
          <a:p>
            <a:pPr lvl="1"/>
            <a:r>
              <a:rPr lang="en-US" altLang="zh-CN" i="1" dirty="0"/>
              <a:t>H</a:t>
            </a:r>
            <a:r>
              <a:rPr lang="en-US" altLang="zh-CN" dirty="0"/>
              <a:t>0</a:t>
            </a:r>
            <a:r>
              <a:rPr lang="zh-CN" altLang="en-US" dirty="0"/>
              <a:t>：</a:t>
            </a:r>
            <a:r>
              <a:rPr lang="en-US" altLang="zh-CN" dirty="0"/>
              <a:t>B = C</a:t>
            </a:r>
            <a:endParaRPr lang="en-US" altLang="zh-CN" i="1" dirty="0"/>
          </a:p>
          <a:p>
            <a:pPr lvl="1"/>
            <a:r>
              <a:rPr lang="en-US" altLang="zh-CN" i="1" dirty="0"/>
              <a:t>H</a:t>
            </a:r>
            <a:r>
              <a:rPr lang="en-US" altLang="zh-CN" dirty="0"/>
              <a:t>1</a:t>
            </a:r>
            <a:r>
              <a:rPr lang="zh-CN" altLang="en-US" dirty="0"/>
              <a:t>：</a:t>
            </a:r>
            <a:r>
              <a:rPr lang="en-US" altLang="zh-CN" dirty="0"/>
              <a:t>B </a:t>
            </a:r>
            <a:r>
              <a:rPr lang="en-US" altLang="zh-CN" dirty="0">
                <a:sym typeface="Symbol" pitchFamily="18" charset="2"/>
              </a:rPr>
              <a:t></a:t>
            </a:r>
            <a:r>
              <a:rPr lang="en-US" altLang="zh-CN" dirty="0"/>
              <a:t> C</a:t>
            </a:r>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138</a:t>
            </a:fld>
            <a:endParaRPr lang="en-US" altLang="zh-CN"/>
          </a:p>
        </p:txBody>
      </p:sp>
    </p:spTree>
    <p:extLst>
      <p:ext uri="{BB962C8B-B14F-4D97-AF65-F5344CB8AC3E}">
        <p14:creationId xmlns:p14="http://schemas.microsoft.com/office/powerpoint/2010/main" xmlns="" val="3423988305"/>
      </p:ext>
    </p:extLst>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1458" name="Rectangle 2"/>
          <p:cNvSpPr>
            <a:spLocks noGrp="1" noChangeArrowheads="1"/>
          </p:cNvSpPr>
          <p:nvPr>
            <p:ph type="title"/>
          </p:nvPr>
        </p:nvSpPr>
        <p:spPr/>
        <p:txBody>
          <a:bodyPr/>
          <a:lstStyle/>
          <a:p>
            <a:r>
              <a:rPr lang="zh-CN" altLang="en-US"/>
              <a:t>方法原理</a:t>
            </a:r>
          </a:p>
        </p:txBody>
      </p:sp>
      <p:graphicFrame>
        <p:nvGraphicFramePr>
          <p:cNvPr id="1171459" name="Object 3"/>
          <p:cNvGraphicFramePr>
            <a:graphicFrameLocks noGrp="1"/>
          </p:cNvGraphicFramePr>
          <p:nvPr>
            <p:ph idx="1"/>
          </p:nvPr>
        </p:nvGraphicFramePr>
        <p:xfrm>
          <a:off x="592138" y="1352550"/>
          <a:ext cx="8083550" cy="4237038"/>
        </p:xfrm>
        <a:graphic>
          <a:graphicData uri="http://schemas.openxmlformats.org/presentationml/2006/ole">
            <p:oleObj spid="_x0000_s96258" name="文档" r:id="rId4" imgW="3106546" imgH="1456149" progId="Word.Document.8">
              <p:embed/>
            </p:oleObj>
          </a:graphicData>
        </a:graphic>
      </p:graphicFrame>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139</a:t>
            </a:fld>
            <a:endParaRPr lang="en-US" altLang="zh-CN"/>
          </a:p>
        </p:txBody>
      </p:sp>
    </p:spTree>
    <p:extLst>
      <p:ext uri="{BB962C8B-B14F-4D97-AF65-F5344CB8AC3E}">
        <p14:creationId xmlns:p14="http://schemas.microsoft.com/office/powerpoint/2010/main" xmlns="" val="342565220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Rectangle 2"/>
          <p:cNvSpPr>
            <a:spLocks noChangeArrowheads="1"/>
          </p:cNvSpPr>
          <p:nvPr/>
        </p:nvSpPr>
        <p:spPr bwMode="auto">
          <a:xfrm>
            <a:off x="1042988" y="5373688"/>
            <a:ext cx="52006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latinLnBrk="1"/>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4</a:t>
            </a:r>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0.0038</a:t>
            </a:r>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0.010</a:t>
            </a:r>
            <a:r>
              <a:rPr kumimoji="1" lang="zh-CN" altLang="en-US" sz="2400" b="1">
                <a:latin typeface="楷体_GB2312" pitchFamily="49" charset="-122"/>
                <a:ea typeface="楷体_GB2312" pitchFamily="49" charset="-122"/>
              </a:rPr>
              <a:t>，所以拒绝</a:t>
            </a:r>
            <a:r>
              <a:rPr kumimoji="1" lang="en-US" altLang="zh-CN" sz="2400" b="1">
                <a:latin typeface="楷体_GB2312" pitchFamily="49" charset="-122"/>
                <a:ea typeface="楷体_GB2312" pitchFamily="49" charset="-122"/>
              </a:rPr>
              <a:t>H</a:t>
            </a:r>
            <a:r>
              <a:rPr kumimoji="1" lang="en-US" altLang="zh-CN" sz="2400" b="1" baseline="-25000">
                <a:latin typeface="楷体_GB2312" pitchFamily="49" charset="-122"/>
                <a:ea typeface="楷体_GB2312" pitchFamily="49" charset="-122"/>
              </a:rPr>
              <a:t>0</a:t>
            </a:r>
            <a:r>
              <a:rPr kumimoji="1" lang="zh-CN" altLang="en-US" sz="2400" b="1">
                <a:latin typeface="楷体_GB2312" pitchFamily="49" charset="-122"/>
                <a:ea typeface="楷体_GB2312" pitchFamily="49" charset="-122"/>
              </a:rPr>
              <a:t>。 </a:t>
            </a:r>
          </a:p>
        </p:txBody>
      </p:sp>
      <p:pic>
        <p:nvPicPr>
          <p:cNvPr id="416771" name="Picture 3" descr="正态"/>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1913" y="2133600"/>
            <a:ext cx="5761037" cy="2730500"/>
          </a:xfrm>
          <a:prstGeom prst="rect">
            <a:avLst/>
          </a:prstGeom>
          <a:noFill/>
          <a:extLst>
            <a:ext uri="{909E8E84-426E-40DD-AFC4-6F175D3DCCD1}">
              <a14:hiddenFill xmlns:a14="http://schemas.microsoft.com/office/drawing/2010/main" xmlns="">
                <a:solidFill>
                  <a:srgbClr val="FFFFFF"/>
                </a:solidFill>
              </a14:hiddenFill>
            </a:ext>
          </a:extLst>
        </p:spPr>
      </p:pic>
      <p:sp>
        <p:nvSpPr>
          <p:cNvPr id="416772" name="Rectangle 4"/>
          <p:cNvSpPr>
            <a:spLocks noChangeArrowheads="1"/>
          </p:cNvSpPr>
          <p:nvPr/>
        </p:nvSpPr>
        <p:spPr bwMode="auto">
          <a:xfrm>
            <a:off x="971550" y="836613"/>
            <a:ext cx="521335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latinLnBrk="1">
              <a:buFontTx/>
              <a:buBlip>
                <a:blip r:embed="rId3"/>
              </a:buBlip>
            </a:pPr>
            <a:endParaRPr kumimoji="1" lang="en-US" altLang="zh-CN" sz="2400" b="1">
              <a:latin typeface="楷体_GB2312" pitchFamily="49" charset="-122"/>
              <a:ea typeface="楷体_GB2312" pitchFamily="49" charset="-122"/>
            </a:endParaRPr>
          </a:p>
          <a:p>
            <a:pPr latinLnBrk="1"/>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3</a:t>
            </a:r>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z=</a:t>
            </a:r>
            <a:r>
              <a:rPr kumimoji="1" lang="zh-CN" altLang="en-US" sz="2400" b="1">
                <a:latin typeface="楷体_GB2312" pitchFamily="49" charset="-122"/>
                <a:ea typeface="楷体_GB2312" pitchFamily="49" charset="-122"/>
              </a:rPr>
              <a:t>－</a:t>
            </a:r>
            <a:r>
              <a:rPr kumimoji="1" lang="en-US" altLang="zh-CN" sz="2400" b="1">
                <a:latin typeface="楷体_GB2312" pitchFamily="49" charset="-122"/>
                <a:ea typeface="楷体_GB2312" pitchFamily="49" charset="-122"/>
              </a:rPr>
              <a:t>2.67</a:t>
            </a:r>
            <a:r>
              <a:rPr kumimoji="1" lang="zh-CN" altLang="en-US" sz="2400" b="1">
                <a:latin typeface="楷体_GB2312" pitchFamily="49" charset="-122"/>
                <a:ea typeface="楷体_GB2312" pitchFamily="49" charset="-122"/>
              </a:rPr>
              <a:t>所对应的</a:t>
            </a:r>
            <a:r>
              <a:rPr kumimoji="1" lang="en-US" altLang="zh-CN" sz="2400" b="1">
                <a:latin typeface="楷体_GB2312" pitchFamily="49" charset="-122"/>
                <a:ea typeface="楷体_GB2312" pitchFamily="49" charset="-122"/>
              </a:rPr>
              <a:t>p</a:t>
            </a:r>
            <a:r>
              <a:rPr kumimoji="1" lang="zh-CN" altLang="en-US" sz="2400" b="1">
                <a:latin typeface="楷体_GB2312" pitchFamily="49" charset="-122"/>
                <a:ea typeface="楷体_GB2312" pitchFamily="49" charset="-122"/>
              </a:rPr>
              <a:t>值为</a:t>
            </a:r>
            <a:r>
              <a:rPr kumimoji="1" lang="en-US" altLang="zh-CN" sz="2400" b="1">
                <a:latin typeface="楷体_GB2312" pitchFamily="49" charset="-122"/>
                <a:ea typeface="楷体_GB2312" pitchFamily="49" charset="-122"/>
              </a:rPr>
              <a:t>0.0038 </a:t>
            </a:r>
          </a:p>
        </p:txBody>
      </p:sp>
    </p:spTree>
    <p:extLst>
      <p:ext uri="{BB962C8B-B14F-4D97-AF65-F5344CB8AC3E}">
        <p14:creationId xmlns:p14="http://schemas.microsoft.com/office/powerpoint/2010/main" xmlns="" val="37896136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5554" name="Rectangle 2"/>
          <p:cNvSpPr>
            <a:spLocks noGrp="1" noChangeArrowheads="1"/>
          </p:cNvSpPr>
          <p:nvPr>
            <p:ph type="title"/>
          </p:nvPr>
        </p:nvSpPr>
        <p:spPr/>
        <p:txBody>
          <a:bodyPr/>
          <a:lstStyle/>
          <a:p>
            <a:r>
              <a:rPr lang="zh-CN" altLang="en-US"/>
              <a:t>分层卡方检验</a:t>
            </a:r>
          </a:p>
        </p:txBody>
      </p:sp>
      <p:sp>
        <p:nvSpPr>
          <p:cNvPr id="1175555" name="Rectangle 3"/>
          <p:cNvSpPr>
            <a:spLocks noGrp="1" noChangeArrowheads="1"/>
          </p:cNvSpPr>
          <p:nvPr>
            <p:ph type="body" idx="1"/>
          </p:nvPr>
        </p:nvSpPr>
        <p:spPr/>
        <p:txBody>
          <a:bodyPr/>
          <a:lstStyle/>
          <a:p>
            <a:r>
              <a:rPr lang="zh-CN" altLang="zh-CN" dirty="0">
                <a:solidFill>
                  <a:schemeClr val="bg2"/>
                </a:solidFill>
                <a:latin typeface="+mn-lt"/>
                <a:ea typeface="+mn-ea"/>
                <a:cs typeface="+mn-cs"/>
              </a:rPr>
              <a:t>进一步控制城市的影响，在控制城市影响的前提下得到更准确的家庭收入分级和轿车拥有情况的关联程度测量指标</a:t>
            </a:r>
            <a:r>
              <a:rPr lang="zh-CN" altLang="zh-CN" dirty="0" smtClean="0">
                <a:solidFill>
                  <a:schemeClr val="bg2"/>
                </a:solidFill>
                <a:latin typeface="+mn-lt"/>
                <a:ea typeface="+mn-ea"/>
                <a:cs typeface="+mn-cs"/>
              </a:rPr>
              <a:t>。</a:t>
            </a:r>
            <a:endParaRPr lang="en-US" altLang="zh-CN" dirty="0" smtClean="0">
              <a:solidFill>
                <a:schemeClr val="bg2"/>
              </a:solidFill>
              <a:latin typeface="+mn-lt"/>
              <a:ea typeface="+mn-ea"/>
              <a:cs typeface="+mn-cs"/>
            </a:endParaRPr>
          </a:p>
          <a:p>
            <a:pPr lvl="1"/>
            <a:r>
              <a:rPr lang="zh-CN" altLang="zh-CN" dirty="0">
                <a:solidFill>
                  <a:schemeClr val="bg2"/>
                </a:solidFill>
                <a:latin typeface="+mn-lt"/>
                <a:ea typeface="+mn-ea"/>
                <a:cs typeface="+mn-cs"/>
              </a:rPr>
              <a:t>层间差异的</a:t>
            </a:r>
            <a:r>
              <a:rPr lang="zh-CN" altLang="zh-CN" dirty="0" smtClean="0">
                <a:solidFill>
                  <a:schemeClr val="bg2"/>
                </a:solidFill>
                <a:latin typeface="+mn-lt"/>
                <a:ea typeface="+mn-ea"/>
                <a:cs typeface="+mn-cs"/>
              </a:rPr>
              <a:t>检验</a:t>
            </a:r>
            <a:endParaRPr lang="en-US" altLang="zh-CN" dirty="0" smtClean="0">
              <a:solidFill>
                <a:schemeClr val="bg2"/>
              </a:solidFill>
              <a:latin typeface="+mn-lt"/>
              <a:ea typeface="+mn-ea"/>
              <a:cs typeface="+mn-cs"/>
            </a:endParaRPr>
          </a:p>
          <a:p>
            <a:pPr lvl="1"/>
            <a:r>
              <a:rPr lang="zh-CN" altLang="en-US" dirty="0"/>
              <a:t>条件独立性的检验</a:t>
            </a:r>
            <a:endParaRPr lang="en-US" altLang="zh-CN" dirty="0"/>
          </a:p>
        </p:txBody>
      </p:sp>
      <p:sp>
        <p:nvSpPr>
          <p:cNvPr id="7"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8"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9"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140</a:t>
            </a:fld>
            <a:endParaRPr lang="en-US" altLang="zh-CN"/>
          </a:p>
        </p:txBody>
      </p:sp>
    </p:spTree>
    <p:extLst>
      <p:ext uri="{BB962C8B-B14F-4D97-AF65-F5344CB8AC3E}">
        <p14:creationId xmlns:p14="http://schemas.microsoft.com/office/powerpoint/2010/main" xmlns="" val="744929148"/>
      </p:ext>
    </p:extLst>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6" name="Rectangle 2"/>
          <p:cNvSpPr>
            <a:spLocks noGrp="1" noRot="1" noChangeArrowheads="1"/>
          </p:cNvSpPr>
          <p:nvPr>
            <p:ph type="title"/>
          </p:nvPr>
        </p:nvSpPr>
        <p:spPr/>
        <p:txBody>
          <a:bodyPr/>
          <a:lstStyle/>
          <a:p>
            <a:r>
              <a:rPr lang="zh-CN" altLang="en-US" sz="4000" dirty="0" smtClean="0"/>
              <a:t>第</a:t>
            </a:r>
            <a:r>
              <a:rPr lang="en-US" altLang="zh-CN" sz="4000" dirty="0" smtClean="0"/>
              <a:t>17</a:t>
            </a:r>
            <a:r>
              <a:rPr lang="zh-CN" altLang="en-US" sz="4000" dirty="0" smtClean="0"/>
              <a:t>章   </a:t>
            </a:r>
            <a:r>
              <a:rPr lang="zh-CN" altLang="en-US" sz="4000" b="1" dirty="0"/>
              <a:t>相关分析与回归模型的建立与分析</a:t>
            </a:r>
            <a:r>
              <a:rPr lang="zh-CN" altLang="en-US" sz="4000" dirty="0"/>
              <a:t> </a:t>
            </a:r>
          </a:p>
        </p:txBody>
      </p:sp>
      <p:sp>
        <p:nvSpPr>
          <p:cNvPr id="564227" name="Rectangle 3"/>
          <p:cNvSpPr>
            <a:spLocks noGrp="1" noRot="1" noChangeArrowheads="1"/>
          </p:cNvSpPr>
          <p:nvPr>
            <p:ph type="body" idx="1"/>
          </p:nvPr>
        </p:nvSpPr>
        <p:spPr/>
        <p:txBody>
          <a:bodyPr/>
          <a:lstStyle/>
          <a:p>
            <a:pPr>
              <a:lnSpc>
                <a:spcPct val="140000"/>
              </a:lnSpc>
            </a:pPr>
            <a:r>
              <a:rPr lang="zh-CN" altLang="en-US" sz="2000"/>
              <a:t>相关分析和回归分析是统计分析方法中最重要内容之一，是多元统计分析方法的基础。相关分析和回归分析主要用于研究和分析变量之间的相关关系，在变量之间寻求合适的函数关系式，特别是线性表达式。</a:t>
            </a:r>
            <a:endParaRPr lang="zh-CN" altLang="en-US" sz="2000" b="1"/>
          </a:p>
          <a:p>
            <a:pPr>
              <a:lnSpc>
                <a:spcPct val="140000"/>
              </a:lnSpc>
            </a:pPr>
            <a:r>
              <a:rPr lang="zh-CN" altLang="en-US" sz="2000" b="1"/>
              <a:t>本章主要内容：</a:t>
            </a:r>
            <a:endParaRPr lang="zh-CN" altLang="en-US" sz="2000"/>
          </a:p>
          <a:p>
            <a:pPr>
              <a:lnSpc>
                <a:spcPct val="140000"/>
              </a:lnSpc>
            </a:pPr>
            <a:r>
              <a:rPr lang="zh-CN" altLang="en-US" sz="2000"/>
              <a:t>对变量之间的相关关系进行分析（</a:t>
            </a:r>
            <a:r>
              <a:rPr lang="en-US" altLang="zh-CN" sz="2000"/>
              <a:t>Correlate</a:t>
            </a:r>
            <a:r>
              <a:rPr lang="zh-CN" altLang="en-US" sz="2000"/>
              <a:t>）。其中包括简单相关分析（</a:t>
            </a:r>
            <a:r>
              <a:rPr lang="en-US" altLang="zh-CN" sz="2000"/>
              <a:t>Bivariate</a:t>
            </a:r>
            <a:r>
              <a:rPr lang="zh-CN" altLang="en-US" sz="2000"/>
              <a:t>）和偏相关分析（</a:t>
            </a:r>
            <a:r>
              <a:rPr lang="en-US" altLang="zh-CN" sz="2000"/>
              <a:t>Partial</a:t>
            </a:r>
            <a:r>
              <a:rPr lang="zh-CN" altLang="en-US" sz="2000"/>
              <a:t>）。</a:t>
            </a:r>
          </a:p>
          <a:p>
            <a:pPr>
              <a:lnSpc>
                <a:spcPct val="140000"/>
              </a:lnSpc>
            </a:pPr>
            <a:r>
              <a:rPr lang="zh-CN" altLang="en-US" sz="2000"/>
              <a:t>建立因变量和自变量之间回归模型（</a:t>
            </a:r>
            <a:r>
              <a:rPr lang="en-US" altLang="zh-CN" sz="2000"/>
              <a:t>Regression</a:t>
            </a:r>
            <a:r>
              <a:rPr lang="zh-CN" altLang="en-US" sz="2000"/>
              <a:t>），其中包括线性回归分析（</a:t>
            </a:r>
            <a:r>
              <a:rPr lang="en-US" altLang="zh-CN" sz="2000"/>
              <a:t>Linear</a:t>
            </a:r>
            <a:r>
              <a:rPr lang="zh-CN" altLang="en-US" sz="2000"/>
              <a:t>）和曲线估计（</a:t>
            </a:r>
            <a:r>
              <a:rPr lang="en-US" altLang="zh-CN" sz="2000"/>
              <a:t>Curve Estimation</a:t>
            </a:r>
            <a:r>
              <a:rPr lang="zh-CN" altLang="en-US" sz="2000"/>
              <a:t>）。</a:t>
            </a:r>
            <a:endParaRPr lang="zh-CN" altLang="en-US" sz="2000" b="1"/>
          </a:p>
          <a:p>
            <a:pPr lvl="1">
              <a:lnSpc>
                <a:spcPct val="140000"/>
              </a:lnSpc>
            </a:pPr>
            <a:r>
              <a:rPr lang="zh-CN" altLang="en-US" sz="2000" b="1"/>
              <a:t>数据条件</a:t>
            </a:r>
            <a:r>
              <a:rPr lang="zh-CN" altLang="en-US" sz="2000"/>
              <a:t>：参与分析的变量数据是数值型变量或有序变量。</a:t>
            </a:r>
          </a:p>
        </p:txBody>
      </p:sp>
    </p:spTree>
    <p:extLst>
      <p:ext uri="{BB962C8B-B14F-4D97-AF65-F5344CB8AC3E}">
        <p14:creationId xmlns:p14="http://schemas.microsoft.com/office/powerpoint/2010/main" xmlns="" val="111796486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250" name="Rectangle 2"/>
          <p:cNvSpPr>
            <a:spLocks noGrp="1" noRot="1" noChangeArrowheads="1"/>
          </p:cNvSpPr>
          <p:nvPr>
            <p:ph type="title"/>
          </p:nvPr>
        </p:nvSpPr>
        <p:spPr>
          <a:xfrm>
            <a:off x="301625" y="228600"/>
            <a:ext cx="8540750" cy="679450"/>
          </a:xfrm>
        </p:spPr>
        <p:txBody>
          <a:bodyPr/>
          <a:lstStyle/>
          <a:p>
            <a:r>
              <a:rPr lang="en-US" altLang="zh-CN" sz="4000"/>
              <a:t>9.1  </a:t>
            </a:r>
            <a:r>
              <a:rPr lang="zh-CN" altLang="en-US" sz="4000"/>
              <a:t>相关分析 </a:t>
            </a:r>
          </a:p>
        </p:txBody>
      </p:sp>
      <p:sp>
        <p:nvSpPr>
          <p:cNvPr id="565251" name="Rectangle 3"/>
          <p:cNvSpPr>
            <a:spLocks noGrp="1" noRot="1" noChangeArrowheads="1"/>
          </p:cNvSpPr>
          <p:nvPr>
            <p:ph type="body" idx="1"/>
          </p:nvPr>
        </p:nvSpPr>
        <p:spPr>
          <a:xfrm>
            <a:off x="323850" y="1125538"/>
            <a:ext cx="8540750" cy="4498975"/>
          </a:xfrm>
        </p:spPr>
        <p:txBody>
          <a:bodyPr/>
          <a:lstStyle/>
          <a:p>
            <a:r>
              <a:rPr lang="zh-CN" altLang="en-US" sz="2000"/>
              <a:t>在</a:t>
            </a:r>
            <a:r>
              <a:rPr lang="en-US" altLang="zh-CN" sz="2000"/>
              <a:t>SPSS</a:t>
            </a:r>
            <a:r>
              <a:rPr lang="zh-CN" altLang="en-US" sz="2000"/>
              <a:t>中，可以通过</a:t>
            </a:r>
            <a:r>
              <a:rPr lang="en-US" altLang="zh-CN" sz="2000"/>
              <a:t>Analyze</a:t>
            </a:r>
            <a:r>
              <a:rPr lang="zh-CN" altLang="en-US" sz="2000"/>
              <a:t>菜单进行相关分析（</a:t>
            </a:r>
            <a:r>
              <a:rPr lang="en-US" altLang="zh-CN" sz="2000"/>
              <a:t>Correlate</a:t>
            </a:r>
            <a:r>
              <a:rPr lang="zh-CN" altLang="en-US" sz="2000"/>
              <a:t>），</a:t>
            </a:r>
            <a:r>
              <a:rPr lang="en-US" altLang="zh-CN" sz="2000"/>
              <a:t>Correlate</a:t>
            </a:r>
            <a:r>
              <a:rPr lang="zh-CN" altLang="en-US" sz="2000"/>
              <a:t>菜单如图所示。</a:t>
            </a:r>
          </a:p>
        </p:txBody>
      </p:sp>
      <p:pic>
        <p:nvPicPr>
          <p:cNvPr id="5652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43213" y="1989138"/>
            <a:ext cx="4025900" cy="45815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1723056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274" name="Rectangle 2"/>
          <p:cNvSpPr>
            <a:spLocks noGrp="1" noRot="1" noChangeArrowheads="1"/>
          </p:cNvSpPr>
          <p:nvPr>
            <p:ph type="body" idx="1"/>
          </p:nvPr>
        </p:nvSpPr>
        <p:spPr>
          <a:xfrm>
            <a:off x="323850" y="0"/>
            <a:ext cx="8540750" cy="2376488"/>
          </a:xfrm>
        </p:spPr>
        <p:txBody>
          <a:bodyPr/>
          <a:lstStyle/>
          <a:p>
            <a:r>
              <a:rPr lang="en-US" altLang="zh-CN" sz="2000">
                <a:solidFill>
                  <a:srgbClr val="FF3300"/>
                </a:solidFill>
              </a:rPr>
              <a:t>8.1.1  </a:t>
            </a:r>
            <a:r>
              <a:rPr lang="zh-CN" altLang="en-US" sz="2000">
                <a:solidFill>
                  <a:srgbClr val="FF3300"/>
                </a:solidFill>
              </a:rPr>
              <a:t>简单相关分析</a:t>
            </a:r>
          </a:p>
          <a:p>
            <a:r>
              <a:rPr lang="zh-CN" altLang="en-US" sz="2000"/>
              <a:t>两个变量之间的相关关系称简单相关关系。有两种方法可以反映简单相关关系。一是通过散点图直观地显示变量之间关系，二是通过相关系数准确地反映两变量的关系程度。</a:t>
            </a:r>
          </a:p>
          <a:p>
            <a:r>
              <a:rPr lang="en-US" altLang="zh-CN" sz="2000">
                <a:solidFill>
                  <a:srgbClr val="663300"/>
                </a:solidFill>
              </a:rPr>
              <a:t>8.1.1.1  </a:t>
            </a:r>
            <a:r>
              <a:rPr lang="zh-CN" altLang="en-US" sz="2000">
                <a:solidFill>
                  <a:srgbClr val="663300"/>
                </a:solidFill>
              </a:rPr>
              <a:t>散点图</a:t>
            </a:r>
          </a:p>
          <a:p>
            <a:r>
              <a:rPr lang="en-US" altLang="zh-CN" sz="2000"/>
              <a:t>SPSS</a:t>
            </a:r>
            <a:r>
              <a:rPr lang="zh-CN" altLang="en-US" sz="2000"/>
              <a:t>软件的绘图命令集中在</a:t>
            </a:r>
            <a:r>
              <a:rPr lang="en-US" altLang="zh-CN" sz="2000"/>
              <a:t>Graphs</a:t>
            </a:r>
            <a:r>
              <a:rPr lang="zh-CN" altLang="en-US" sz="2000"/>
              <a:t>菜单。下面通过例题来介绍具体操作方法。</a:t>
            </a:r>
          </a:p>
        </p:txBody>
      </p:sp>
      <p:sp>
        <p:nvSpPr>
          <p:cNvPr id="566275" name="Rectangle 3"/>
          <p:cNvSpPr>
            <a:spLocks noChangeArrowheads="1"/>
          </p:cNvSpPr>
          <p:nvPr/>
        </p:nvSpPr>
        <p:spPr bwMode="auto">
          <a:xfrm>
            <a:off x="468313" y="2384425"/>
            <a:ext cx="8208962" cy="1016000"/>
          </a:xfrm>
          <a:prstGeom prst="rect">
            <a:avLst/>
          </a:prstGeom>
          <a:solidFill>
            <a:schemeClr val="bg1"/>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例</a:t>
            </a:r>
            <a:r>
              <a:rPr lang="en-US" altLang="zh-CN" sz="2000"/>
              <a:t>1</a:t>
            </a:r>
            <a:r>
              <a:rPr lang="zh-CN" altLang="en-US" sz="2000"/>
              <a:t>：数据库中的变量</a:t>
            </a:r>
            <a:r>
              <a:rPr lang="en-US" altLang="zh-CN" sz="2000"/>
              <a:t>X</a:t>
            </a:r>
            <a:r>
              <a:rPr lang="zh-CN" altLang="en-US" sz="2000"/>
              <a:t>表示山东省人均国内生产总值，</a:t>
            </a:r>
            <a:r>
              <a:rPr lang="en-US" altLang="zh-CN" sz="2000"/>
              <a:t>Y</a:t>
            </a:r>
            <a:r>
              <a:rPr lang="zh-CN" altLang="en-US" sz="2000"/>
              <a:t>表示山东省城镇居民的消费额（资料来源：山东省</a:t>
            </a:r>
            <a:r>
              <a:rPr lang="en-US" altLang="zh-CN" sz="2000"/>
              <a:t>2003</a:t>
            </a:r>
            <a:r>
              <a:rPr lang="zh-CN" altLang="en-US" sz="2000"/>
              <a:t>年统计年鉴），现画出散点图来观察两个变量的关联程度。 </a:t>
            </a:r>
          </a:p>
        </p:txBody>
      </p:sp>
      <p:sp>
        <p:nvSpPr>
          <p:cNvPr id="566276" name="Rectangle 4"/>
          <p:cNvSpPr>
            <a:spLocks noChangeArrowheads="1"/>
          </p:cNvSpPr>
          <p:nvPr/>
        </p:nvSpPr>
        <p:spPr bwMode="auto">
          <a:xfrm>
            <a:off x="395288" y="3344863"/>
            <a:ext cx="3671887" cy="3521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lnSpc>
                <a:spcPct val="125000"/>
              </a:lnSpc>
              <a:tabLst>
                <a:tab pos="2103438" algn="ctr"/>
              </a:tabLst>
            </a:pPr>
            <a:r>
              <a:rPr lang="zh-CN" altLang="en-US" sz="2000"/>
              <a:t>单击</a:t>
            </a:r>
            <a:r>
              <a:rPr lang="en-US" altLang="zh-CN" sz="2000"/>
              <a:t>Graphs </a:t>
            </a:r>
            <a:r>
              <a:rPr lang="en-US" altLang="zh-CN" sz="2000">
                <a:sym typeface="Symbol" pitchFamily="18" charset="2"/>
              </a:rPr>
              <a:t></a:t>
            </a:r>
            <a:r>
              <a:rPr lang="en-US" altLang="zh-CN" sz="2000"/>
              <a:t> Scatter,</a:t>
            </a:r>
            <a:r>
              <a:rPr lang="zh-CN" altLang="en-US" sz="2000">
                <a:sym typeface="Symbol" pitchFamily="18" charset="2"/>
              </a:rPr>
              <a:t>打开</a:t>
            </a:r>
            <a:r>
              <a:rPr lang="en-US" altLang="zh-CN" sz="2000">
                <a:sym typeface="Symbol" pitchFamily="18" charset="2"/>
              </a:rPr>
              <a:t>Scatter plot</a:t>
            </a:r>
            <a:r>
              <a:rPr lang="zh-CN" altLang="en-US" sz="2000">
                <a:sym typeface="Symbol" pitchFamily="18" charset="2"/>
              </a:rPr>
              <a:t>散点图对话框，如图</a:t>
            </a:r>
            <a:r>
              <a:rPr lang="en-US" altLang="zh-CN" sz="2000">
                <a:sym typeface="Symbol" pitchFamily="18" charset="2"/>
              </a:rPr>
              <a:t>3.2</a:t>
            </a:r>
            <a:r>
              <a:rPr lang="zh-CN" altLang="en-US" sz="2000">
                <a:sym typeface="Symbol" pitchFamily="18" charset="2"/>
              </a:rPr>
              <a:t>所示。然后选择需要的散点图，图中的四个选项依次是：</a:t>
            </a:r>
          </a:p>
          <a:p>
            <a:pPr indent="304800" algn="ctr">
              <a:lnSpc>
                <a:spcPct val="125000"/>
              </a:lnSpc>
              <a:tabLst>
                <a:tab pos="2103438" algn="ctr"/>
              </a:tabLst>
            </a:pPr>
            <a:r>
              <a:rPr lang="en-US" altLang="zh-CN" sz="2000">
                <a:solidFill>
                  <a:srgbClr val="0000FF"/>
                </a:solidFill>
                <a:sym typeface="Symbol" pitchFamily="18" charset="2"/>
              </a:rPr>
              <a:t>Simple </a:t>
            </a:r>
            <a:r>
              <a:rPr lang="zh-CN" altLang="en-US" sz="2000">
                <a:solidFill>
                  <a:srgbClr val="0000FF"/>
                </a:solidFill>
                <a:sym typeface="Symbol" pitchFamily="18" charset="2"/>
              </a:rPr>
              <a:t>简单散点图     </a:t>
            </a:r>
          </a:p>
          <a:p>
            <a:pPr indent="304800" algn="ctr">
              <a:lnSpc>
                <a:spcPct val="125000"/>
              </a:lnSpc>
              <a:tabLst>
                <a:tab pos="2103438" algn="ctr"/>
              </a:tabLst>
            </a:pPr>
            <a:r>
              <a:rPr lang="zh-CN" altLang="en-US" sz="2000">
                <a:solidFill>
                  <a:srgbClr val="0000FF"/>
                </a:solidFill>
                <a:sym typeface="Symbol" pitchFamily="18" charset="2"/>
              </a:rPr>
              <a:t> </a:t>
            </a:r>
            <a:r>
              <a:rPr lang="en-US" altLang="zh-CN" sz="2000">
                <a:solidFill>
                  <a:srgbClr val="0000FF"/>
                </a:solidFill>
                <a:sym typeface="Symbol" pitchFamily="18" charset="2"/>
              </a:rPr>
              <a:t>Matrix </a:t>
            </a:r>
            <a:r>
              <a:rPr lang="zh-CN" altLang="en-US" sz="2000">
                <a:solidFill>
                  <a:srgbClr val="0000FF"/>
                </a:solidFill>
                <a:sym typeface="Symbol" pitchFamily="18" charset="2"/>
              </a:rPr>
              <a:t>矩阵散点图</a:t>
            </a:r>
          </a:p>
          <a:p>
            <a:pPr indent="304800" algn="ctr">
              <a:lnSpc>
                <a:spcPct val="125000"/>
              </a:lnSpc>
              <a:tabLst>
                <a:tab pos="2103438" algn="ctr"/>
              </a:tabLst>
            </a:pPr>
            <a:r>
              <a:rPr lang="en-US" altLang="zh-CN" sz="2000">
                <a:solidFill>
                  <a:srgbClr val="0000FF"/>
                </a:solidFill>
                <a:sym typeface="Symbol" pitchFamily="18" charset="2"/>
              </a:rPr>
              <a:t>Overlay </a:t>
            </a:r>
            <a:r>
              <a:rPr lang="zh-CN" altLang="en-US" sz="2000">
                <a:solidFill>
                  <a:srgbClr val="0000FF"/>
                </a:solidFill>
                <a:sym typeface="Symbol" pitchFamily="18" charset="2"/>
              </a:rPr>
              <a:t>重叠散点图    </a:t>
            </a:r>
          </a:p>
          <a:p>
            <a:pPr indent="304800" algn="ctr">
              <a:lnSpc>
                <a:spcPct val="125000"/>
              </a:lnSpc>
              <a:tabLst>
                <a:tab pos="2103438" algn="ctr"/>
              </a:tabLst>
            </a:pPr>
            <a:r>
              <a:rPr lang="zh-CN" altLang="en-US" sz="2000">
                <a:solidFill>
                  <a:srgbClr val="0000FF"/>
                </a:solidFill>
                <a:sym typeface="Symbol" pitchFamily="18" charset="2"/>
              </a:rPr>
              <a:t> </a:t>
            </a:r>
            <a:r>
              <a:rPr lang="en-US" altLang="zh-CN" sz="2000">
                <a:solidFill>
                  <a:srgbClr val="0000FF"/>
                </a:solidFill>
                <a:sym typeface="Symbol" pitchFamily="18" charset="2"/>
              </a:rPr>
              <a:t>3-D </a:t>
            </a:r>
            <a:r>
              <a:rPr lang="zh-CN" altLang="en-US" sz="2000">
                <a:solidFill>
                  <a:srgbClr val="0000FF"/>
                </a:solidFill>
                <a:sym typeface="Symbol" pitchFamily="18" charset="2"/>
              </a:rPr>
              <a:t>三维散点图</a:t>
            </a:r>
            <a:r>
              <a:rPr lang="zh-CN" altLang="en-US">
                <a:sym typeface="Symbol" pitchFamily="18" charset="2"/>
              </a:rPr>
              <a:t> </a:t>
            </a:r>
          </a:p>
        </p:txBody>
      </p:sp>
      <p:pic>
        <p:nvPicPr>
          <p:cNvPr id="566277"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40200" y="3716338"/>
            <a:ext cx="4716463" cy="1792287"/>
          </a:xfrm>
          <a:prstGeom prst="rect">
            <a:avLst/>
          </a:prstGeom>
          <a:noFill/>
          <a:ln>
            <a:noFill/>
          </a:ln>
          <a:effectLst/>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9525">
                <a:solidFill>
                  <a:srgbClr val="FFFFFF"/>
                </a:solidFill>
                <a:miter lim="800000"/>
                <a:headEnd/>
                <a:tailEnd/>
              </a14:hiddenLine>
            </a:ext>
            <a:ext uri="{AF507438-7753-43E0-B8FC-AC1667EBCBE1}">
              <a14:hiddenEffects xmlns:a14="http://schemas.microsoft.com/office/drawing/2010/main" xmlns="">
                <a:effectLst>
                  <a:outerShdw dist="35921" dir="2700000" algn="ctr" rotWithShape="0">
                    <a:srgbClr val="5B5B89"/>
                  </a:outerShdw>
                </a:effectLst>
              </a14:hiddenEffects>
            </a:ext>
          </a:extLst>
        </p:spPr>
      </p:pic>
    </p:spTree>
    <p:extLst>
      <p:ext uri="{BB962C8B-B14F-4D97-AF65-F5344CB8AC3E}">
        <p14:creationId xmlns:p14="http://schemas.microsoft.com/office/powerpoint/2010/main" xmlns="" val="85578287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8" name="Rectangle 2"/>
          <p:cNvSpPr>
            <a:spLocks noGrp="1" noRot="1" noChangeArrowheads="1"/>
          </p:cNvSpPr>
          <p:nvPr>
            <p:ph type="body" idx="1"/>
          </p:nvPr>
        </p:nvSpPr>
        <p:spPr>
          <a:xfrm>
            <a:off x="323850" y="620713"/>
            <a:ext cx="8540750" cy="4498975"/>
          </a:xfrm>
        </p:spPr>
        <p:txBody>
          <a:bodyPr/>
          <a:lstStyle/>
          <a:p>
            <a:pPr>
              <a:lnSpc>
                <a:spcPct val="145000"/>
              </a:lnSpc>
            </a:pPr>
            <a:r>
              <a:rPr lang="zh-CN" altLang="en-US" sz="2400"/>
              <a:t>如果只考虑两个变量，可选择简单的散点图</a:t>
            </a:r>
            <a:r>
              <a:rPr lang="en-US" altLang="zh-CN" sz="2400"/>
              <a:t>Simple</a:t>
            </a:r>
            <a:r>
              <a:rPr lang="zh-CN" altLang="en-US" sz="2400"/>
              <a:t>，然后点击</a:t>
            </a:r>
            <a:r>
              <a:rPr lang="en-US" altLang="zh-CN" sz="2400"/>
              <a:t>Define</a:t>
            </a:r>
            <a:r>
              <a:rPr lang="zh-CN" altLang="en-US" sz="2400"/>
              <a:t>，打开</a:t>
            </a:r>
            <a:r>
              <a:rPr lang="en-US" altLang="zh-CN" sz="2400"/>
              <a:t>Simple Scatterplot</a:t>
            </a:r>
            <a:r>
              <a:rPr lang="zh-CN" altLang="en-US" sz="2400"/>
              <a:t>对话框</a:t>
            </a:r>
            <a:r>
              <a:rPr lang="en-US" altLang="zh-CN" sz="2400"/>
              <a:t>,</a:t>
            </a:r>
            <a:r>
              <a:rPr lang="zh-CN" altLang="en-US" sz="2400"/>
              <a:t>如图所示。</a:t>
            </a:r>
          </a:p>
        </p:txBody>
      </p:sp>
      <p:pic>
        <p:nvPicPr>
          <p:cNvPr id="567299" name="Picture 3"/>
          <p:cNvPicPr>
            <a:picLocks noGrp="1" noChangeAspect="1" noChangeArrowheads="1"/>
          </p:cNvPicPr>
          <p:nvPr>
            <p:ph type="title"/>
          </p:nvPr>
        </p:nvPicPr>
        <p:blipFill>
          <a:blip r:embed="rId3" cstate="print">
            <a:extLst>
              <a:ext uri="{28A0092B-C50C-407E-A947-70E740481C1C}">
                <a14:useLocalDpi xmlns:a14="http://schemas.microsoft.com/office/drawing/2010/main" xmlns="" val="0"/>
              </a:ext>
            </a:extLst>
          </a:blip>
          <a:srcRect/>
          <a:stretch>
            <a:fillRect/>
          </a:stretch>
        </p:blipFill>
        <p:spPr>
          <a:xfrm>
            <a:off x="395288" y="2205038"/>
            <a:ext cx="4105275" cy="30829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567300" name="Rectangle 4"/>
          <p:cNvSpPr>
            <a:spLocks noChangeArrowheads="1"/>
          </p:cNvSpPr>
          <p:nvPr/>
        </p:nvSpPr>
        <p:spPr bwMode="auto">
          <a:xfrm>
            <a:off x="0" y="208121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567301" name="Object 5"/>
          <p:cNvGraphicFramePr>
            <a:graphicFrameLocks noChangeAspect="1"/>
          </p:cNvGraphicFramePr>
          <p:nvPr/>
        </p:nvGraphicFramePr>
        <p:xfrm>
          <a:off x="4643438" y="2636838"/>
          <a:ext cx="4105275" cy="2933700"/>
        </p:xfrm>
        <a:graphic>
          <a:graphicData uri="http://schemas.openxmlformats.org/presentationml/2006/ole">
            <p:oleObj spid="_x0000_s86024" name="图片" r:id="rId4" imgW="4665600" imgH="3807000" progId="StaticEnhancedMetafile">
              <p:embed/>
            </p:oleObj>
          </a:graphicData>
        </a:graphic>
      </p:graphicFrame>
    </p:spTree>
    <p:extLst>
      <p:ext uri="{BB962C8B-B14F-4D97-AF65-F5344CB8AC3E}">
        <p14:creationId xmlns:p14="http://schemas.microsoft.com/office/powerpoint/2010/main" xmlns="" val="23594604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2" name="Rectangle 2"/>
          <p:cNvSpPr>
            <a:spLocks noGrp="1" noRot="1" noChangeArrowheads="1"/>
          </p:cNvSpPr>
          <p:nvPr>
            <p:ph type="title"/>
          </p:nvPr>
        </p:nvSpPr>
        <p:spPr>
          <a:xfrm>
            <a:off x="301625" y="228600"/>
            <a:ext cx="8540750" cy="823913"/>
          </a:xfrm>
        </p:spPr>
        <p:txBody>
          <a:bodyPr/>
          <a:lstStyle/>
          <a:p>
            <a:r>
              <a:rPr lang="en-US" altLang="zh-CN"/>
              <a:t>9.1.1.2  </a:t>
            </a:r>
            <a:r>
              <a:rPr lang="zh-CN" altLang="en-US"/>
              <a:t>简单相关分析操作</a:t>
            </a:r>
          </a:p>
        </p:txBody>
      </p:sp>
      <p:sp>
        <p:nvSpPr>
          <p:cNvPr id="568323" name="Rectangle 3"/>
          <p:cNvSpPr>
            <a:spLocks noGrp="1" noRot="1" noChangeArrowheads="1"/>
          </p:cNvSpPr>
          <p:nvPr>
            <p:ph type="body" idx="1"/>
          </p:nvPr>
        </p:nvSpPr>
        <p:spPr>
          <a:xfrm>
            <a:off x="301625" y="1196975"/>
            <a:ext cx="8540750" cy="4902200"/>
          </a:xfrm>
        </p:spPr>
        <p:txBody>
          <a:bodyPr/>
          <a:lstStyle/>
          <a:p>
            <a:r>
              <a:rPr lang="zh-CN" altLang="en-US" sz="2000"/>
              <a:t>简单相关分析是指两个变量之间的相关分析，主要是指对两变量之间的线性相关程度作出定量分析。仍然上题为例，说明居民收入与某商品的销售量两变量的相关分析过程，具体操作如下：</a:t>
            </a:r>
          </a:p>
          <a:p>
            <a:r>
              <a:rPr lang="en-US" altLang="zh-CN" sz="2000"/>
              <a:t>1</a:t>
            </a:r>
            <a:r>
              <a:rPr lang="zh-CN" altLang="en-US" sz="2000"/>
              <a:t>、打开数据库后，单击</a:t>
            </a:r>
            <a:r>
              <a:rPr lang="en-US" altLang="zh-CN" sz="2000"/>
              <a:t>Analyze </a:t>
            </a:r>
            <a:r>
              <a:rPr lang="en-US" altLang="zh-CN" sz="2000">
                <a:sym typeface="Symbol" pitchFamily="18" charset="2"/>
              </a:rPr>
              <a:t></a:t>
            </a:r>
            <a:r>
              <a:rPr lang="en-US" altLang="zh-CN" sz="2000"/>
              <a:t> Correlate</a:t>
            </a:r>
            <a:r>
              <a:rPr lang="en-US" altLang="zh-CN" sz="2000">
                <a:sym typeface="Symbol" pitchFamily="18" charset="2"/>
              </a:rPr>
              <a:t></a:t>
            </a:r>
            <a:r>
              <a:rPr lang="en-US" altLang="zh-CN" sz="2000"/>
              <a:t> Bivariate </a:t>
            </a:r>
            <a:r>
              <a:rPr lang="zh-CN" altLang="en-US" sz="2000"/>
              <a:t>打开</a:t>
            </a:r>
            <a:r>
              <a:rPr lang="en-US" altLang="zh-CN" sz="2000"/>
              <a:t>Bivariate</a:t>
            </a:r>
            <a:r>
              <a:rPr lang="zh-CN" altLang="en-US" sz="2000"/>
              <a:t>对话框，见图所示。</a:t>
            </a:r>
            <a:r>
              <a:rPr lang="zh-CN" altLang="en-US"/>
              <a:t> </a:t>
            </a:r>
          </a:p>
        </p:txBody>
      </p:sp>
      <p:pic>
        <p:nvPicPr>
          <p:cNvPr id="56832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68538" y="2997200"/>
            <a:ext cx="5183187" cy="3467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65529086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6" name="Rectangle 2"/>
          <p:cNvSpPr>
            <a:spLocks noGrp="1" noRot="1" noChangeArrowheads="1"/>
          </p:cNvSpPr>
          <p:nvPr>
            <p:ph type="body" idx="1"/>
          </p:nvPr>
        </p:nvSpPr>
        <p:spPr>
          <a:xfrm>
            <a:off x="323850" y="404813"/>
            <a:ext cx="8540750" cy="5407025"/>
          </a:xfrm>
        </p:spPr>
        <p:txBody>
          <a:bodyPr/>
          <a:lstStyle/>
          <a:p>
            <a:pPr>
              <a:lnSpc>
                <a:spcPct val="125000"/>
              </a:lnSpc>
            </a:pPr>
            <a:r>
              <a:rPr lang="en-US" altLang="zh-CN" sz="2000"/>
              <a:t>2</a:t>
            </a:r>
            <a:r>
              <a:rPr lang="zh-CN" altLang="en-US" sz="2000"/>
              <a:t>、从左边的变量框中选择需要考察的两个变量进入 </a:t>
            </a:r>
            <a:r>
              <a:rPr lang="en-US" altLang="zh-CN" sz="2000"/>
              <a:t>Variables </a:t>
            </a:r>
            <a:r>
              <a:rPr lang="zh-CN" altLang="en-US" sz="2000"/>
              <a:t>框内，从</a:t>
            </a:r>
            <a:r>
              <a:rPr lang="en-US" altLang="zh-CN" sz="2000"/>
              <a:t>Correlation Coefficients </a:t>
            </a:r>
            <a:r>
              <a:rPr lang="zh-CN" altLang="en-US" sz="2000"/>
              <a:t>栏内选择相关系数的种类，有</a:t>
            </a:r>
            <a:r>
              <a:rPr lang="en-US" altLang="zh-CN" sz="2000"/>
              <a:t>Pearson</a:t>
            </a:r>
            <a:r>
              <a:rPr lang="zh-CN" altLang="en-US" sz="2000"/>
              <a:t>相关系数，</a:t>
            </a:r>
            <a:r>
              <a:rPr lang="en-US" altLang="zh-CN" sz="2000"/>
              <a:t>Kendall′s</a:t>
            </a:r>
            <a:r>
              <a:rPr lang="zh-CN" altLang="en-US" sz="2000"/>
              <a:t>一致性系数和</a:t>
            </a:r>
            <a:r>
              <a:rPr lang="en-US" altLang="zh-CN" sz="2000"/>
              <a:t>Spearman</a:t>
            </a:r>
            <a:r>
              <a:rPr lang="zh-CN" altLang="en-US" sz="2000"/>
              <a:t>等级相关系数。从检验栏内选择检验方式，有双尾检验和单尾检验两种。 </a:t>
            </a:r>
          </a:p>
          <a:p>
            <a:pPr>
              <a:lnSpc>
                <a:spcPct val="125000"/>
              </a:lnSpc>
            </a:pPr>
            <a:r>
              <a:rPr lang="en-US" altLang="zh-CN" sz="2000"/>
              <a:t>3</a:t>
            </a:r>
            <a:r>
              <a:rPr lang="zh-CN" altLang="en-US" sz="2000"/>
              <a:t>、单击</a:t>
            </a:r>
            <a:r>
              <a:rPr lang="en-US" altLang="zh-CN" sz="2000"/>
              <a:t>Options</a:t>
            </a:r>
            <a:r>
              <a:rPr lang="zh-CN" altLang="en-US" sz="2000"/>
              <a:t>按纽，选择输出项和缺失值的处理方式。本例中选择输出基本统计描述。 </a:t>
            </a:r>
          </a:p>
        </p:txBody>
      </p:sp>
      <p:pic>
        <p:nvPicPr>
          <p:cNvPr id="56934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35150" y="3284538"/>
            <a:ext cx="5400675" cy="2646362"/>
          </a:xfrm>
          <a:prstGeom prst="rect">
            <a:avLst/>
          </a:prstGeom>
          <a:noFill/>
          <a:ln>
            <a:noFill/>
          </a:ln>
          <a:effectLst/>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9525">
                <a:solidFill>
                  <a:srgbClr val="FFFFFF"/>
                </a:solidFill>
                <a:miter lim="800000"/>
                <a:headEnd/>
                <a:tailEnd/>
              </a14:hiddenLine>
            </a:ext>
            <a:ext uri="{AF507438-7753-43E0-B8FC-AC1667EBCBE1}">
              <a14:hiddenEffects xmlns:a14="http://schemas.microsoft.com/office/drawing/2010/main" xmlns="">
                <a:effectLst>
                  <a:outerShdw dist="35921" dir="2700000" algn="ctr" rotWithShape="0">
                    <a:srgbClr val="5B5B89"/>
                  </a:outerShdw>
                </a:effectLst>
              </a14:hiddenEffects>
            </a:ext>
          </a:extLst>
        </p:spPr>
      </p:pic>
    </p:spTree>
    <p:extLst>
      <p:ext uri="{BB962C8B-B14F-4D97-AF65-F5344CB8AC3E}">
        <p14:creationId xmlns:p14="http://schemas.microsoft.com/office/powerpoint/2010/main" xmlns="" val="372214440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0" name="Rectangle 2"/>
          <p:cNvSpPr>
            <a:spLocks noGrp="1" noRot="1" noChangeArrowheads="1"/>
          </p:cNvSpPr>
          <p:nvPr>
            <p:ph type="body" idx="1"/>
          </p:nvPr>
        </p:nvSpPr>
        <p:spPr>
          <a:xfrm>
            <a:off x="0" y="549275"/>
            <a:ext cx="8540750" cy="4498975"/>
          </a:xfrm>
        </p:spPr>
        <p:txBody>
          <a:bodyPr/>
          <a:lstStyle/>
          <a:p>
            <a:r>
              <a:rPr lang="en-US" altLang="zh-CN"/>
              <a:t>4</a:t>
            </a:r>
            <a:r>
              <a:rPr lang="zh-CN" altLang="en-US"/>
              <a:t>、单击</a:t>
            </a:r>
            <a:r>
              <a:rPr lang="en-US" altLang="zh-CN"/>
              <a:t>OK</a:t>
            </a:r>
            <a:r>
              <a:rPr lang="zh-CN" altLang="en-US"/>
              <a:t>，可以得到相关分析的结果。</a:t>
            </a:r>
          </a:p>
        </p:txBody>
      </p:sp>
      <p:pic>
        <p:nvPicPr>
          <p:cNvPr id="570371" name="Picture 3"/>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1258888" y="1412875"/>
            <a:ext cx="6804025" cy="186848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57037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92275" y="3429000"/>
            <a:ext cx="5903913" cy="27352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2298069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Rectangle 2"/>
          <p:cNvSpPr>
            <a:spLocks noGrp="1" noRot="1" noChangeArrowheads="1"/>
          </p:cNvSpPr>
          <p:nvPr>
            <p:ph type="title"/>
          </p:nvPr>
        </p:nvSpPr>
        <p:spPr/>
        <p:txBody>
          <a:bodyPr/>
          <a:lstStyle/>
          <a:p>
            <a:r>
              <a:rPr lang="en-US" altLang="zh-CN"/>
              <a:t>9.1.2  </a:t>
            </a:r>
            <a:r>
              <a:rPr lang="zh-CN" altLang="en-US" b="1"/>
              <a:t>偏相关分析</a:t>
            </a:r>
          </a:p>
        </p:txBody>
      </p:sp>
      <p:sp>
        <p:nvSpPr>
          <p:cNvPr id="571395" name="Rectangle 3"/>
          <p:cNvSpPr>
            <a:spLocks noGrp="1" noRot="1" noChangeArrowheads="1"/>
          </p:cNvSpPr>
          <p:nvPr>
            <p:ph type="body" idx="1"/>
          </p:nvPr>
        </p:nvSpPr>
        <p:spPr>
          <a:xfrm>
            <a:off x="323850" y="1196975"/>
            <a:ext cx="8424863" cy="4498975"/>
          </a:xfrm>
        </p:spPr>
        <p:txBody>
          <a:bodyPr/>
          <a:lstStyle/>
          <a:p>
            <a:r>
              <a:rPr lang="zh-CN" altLang="en-US" sz="2000"/>
              <a:t>简单相关关系只反映两个变量之间的关系，但如果因变量受到多个因素的影响时，因变量与某一自变量之间的简单相关关系显然受到其它相关因素的影响，不能真实地反映二者之间的关系，所以需要考察在其它因素的影响剔除后二者之间的相关程度，即偏相关分析。</a:t>
            </a:r>
          </a:p>
          <a:p>
            <a:endParaRPr lang="en-US" altLang="zh-CN" sz="2000"/>
          </a:p>
        </p:txBody>
      </p:sp>
      <p:sp>
        <p:nvSpPr>
          <p:cNvPr id="571396" name="Rectangle 4"/>
          <p:cNvSpPr>
            <a:spLocks noChangeArrowheads="1"/>
          </p:cNvSpPr>
          <p:nvPr/>
        </p:nvSpPr>
        <p:spPr bwMode="auto">
          <a:xfrm>
            <a:off x="611188" y="3213100"/>
            <a:ext cx="2663825" cy="2298700"/>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tabLst>
                <a:tab pos="2103438" algn="ctr"/>
                <a:tab pos="3086100" algn="l"/>
              </a:tabLst>
            </a:pPr>
            <a:r>
              <a:rPr lang="zh-CN" altLang="en-US"/>
              <a:t>例</a:t>
            </a:r>
            <a:r>
              <a:rPr lang="en-US" altLang="zh-CN"/>
              <a:t>2</a:t>
            </a:r>
            <a:r>
              <a:rPr lang="zh-CN" altLang="en-US"/>
              <a:t>：为了考察火柴销售量的影响因素，选择煤气户数、卷烟销量、蚊香销量、打火石销量作为影响因素，得数据表。试求火柴销售量与煤气户数的偏相关系数</a:t>
            </a:r>
            <a:r>
              <a:rPr lang="en-US" altLang="zh-CN"/>
              <a:t>.</a:t>
            </a:r>
          </a:p>
        </p:txBody>
      </p:sp>
      <p:pic>
        <p:nvPicPr>
          <p:cNvPr id="571397"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348038" y="2636838"/>
            <a:ext cx="5521325" cy="3821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4228537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18" name="Rectangle 2"/>
          <p:cNvSpPr>
            <a:spLocks noGrp="1" noRot="1" noChangeArrowheads="1"/>
          </p:cNvSpPr>
          <p:nvPr>
            <p:ph type="body" idx="1"/>
          </p:nvPr>
        </p:nvSpPr>
        <p:spPr>
          <a:xfrm>
            <a:off x="250825" y="188913"/>
            <a:ext cx="8540750" cy="4498975"/>
          </a:xfrm>
        </p:spPr>
        <p:txBody>
          <a:bodyPr/>
          <a:lstStyle/>
          <a:p>
            <a:r>
              <a:rPr lang="zh-CN" altLang="en-US" sz="2000"/>
              <a:t>解：根据数据表建立数据文件，求解火柴销售量与煤气户数的偏相关系数具体操作如下：</a:t>
            </a:r>
          </a:p>
          <a:p>
            <a:r>
              <a:rPr lang="en-US" altLang="zh-CN" sz="2000"/>
              <a:t>1</a:t>
            </a:r>
            <a:r>
              <a:rPr lang="zh-CN" altLang="en-US" sz="2000"/>
              <a:t>、首先打开数据文件，单击</a:t>
            </a:r>
            <a:r>
              <a:rPr lang="en-US" altLang="zh-CN" sz="2000"/>
              <a:t>Analyze </a:t>
            </a:r>
            <a:r>
              <a:rPr lang="en-US" altLang="zh-CN" sz="2000">
                <a:sym typeface="Symbol" pitchFamily="18" charset="2"/>
              </a:rPr>
              <a:t></a:t>
            </a:r>
            <a:r>
              <a:rPr lang="en-US" altLang="zh-CN" sz="2000"/>
              <a:t> Correlate</a:t>
            </a:r>
            <a:r>
              <a:rPr lang="en-US" altLang="zh-CN" sz="2000">
                <a:sym typeface="Symbol" pitchFamily="18" charset="2"/>
              </a:rPr>
              <a:t></a:t>
            </a:r>
            <a:r>
              <a:rPr lang="en-US" altLang="zh-CN" sz="2000"/>
              <a:t> Partial</a:t>
            </a:r>
            <a:r>
              <a:rPr lang="zh-CN" altLang="en-US" sz="2000"/>
              <a:t>，打开</a:t>
            </a:r>
            <a:r>
              <a:rPr lang="en-US" altLang="zh-CN" sz="2000"/>
              <a:t>Partial Correlations</a:t>
            </a:r>
            <a:r>
              <a:rPr lang="zh-CN" altLang="en-US" sz="2000"/>
              <a:t>对话框，见图所示。</a:t>
            </a:r>
          </a:p>
          <a:p>
            <a:r>
              <a:rPr lang="en-US" altLang="zh-CN" sz="2000"/>
              <a:t>2</a:t>
            </a:r>
            <a:r>
              <a:rPr lang="zh-CN" altLang="en-US" sz="2000"/>
              <a:t>、从左边框内选择要考察的两个变量进入</a:t>
            </a:r>
            <a:r>
              <a:rPr lang="en-US" altLang="zh-CN" sz="2000"/>
              <a:t>Variables</a:t>
            </a:r>
            <a:r>
              <a:rPr lang="zh-CN" altLang="en-US" sz="2000"/>
              <a:t>框内，其它客观存在的变量作为控制变量进入</a:t>
            </a:r>
            <a:r>
              <a:rPr lang="en-US" altLang="zh-CN" sz="2000"/>
              <a:t>Controlling for </a:t>
            </a:r>
            <a:r>
              <a:rPr lang="zh-CN" altLang="en-US" sz="2000"/>
              <a:t>框内，如本例中考察煤气户数与火柴销量的偏相关系数进入</a:t>
            </a:r>
            <a:r>
              <a:rPr lang="en-US" altLang="zh-CN" sz="2000"/>
              <a:t>Variables</a:t>
            </a:r>
            <a:r>
              <a:rPr lang="zh-CN" altLang="en-US" sz="2000"/>
              <a:t>框内，其它相关变量（除年份外）进入</a:t>
            </a:r>
            <a:r>
              <a:rPr lang="en-US" altLang="zh-CN" sz="2000"/>
              <a:t>Controlling for </a:t>
            </a:r>
            <a:r>
              <a:rPr lang="zh-CN" altLang="en-US" sz="2000"/>
              <a:t>框内。</a:t>
            </a:r>
          </a:p>
        </p:txBody>
      </p:sp>
      <p:pic>
        <p:nvPicPr>
          <p:cNvPr id="572419" name="Picture 3"/>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2195513" y="3068638"/>
            <a:ext cx="5184775" cy="3201987"/>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18285258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4" name="Rectangle 2"/>
          <p:cNvSpPr>
            <a:spLocks noGrp="1" noRot="1" noChangeArrowheads="1"/>
          </p:cNvSpPr>
          <p:nvPr>
            <p:ph type="title"/>
          </p:nvPr>
        </p:nvSpPr>
        <p:spPr>
          <a:xfrm>
            <a:off x="301625" y="228600"/>
            <a:ext cx="8540750" cy="490538"/>
          </a:xfrm>
        </p:spPr>
        <p:txBody>
          <a:bodyPr/>
          <a:lstStyle/>
          <a:p>
            <a:pPr algn="l"/>
            <a:r>
              <a:rPr lang="zh-CN" altLang="en-US" sz="2400"/>
              <a:t>三、</a:t>
            </a:r>
            <a:r>
              <a:rPr lang="zh-CN" altLang="en-US" sz="2400" b="1"/>
              <a:t>假设检验的两类错误</a:t>
            </a:r>
            <a:r>
              <a:rPr lang="zh-CN" altLang="en-US" sz="2400"/>
              <a:t> </a:t>
            </a:r>
          </a:p>
        </p:txBody>
      </p:sp>
      <p:sp>
        <p:nvSpPr>
          <p:cNvPr id="417795" name="Rectangle 3"/>
          <p:cNvSpPr>
            <a:spLocks noGrp="1" noRot="1" noChangeArrowheads="1"/>
          </p:cNvSpPr>
          <p:nvPr>
            <p:ph type="body" idx="1"/>
          </p:nvPr>
        </p:nvSpPr>
        <p:spPr>
          <a:xfrm>
            <a:off x="468313" y="1268413"/>
            <a:ext cx="8229600" cy="4525962"/>
          </a:xfrm>
        </p:spPr>
        <p:txBody>
          <a:bodyPr/>
          <a:lstStyle/>
          <a:p>
            <a:r>
              <a:rPr lang="en-US" altLang="zh-CN"/>
              <a:t> </a:t>
            </a:r>
            <a:r>
              <a:rPr lang="zh-CN" altLang="en-US" sz="2000"/>
              <a:t>接受或拒绝</a:t>
            </a:r>
            <a:r>
              <a:rPr lang="en-US" altLang="zh-CN" sz="2000"/>
              <a:t>H</a:t>
            </a:r>
            <a:r>
              <a:rPr lang="en-US" altLang="zh-CN" sz="2000" baseline="-25000"/>
              <a:t>0</a:t>
            </a:r>
            <a:r>
              <a:rPr lang="zh-CN" altLang="en-US" sz="2000"/>
              <a:t>，都可能犯错误 </a:t>
            </a:r>
          </a:p>
          <a:p>
            <a:r>
              <a:rPr lang="zh-CN" altLang="en-US" sz="2000"/>
              <a:t>    </a:t>
            </a:r>
            <a:r>
              <a:rPr lang="en-US" altLang="zh-CN" sz="2000"/>
              <a:t>I</a:t>
            </a:r>
            <a:r>
              <a:rPr lang="zh-CN" altLang="en-US" sz="2000"/>
              <a:t>类错误</a:t>
            </a:r>
            <a:r>
              <a:rPr lang="en-US" altLang="zh-CN" sz="2000"/>
              <a:t>——</a:t>
            </a:r>
            <a:r>
              <a:rPr lang="zh-CN" altLang="en-US" sz="2000"/>
              <a:t>弃真错误，发生的概率为</a:t>
            </a:r>
            <a:r>
              <a:rPr lang="en-US" altLang="zh-CN" sz="2000"/>
              <a:t>α</a:t>
            </a:r>
            <a:r>
              <a:rPr lang="zh-CN" altLang="en-US" sz="2000"/>
              <a:t>（ </a:t>
            </a:r>
            <a:r>
              <a:rPr lang="en-US" altLang="zh-CN" sz="2000"/>
              <a:t>α</a:t>
            </a:r>
            <a:r>
              <a:rPr lang="en-US" altLang="zh-CN" sz="2000">
                <a:latin typeface="宋体" pitchFamily="2" charset="-122"/>
              </a:rPr>
              <a:t>error</a:t>
            </a:r>
            <a:r>
              <a:rPr lang="zh-CN" altLang="en-US" sz="2000"/>
              <a:t>）</a:t>
            </a:r>
          </a:p>
          <a:p>
            <a:r>
              <a:rPr lang="zh-CN" altLang="en-US" sz="2000"/>
              <a:t>    </a:t>
            </a:r>
            <a:r>
              <a:rPr lang="en-US" altLang="zh-CN" sz="2000"/>
              <a:t>II</a:t>
            </a:r>
            <a:r>
              <a:rPr lang="zh-CN" altLang="en-US" sz="2000"/>
              <a:t>类错误</a:t>
            </a:r>
            <a:r>
              <a:rPr lang="en-US" altLang="zh-CN" sz="2000"/>
              <a:t>——</a:t>
            </a:r>
            <a:r>
              <a:rPr lang="zh-CN" altLang="en-US" sz="2000"/>
              <a:t>取伪错误，发生的概率为</a:t>
            </a:r>
            <a:r>
              <a:rPr lang="en-US" altLang="zh-CN" sz="2000"/>
              <a:t>β</a:t>
            </a:r>
            <a:r>
              <a:rPr lang="zh-CN" altLang="en-US" sz="2000"/>
              <a:t>（ </a:t>
            </a:r>
            <a:r>
              <a:rPr lang="en-US" altLang="zh-CN" sz="2000"/>
              <a:t>β </a:t>
            </a:r>
            <a:r>
              <a:rPr lang="en-US" altLang="zh-CN" sz="2000">
                <a:latin typeface="宋体" pitchFamily="2" charset="-122"/>
              </a:rPr>
              <a:t>error</a:t>
            </a:r>
            <a:r>
              <a:rPr lang="zh-CN" altLang="en-US" sz="2000">
                <a:latin typeface="宋体" pitchFamily="2" charset="-122"/>
              </a:rPr>
              <a:t>）</a:t>
            </a:r>
          </a:p>
        </p:txBody>
      </p:sp>
      <p:pic>
        <p:nvPicPr>
          <p:cNvPr id="41779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24075" y="2997200"/>
            <a:ext cx="4967288" cy="917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17797"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6113" y="4005263"/>
            <a:ext cx="8497887" cy="24907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0073812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2" name="Rectangle 2"/>
          <p:cNvSpPr>
            <a:spLocks noGrp="1" noRot="1" noChangeArrowheads="1"/>
          </p:cNvSpPr>
          <p:nvPr>
            <p:ph type="body" idx="1"/>
          </p:nvPr>
        </p:nvSpPr>
        <p:spPr>
          <a:xfrm>
            <a:off x="323850" y="765175"/>
            <a:ext cx="8540750" cy="4498975"/>
          </a:xfrm>
        </p:spPr>
        <p:txBody>
          <a:bodyPr/>
          <a:lstStyle/>
          <a:p>
            <a:r>
              <a:rPr lang="en-US" altLang="zh-CN" sz="2000"/>
              <a:t>3</a:t>
            </a:r>
            <a:r>
              <a:rPr lang="zh-CN" altLang="en-US" sz="2000"/>
              <a:t>、单击</a:t>
            </a:r>
            <a:r>
              <a:rPr lang="en-US" altLang="zh-CN" sz="2000"/>
              <a:t>Options</a:t>
            </a:r>
            <a:r>
              <a:rPr lang="zh-CN" altLang="en-US" sz="2000"/>
              <a:t>按纽，打开</a:t>
            </a:r>
            <a:r>
              <a:rPr lang="en-US" altLang="zh-CN" sz="2000"/>
              <a:t>Options </a:t>
            </a:r>
            <a:r>
              <a:rPr lang="zh-CN" altLang="en-US" sz="2000"/>
              <a:t>对话框如图所示。从 </a:t>
            </a:r>
            <a:r>
              <a:rPr lang="en-US" altLang="zh-CN" sz="2000"/>
              <a:t>Statistics </a:t>
            </a:r>
            <a:r>
              <a:rPr lang="zh-CN" altLang="en-US" sz="2000"/>
              <a:t>栏中选择输出项，有平均值及标准差，</a:t>
            </a:r>
            <a:r>
              <a:rPr lang="en-US" altLang="zh-CN" sz="2000"/>
              <a:t>Zero-order correlations </a:t>
            </a:r>
            <a:r>
              <a:rPr lang="zh-CN" altLang="en-US" sz="2000"/>
              <a:t>表示在输出偏相关系数的同时输出变量间的简单相关系数。另外还有缺失值的处理方式。本例中选择简单相关系数。 </a:t>
            </a:r>
          </a:p>
          <a:p>
            <a:endParaRPr lang="zh-CN" altLang="en-US" sz="2000"/>
          </a:p>
          <a:p>
            <a:endParaRPr lang="zh-CN" altLang="en-US" sz="2000"/>
          </a:p>
          <a:p>
            <a:endParaRPr lang="zh-CN" altLang="en-US" sz="2000"/>
          </a:p>
          <a:p>
            <a:endParaRPr lang="zh-CN" altLang="en-US" sz="2000"/>
          </a:p>
          <a:p>
            <a:endParaRPr lang="zh-CN" altLang="en-US" sz="2000"/>
          </a:p>
          <a:p>
            <a:endParaRPr lang="zh-CN" altLang="en-US" sz="2000"/>
          </a:p>
          <a:p>
            <a:endParaRPr lang="zh-CN" altLang="en-US" sz="2000"/>
          </a:p>
          <a:p>
            <a:r>
              <a:rPr lang="en-US" altLang="zh-CN" sz="2000"/>
              <a:t>4</a:t>
            </a:r>
            <a:r>
              <a:rPr lang="zh-CN" altLang="en-US" sz="2000"/>
              <a:t>、选择结束后，单击</a:t>
            </a:r>
            <a:r>
              <a:rPr lang="en-US" altLang="zh-CN" sz="2000"/>
              <a:t>OK</a:t>
            </a:r>
            <a:r>
              <a:rPr lang="zh-CN" altLang="en-US" sz="2000"/>
              <a:t>得输出结果</a:t>
            </a:r>
            <a:r>
              <a:rPr lang="zh-CN" altLang="en-US"/>
              <a:t> </a:t>
            </a:r>
            <a:endParaRPr lang="zh-CN" altLang="en-US" sz="2000"/>
          </a:p>
          <a:p>
            <a:endParaRPr lang="en-US" altLang="zh-CN" sz="2000"/>
          </a:p>
        </p:txBody>
      </p:sp>
      <p:pic>
        <p:nvPicPr>
          <p:cNvPr id="573443" name="Picture 3"/>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1908175" y="2276475"/>
            <a:ext cx="4392613" cy="22161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21223933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6" name="Rectangle 2"/>
          <p:cNvSpPr>
            <a:spLocks noGrp="1" noRot="1" noChangeArrowheads="1"/>
          </p:cNvSpPr>
          <p:nvPr>
            <p:ph type="body" idx="1"/>
          </p:nvPr>
        </p:nvSpPr>
        <p:spPr>
          <a:xfrm>
            <a:off x="301625" y="4365625"/>
            <a:ext cx="8540750" cy="1733550"/>
          </a:xfrm>
        </p:spPr>
        <p:txBody>
          <a:bodyPr/>
          <a:lstStyle/>
          <a:p>
            <a:r>
              <a:rPr lang="zh-CN" altLang="en-US" sz="2000"/>
              <a:t>表中的上半部分是简单相关系数</a:t>
            </a:r>
            <a:r>
              <a:rPr lang="zh-CN" altLang="pt-BR" sz="2000"/>
              <a:t>，下半部分是偏相关系数。从表中可以看出，火柴销量与煤气户数的简单相关系数为</a:t>
            </a:r>
            <a:r>
              <a:rPr lang="en-US" altLang="zh-CN" sz="2000"/>
              <a:t>0</a:t>
            </a:r>
            <a:r>
              <a:rPr lang="pt-BR" altLang="zh-CN" sz="2000"/>
              <a:t>.8260</a:t>
            </a:r>
            <a:r>
              <a:rPr lang="zh-CN" altLang="pt-BR" sz="2000"/>
              <a:t>，自由度为</a:t>
            </a:r>
            <a:r>
              <a:rPr lang="pt-BR" altLang="zh-CN" sz="2000"/>
              <a:t>13</a:t>
            </a:r>
            <a:r>
              <a:rPr lang="zh-CN" altLang="pt-BR" sz="2000"/>
              <a:t>，检验的</a:t>
            </a:r>
            <a:r>
              <a:rPr lang="pt-BR" altLang="zh-CN" sz="2000"/>
              <a:t>P</a:t>
            </a:r>
            <a:r>
              <a:rPr lang="zh-CN" altLang="pt-BR" sz="2000"/>
              <a:t>值为</a:t>
            </a:r>
            <a:r>
              <a:rPr lang="pt-BR" altLang="zh-CN" sz="2000"/>
              <a:t>0.000</a:t>
            </a:r>
            <a:r>
              <a:rPr lang="zh-CN" altLang="pt-BR" sz="2000"/>
              <a:t>；而偏相关系数为</a:t>
            </a:r>
            <a:r>
              <a:rPr lang="pt-BR" altLang="zh-CN" sz="2000"/>
              <a:t>0.6046</a:t>
            </a:r>
            <a:r>
              <a:rPr lang="zh-CN" altLang="pt-BR" sz="2000"/>
              <a:t>，自由度为</a:t>
            </a:r>
            <a:r>
              <a:rPr lang="pt-BR" altLang="zh-CN" sz="2000"/>
              <a:t>10</a:t>
            </a:r>
            <a:r>
              <a:rPr lang="zh-CN" altLang="pt-BR" sz="2000"/>
              <a:t>，检验的</a:t>
            </a:r>
            <a:r>
              <a:rPr lang="pt-BR" altLang="zh-CN" sz="2000"/>
              <a:t>P</a:t>
            </a:r>
            <a:r>
              <a:rPr lang="zh-CN" altLang="pt-BR" sz="2000"/>
              <a:t>值为</a:t>
            </a:r>
            <a:r>
              <a:rPr lang="pt-BR" altLang="zh-CN" sz="2000"/>
              <a:t>0.037</a:t>
            </a:r>
            <a:r>
              <a:rPr lang="zh-CN" altLang="pt-BR" sz="2000"/>
              <a:t>，表示煤气户数对火柴销量的真实影响是显著的。 </a:t>
            </a:r>
            <a:endParaRPr lang="zh-CN" altLang="en-US" sz="2000"/>
          </a:p>
        </p:txBody>
      </p:sp>
      <p:pic>
        <p:nvPicPr>
          <p:cNvPr id="574467" name="Picture 3"/>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827088" y="333375"/>
            <a:ext cx="7704137" cy="414813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57210620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0" name="Rectangle 2"/>
          <p:cNvSpPr>
            <a:spLocks noGrp="1" noRot="1" noChangeArrowheads="1"/>
          </p:cNvSpPr>
          <p:nvPr>
            <p:ph type="title"/>
          </p:nvPr>
        </p:nvSpPr>
        <p:spPr/>
        <p:txBody>
          <a:bodyPr/>
          <a:lstStyle/>
          <a:p>
            <a:r>
              <a:rPr lang="en-US" altLang="zh-CN"/>
              <a:t>9.2  </a:t>
            </a:r>
            <a:r>
              <a:rPr lang="zh-CN" altLang="en-US"/>
              <a:t>线性回归分析 </a:t>
            </a:r>
          </a:p>
        </p:txBody>
      </p:sp>
      <p:sp>
        <p:nvSpPr>
          <p:cNvPr id="575491" name="Rectangle 3"/>
          <p:cNvSpPr>
            <a:spLocks noGrp="1" noRot="1" noChangeArrowheads="1"/>
          </p:cNvSpPr>
          <p:nvPr>
            <p:ph type="body" idx="1"/>
          </p:nvPr>
        </p:nvSpPr>
        <p:spPr/>
        <p:txBody>
          <a:bodyPr/>
          <a:lstStyle/>
          <a:p>
            <a:r>
              <a:rPr lang="zh-CN" altLang="en-US" sz="2400"/>
              <a:t>线性回归是统计分析方法中最常用的方法之一。如果所研究的现象有若干个影响因素，且这些因素对现象的综合影响是线性的，则可以使用线性回归的方法建立现象 （因变量）与影响因素（自变量）之间的线性函数关系式。由于多元线性回归的计算量比较大，所以有必要应用统计分析软件实现。这一节将专门介绍</a:t>
            </a:r>
            <a:r>
              <a:rPr lang="en-US" altLang="zh-CN" sz="2400"/>
              <a:t>SPSS</a:t>
            </a:r>
            <a:r>
              <a:rPr lang="zh-CN" altLang="en-US" sz="2400"/>
              <a:t>软件的线性回归分析的操作方法，包括求回归系数，给出回归模型的各项检验统计量值及相应的概率，对输出结果的分析等相关内容。</a:t>
            </a:r>
          </a:p>
        </p:txBody>
      </p:sp>
    </p:spTree>
    <p:extLst>
      <p:ext uri="{BB962C8B-B14F-4D97-AF65-F5344CB8AC3E}">
        <p14:creationId xmlns:p14="http://schemas.microsoft.com/office/powerpoint/2010/main" xmlns="" val="32911776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2"/>
          <p:cNvSpPr>
            <a:spLocks noGrp="1" noRot="1" noChangeArrowheads="1"/>
          </p:cNvSpPr>
          <p:nvPr>
            <p:ph type="body" idx="1"/>
          </p:nvPr>
        </p:nvSpPr>
        <p:spPr>
          <a:xfrm>
            <a:off x="250825" y="1196975"/>
            <a:ext cx="8540750" cy="4498975"/>
          </a:xfrm>
        </p:spPr>
        <p:txBody>
          <a:bodyPr/>
          <a:lstStyle/>
          <a:p>
            <a:r>
              <a:rPr lang="en-US" altLang="zh-CN" sz="2800"/>
              <a:t>9.2.1  </a:t>
            </a:r>
            <a:r>
              <a:rPr lang="zh-CN" altLang="en-US" sz="2800"/>
              <a:t>线性回归模型假设条件与模型的各种检验</a:t>
            </a:r>
            <a:endParaRPr lang="zh-CN" altLang="en-US" sz="2800" b="1"/>
          </a:p>
          <a:p>
            <a:r>
              <a:rPr lang="en-US" altLang="zh-CN" sz="2800" b="1"/>
              <a:t>1</a:t>
            </a:r>
            <a:r>
              <a:rPr lang="zh-CN" altLang="en-US" sz="2800" b="1"/>
              <a:t>、线性回归的假设理论</a:t>
            </a:r>
            <a:endParaRPr lang="zh-CN" altLang="en-US" sz="2800"/>
          </a:p>
          <a:p>
            <a:r>
              <a:rPr lang="zh-CN" altLang="en-US" sz="2800"/>
              <a:t>（</a:t>
            </a:r>
            <a:r>
              <a:rPr lang="en-US" altLang="zh-CN" sz="2800"/>
              <a:t>1</a:t>
            </a:r>
            <a:r>
              <a:rPr lang="zh-CN" altLang="en-US" sz="2800"/>
              <a:t>）正态性假设：即所研究的变量均服从正态分布；</a:t>
            </a:r>
          </a:p>
          <a:p>
            <a:r>
              <a:rPr lang="zh-CN" altLang="en-US" sz="2800"/>
              <a:t>（</a:t>
            </a:r>
            <a:r>
              <a:rPr lang="en-US" altLang="zh-CN" sz="2800"/>
              <a:t>2</a:t>
            </a:r>
            <a:r>
              <a:rPr lang="zh-CN" altLang="en-US" sz="2800"/>
              <a:t>）等方差假设：即各变量总体的方差是相等的；</a:t>
            </a:r>
          </a:p>
          <a:p>
            <a:r>
              <a:rPr lang="zh-CN" altLang="en-US" sz="2800"/>
              <a:t>（</a:t>
            </a:r>
            <a:r>
              <a:rPr lang="en-US" altLang="zh-CN" sz="2800"/>
              <a:t>3</a:t>
            </a:r>
            <a:r>
              <a:rPr lang="zh-CN" altLang="en-US" sz="2800"/>
              <a:t>）独立性假设</a:t>
            </a:r>
            <a:r>
              <a:rPr lang="en-US" altLang="zh-CN" sz="2800"/>
              <a:t>, </a:t>
            </a:r>
            <a:r>
              <a:rPr lang="zh-CN" altLang="en-US" sz="2800"/>
              <a:t>即各变量之间是相互独立的；</a:t>
            </a:r>
          </a:p>
          <a:p>
            <a:r>
              <a:rPr lang="zh-CN" altLang="en-US" sz="2800"/>
              <a:t>（</a:t>
            </a:r>
            <a:r>
              <a:rPr lang="en-US" altLang="zh-CN" sz="2800"/>
              <a:t>4</a:t>
            </a:r>
            <a:r>
              <a:rPr lang="zh-CN" altLang="en-US" sz="2800"/>
              <a:t>）残差项无自相关性，即误差项之间互不相关，</a:t>
            </a:r>
            <a:r>
              <a:rPr lang="en-US" altLang="zh-CN" sz="2800"/>
              <a:t>Cov(</a:t>
            </a:r>
            <a:r>
              <a:rPr lang="en-US" altLang="zh-CN" sz="2800">
                <a:sym typeface="Symbol" pitchFamily="18" charset="2"/>
              </a:rPr>
              <a:t></a:t>
            </a:r>
            <a:r>
              <a:rPr lang="en-US" altLang="zh-CN" sz="2800" baseline="-25000"/>
              <a:t>i</a:t>
            </a:r>
            <a:r>
              <a:rPr lang="zh-CN" altLang="en-US" sz="2800"/>
              <a:t>，</a:t>
            </a:r>
            <a:r>
              <a:rPr lang="zh-CN" altLang="en-US" sz="2800">
                <a:sym typeface="Symbol" pitchFamily="18" charset="2"/>
              </a:rPr>
              <a:t></a:t>
            </a:r>
            <a:r>
              <a:rPr lang="en-US" altLang="zh-CN" sz="2800" baseline="-25000"/>
              <a:t>j</a:t>
            </a:r>
            <a:r>
              <a:rPr lang="zh-CN" altLang="en-US" sz="2800"/>
              <a:t>）</a:t>
            </a:r>
            <a:r>
              <a:rPr lang="en-US" altLang="zh-CN" sz="2800"/>
              <a:t>= 0</a:t>
            </a:r>
            <a:endParaRPr lang="en-US" altLang="zh-CN" sz="2800" b="1"/>
          </a:p>
          <a:p>
            <a:endParaRPr lang="en-US" altLang="zh-CN" sz="2800"/>
          </a:p>
        </p:txBody>
      </p:sp>
    </p:spTree>
    <p:extLst>
      <p:ext uri="{BB962C8B-B14F-4D97-AF65-F5344CB8AC3E}">
        <p14:creationId xmlns:p14="http://schemas.microsoft.com/office/powerpoint/2010/main" xmlns="" val="108119642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7538" name="Rectangle 2"/>
          <p:cNvSpPr>
            <a:spLocks noGrp="1" noRot="1" noChangeArrowheads="1"/>
          </p:cNvSpPr>
          <p:nvPr>
            <p:ph type="body" idx="1"/>
          </p:nvPr>
        </p:nvSpPr>
        <p:spPr>
          <a:xfrm>
            <a:off x="323850" y="1052513"/>
            <a:ext cx="8540750" cy="4498975"/>
          </a:xfrm>
        </p:spPr>
        <p:txBody>
          <a:bodyPr/>
          <a:lstStyle/>
          <a:p>
            <a:pPr>
              <a:lnSpc>
                <a:spcPct val="90000"/>
              </a:lnSpc>
            </a:pPr>
            <a:endParaRPr lang="en-US" altLang="zh-CN" sz="2800" b="1"/>
          </a:p>
          <a:p>
            <a:pPr>
              <a:lnSpc>
                <a:spcPct val="90000"/>
              </a:lnSpc>
            </a:pPr>
            <a:r>
              <a:rPr lang="en-US" altLang="zh-CN" sz="2800" b="1"/>
              <a:t>2</a:t>
            </a:r>
            <a:r>
              <a:rPr lang="zh-CN" altLang="en-US" sz="2800" b="1"/>
              <a:t>、线性回归模型的检验项目</a:t>
            </a:r>
            <a:endParaRPr lang="zh-CN" altLang="en-US" sz="2800"/>
          </a:p>
          <a:p>
            <a:pPr>
              <a:lnSpc>
                <a:spcPct val="90000"/>
              </a:lnSpc>
            </a:pPr>
            <a:r>
              <a:rPr lang="zh-CN" altLang="en-US" sz="2800"/>
              <a:t>（</a:t>
            </a:r>
            <a:r>
              <a:rPr lang="en-US" altLang="zh-CN" sz="2800"/>
              <a:t>1</a:t>
            </a:r>
            <a:r>
              <a:rPr lang="zh-CN" altLang="en-US" sz="2800"/>
              <a:t>）回归系数的检验（</a:t>
            </a:r>
            <a:r>
              <a:rPr lang="en-US" altLang="zh-CN" sz="2800"/>
              <a:t>t</a:t>
            </a:r>
            <a:r>
              <a:rPr lang="zh-CN" altLang="en-US" sz="2800"/>
              <a:t>检验）。</a:t>
            </a:r>
          </a:p>
          <a:p>
            <a:pPr>
              <a:lnSpc>
                <a:spcPct val="90000"/>
              </a:lnSpc>
            </a:pPr>
            <a:r>
              <a:rPr lang="zh-CN" altLang="en-US" sz="2800"/>
              <a:t>（</a:t>
            </a:r>
            <a:r>
              <a:rPr lang="en-US" altLang="zh-CN" sz="2800"/>
              <a:t>2</a:t>
            </a:r>
            <a:r>
              <a:rPr lang="zh-CN" altLang="en-US" sz="2800"/>
              <a:t>）回归方程的检验（</a:t>
            </a:r>
            <a:r>
              <a:rPr lang="en-US" altLang="zh-CN" sz="2800"/>
              <a:t>F</a:t>
            </a:r>
            <a:r>
              <a:rPr lang="zh-CN" altLang="en-US" sz="2800"/>
              <a:t>检验）。</a:t>
            </a:r>
          </a:p>
          <a:p>
            <a:pPr>
              <a:lnSpc>
                <a:spcPct val="90000"/>
              </a:lnSpc>
            </a:pPr>
            <a:r>
              <a:rPr lang="zh-CN" altLang="en-US" sz="2800"/>
              <a:t>（</a:t>
            </a:r>
            <a:r>
              <a:rPr lang="en-US" altLang="zh-CN" sz="2800"/>
              <a:t>3</a:t>
            </a:r>
            <a:r>
              <a:rPr lang="zh-CN" altLang="en-US" sz="2800"/>
              <a:t>）拟合程度判定（可决系数</a:t>
            </a:r>
            <a:r>
              <a:rPr lang="en-US" altLang="zh-CN" sz="2800"/>
              <a:t>R</a:t>
            </a:r>
            <a:r>
              <a:rPr lang="en-US" altLang="zh-CN" sz="2800" baseline="30000"/>
              <a:t>2</a:t>
            </a:r>
            <a:r>
              <a:rPr lang="zh-CN" altLang="en-US" sz="2800"/>
              <a:t>）。</a:t>
            </a:r>
          </a:p>
          <a:p>
            <a:pPr>
              <a:lnSpc>
                <a:spcPct val="90000"/>
              </a:lnSpc>
            </a:pPr>
            <a:r>
              <a:rPr lang="zh-CN" altLang="en-US" sz="2800"/>
              <a:t>（</a:t>
            </a:r>
            <a:r>
              <a:rPr lang="en-US" altLang="zh-CN" sz="2800"/>
              <a:t>4</a:t>
            </a:r>
            <a:r>
              <a:rPr lang="zh-CN" altLang="en-US" sz="2800"/>
              <a:t>）</a:t>
            </a:r>
            <a:r>
              <a:rPr lang="en-US" altLang="zh-CN" sz="2800"/>
              <a:t>D.W</a:t>
            </a:r>
            <a:r>
              <a:rPr lang="zh-CN" altLang="en-US" sz="2800"/>
              <a:t>检验（残差项是否自相关）。</a:t>
            </a:r>
          </a:p>
          <a:p>
            <a:pPr>
              <a:lnSpc>
                <a:spcPct val="90000"/>
              </a:lnSpc>
            </a:pPr>
            <a:r>
              <a:rPr lang="zh-CN" altLang="en-US" sz="2800"/>
              <a:t>（</a:t>
            </a:r>
            <a:r>
              <a:rPr lang="en-US" altLang="zh-CN" sz="2800"/>
              <a:t>5</a:t>
            </a:r>
            <a:r>
              <a:rPr lang="zh-CN" altLang="en-US" sz="2800"/>
              <a:t>）共线性检验（多元线性回归）。</a:t>
            </a:r>
          </a:p>
          <a:p>
            <a:pPr>
              <a:lnSpc>
                <a:spcPct val="90000"/>
              </a:lnSpc>
            </a:pPr>
            <a:r>
              <a:rPr lang="zh-CN" altLang="en-US" sz="2800"/>
              <a:t>（</a:t>
            </a:r>
            <a:r>
              <a:rPr lang="en-US" altLang="zh-CN" sz="2800"/>
              <a:t>6</a:t>
            </a:r>
            <a:r>
              <a:rPr lang="zh-CN" altLang="en-US" sz="2800"/>
              <a:t>）残差图示分析（判断异方差性和残差序列自相关）。 </a:t>
            </a:r>
          </a:p>
          <a:p>
            <a:pPr>
              <a:lnSpc>
                <a:spcPct val="90000"/>
              </a:lnSpc>
            </a:pPr>
            <a:endParaRPr lang="en-US" altLang="zh-CN" sz="2800"/>
          </a:p>
        </p:txBody>
      </p:sp>
    </p:spTree>
    <p:extLst>
      <p:ext uri="{BB962C8B-B14F-4D97-AF65-F5344CB8AC3E}">
        <p14:creationId xmlns:p14="http://schemas.microsoft.com/office/powerpoint/2010/main" xmlns="" val="21632728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8562" name="Rectangle 2"/>
          <p:cNvSpPr>
            <a:spLocks noGrp="1" noRot="1" noChangeArrowheads="1"/>
          </p:cNvSpPr>
          <p:nvPr>
            <p:ph type="title"/>
          </p:nvPr>
        </p:nvSpPr>
        <p:spPr>
          <a:xfrm>
            <a:off x="301625" y="228600"/>
            <a:ext cx="8518525" cy="1976438"/>
          </a:xfrm>
        </p:spPr>
        <p:txBody>
          <a:bodyPr/>
          <a:lstStyle/>
          <a:p>
            <a:pPr algn="l"/>
            <a:r>
              <a:rPr lang="en-US" altLang="zh-CN" sz="2800"/>
              <a:t>9.2.2  </a:t>
            </a:r>
            <a:r>
              <a:rPr lang="zh-CN" altLang="en-US" sz="2800" b="1"/>
              <a:t>线性回归分析的具体步骤</a:t>
            </a:r>
            <a:r>
              <a:rPr lang="zh-CN" altLang="en-US" sz="2800"/>
              <a:t/>
            </a:r>
            <a:br>
              <a:rPr lang="zh-CN" altLang="en-US" sz="2800"/>
            </a:br>
            <a:r>
              <a:rPr lang="en-US" altLang="zh-CN" sz="2400"/>
              <a:t>SPSS</a:t>
            </a:r>
            <a:r>
              <a:rPr lang="zh-CN" altLang="en-US" sz="2400"/>
              <a:t>软件中进行线性回归分析的选择项为</a:t>
            </a:r>
            <a:r>
              <a:rPr lang="en-US" altLang="zh-CN" sz="2400"/>
              <a:t>Analyze→Regression→Linear</a:t>
            </a:r>
            <a:r>
              <a:rPr lang="zh-CN" altLang="en-US" sz="2400"/>
              <a:t>。</a:t>
            </a:r>
          </a:p>
        </p:txBody>
      </p:sp>
      <p:pic>
        <p:nvPicPr>
          <p:cNvPr id="578563" name="Picture 3"/>
          <p:cNvPicPr>
            <a:picLocks noGrp="1" noChangeAspect="1" noChangeArrowheads="1"/>
          </p:cNvPicPr>
          <p:nvPr>
            <p:ph type="body" idx="1"/>
          </p:nvPr>
        </p:nvPicPr>
        <p:blipFill>
          <a:blip r:embed="rId2" cstate="print">
            <a:extLst>
              <a:ext uri="{28A0092B-C50C-407E-A947-70E740481C1C}">
                <a14:useLocalDpi xmlns:a14="http://schemas.microsoft.com/office/drawing/2010/main" xmlns="" val="0"/>
              </a:ext>
            </a:extLst>
          </a:blip>
          <a:srcRect/>
          <a:stretch>
            <a:fillRect/>
          </a:stretch>
        </p:blipFill>
        <p:spPr>
          <a:xfrm>
            <a:off x="2268538" y="1916113"/>
            <a:ext cx="4727575" cy="450532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36609058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Rectangle 2"/>
          <p:cNvSpPr>
            <a:spLocks noGrp="1" noRot="1" noChangeArrowheads="1"/>
          </p:cNvSpPr>
          <p:nvPr>
            <p:ph type="title"/>
          </p:nvPr>
        </p:nvSpPr>
        <p:spPr>
          <a:xfrm>
            <a:off x="395288" y="0"/>
            <a:ext cx="8540750" cy="1143000"/>
          </a:xfrm>
          <a:ln>
            <a:solidFill>
              <a:srgbClr val="FF3300"/>
            </a:solidFill>
            <a:miter lim="800000"/>
            <a:headEnd/>
            <a:tailEnd/>
          </a:ln>
        </p:spPr>
        <p:txBody>
          <a:bodyPr/>
          <a:lstStyle/>
          <a:p>
            <a:pPr algn="l"/>
            <a:r>
              <a:rPr lang="zh-CN" altLang="en-US" sz="2000"/>
              <a:t>例</a:t>
            </a:r>
            <a:r>
              <a:rPr lang="en-US" altLang="zh-CN" sz="2000"/>
              <a:t>3. </a:t>
            </a:r>
            <a:r>
              <a:rPr lang="zh-CN" altLang="en-US" sz="2000"/>
              <a:t>仍然用例</a:t>
            </a:r>
            <a:r>
              <a:rPr lang="en-US" altLang="zh-CN" sz="2000"/>
              <a:t>2</a:t>
            </a:r>
            <a:r>
              <a:rPr lang="zh-CN" altLang="en-US" sz="2000"/>
              <a:t>的数据，考察火柴销售量与各影响因素之间的相关关系，建立火柴销售量对于相关因素煤气户数、卷烟销量、蚊香销量、打火石销量的线性回归模型，通过对模型的分析，找出合适的线性回归方程。</a:t>
            </a:r>
          </a:p>
        </p:txBody>
      </p:sp>
      <p:sp>
        <p:nvSpPr>
          <p:cNvPr id="579587" name="Rectangle 3"/>
          <p:cNvSpPr>
            <a:spLocks noGrp="1" noRot="1" noChangeArrowheads="1"/>
          </p:cNvSpPr>
          <p:nvPr>
            <p:ph type="body" idx="1"/>
          </p:nvPr>
        </p:nvSpPr>
        <p:spPr>
          <a:xfrm>
            <a:off x="250825" y="1412875"/>
            <a:ext cx="3168650" cy="5256213"/>
          </a:xfrm>
        </p:spPr>
        <p:txBody>
          <a:bodyPr/>
          <a:lstStyle/>
          <a:p>
            <a:r>
              <a:rPr lang="zh-CN" altLang="en-US" sz="2000"/>
              <a:t>解：建立线性回归模型的具体操作步骤如下：</a:t>
            </a:r>
          </a:p>
          <a:p>
            <a:r>
              <a:rPr lang="en-US" altLang="zh-CN" sz="2000"/>
              <a:t>1</a:t>
            </a:r>
            <a:r>
              <a:rPr lang="zh-CN" altLang="en-US" sz="2000"/>
              <a:t>、打开数据文件，单击</a:t>
            </a:r>
            <a:r>
              <a:rPr lang="en-US" altLang="zh-CN" sz="2000"/>
              <a:t>Analyze </a:t>
            </a:r>
            <a:r>
              <a:rPr lang="en-US" altLang="zh-CN" sz="2000">
                <a:sym typeface="Symbol" pitchFamily="18" charset="2"/>
              </a:rPr>
              <a:t></a:t>
            </a:r>
            <a:r>
              <a:rPr lang="en-US" altLang="zh-CN" sz="2000"/>
              <a:t> Regression </a:t>
            </a:r>
            <a:r>
              <a:rPr lang="en-US" altLang="zh-CN" sz="2000">
                <a:sym typeface="Symbol" pitchFamily="18" charset="2"/>
              </a:rPr>
              <a:t></a:t>
            </a:r>
            <a:r>
              <a:rPr lang="en-US" altLang="zh-CN" sz="2000"/>
              <a:t> Linear</a:t>
            </a:r>
            <a:r>
              <a:rPr lang="zh-CN" altLang="en-US" sz="2000"/>
              <a:t>打开</a:t>
            </a:r>
            <a:r>
              <a:rPr lang="en-US" altLang="zh-CN" sz="2000"/>
              <a:t>Linear </a:t>
            </a:r>
            <a:r>
              <a:rPr lang="zh-CN" altLang="en-US" sz="2000"/>
              <a:t>对话框如图所示。</a:t>
            </a:r>
          </a:p>
        </p:txBody>
      </p:sp>
      <p:pic>
        <p:nvPicPr>
          <p:cNvPr id="57958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419475" y="1341438"/>
            <a:ext cx="5381625" cy="3619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79589" name="Text Box 5"/>
          <p:cNvSpPr txBox="1">
            <a:spLocks noChangeArrowheads="1"/>
          </p:cNvSpPr>
          <p:nvPr/>
        </p:nvSpPr>
        <p:spPr bwMode="auto">
          <a:xfrm>
            <a:off x="468313" y="5084763"/>
            <a:ext cx="8675687" cy="1536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95000"/>
              </a:lnSpc>
              <a:spcBef>
                <a:spcPct val="20000"/>
              </a:spcBef>
              <a:buClr>
                <a:schemeClr val="folHlink"/>
              </a:buClr>
              <a:buSzPct val="85000"/>
              <a:buFont typeface="Wingdings 2" pitchFamily="18" charset="2"/>
              <a:buChar char="¡"/>
            </a:pPr>
            <a:r>
              <a:rPr lang="en-US" altLang="zh-CN" sz="2000"/>
              <a:t>2</a:t>
            </a:r>
            <a:r>
              <a:rPr lang="zh-CN" altLang="en-US" sz="2000"/>
              <a:t>、从左边框中选择因变量</a:t>
            </a:r>
            <a:r>
              <a:rPr lang="en-US" altLang="zh-CN" sz="2000"/>
              <a:t>Y</a:t>
            </a:r>
            <a:r>
              <a:rPr lang="zh-CN" altLang="en-US" sz="2000"/>
              <a:t>进入</a:t>
            </a:r>
            <a:r>
              <a:rPr lang="en-US" altLang="zh-CN" sz="2000"/>
              <a:t>Dependent </a:t>
            </a:r>
            <a:r>
              <a:rPr lang="zh-CN" altLang="en-US" sz="2000"/>
              <a:t>框内，选择一个或多个自变量进入</a:t>
            </a:r>
            <a:r>
              <a:rPr lang="en-US" altLang="zh-CN" sz="2000"/>
              <a:t>Independent</a:t>
            </a:r>
            <a:r>
              <a:rPr lang="zh-CN" altLang="en-US" sz="2000"/>
              <a:t>框内。从</a:t>
            </a:r>
            <a:r>
              <a:rPr lang="en-US" altLang="zh-CN" sz="2000"/>
              <a:t>Method </a:t>
            </a:r>
            <a:r>
              <a:rPr lang="zh-CN" altLang="en-US" sz="2000"/>
              <a:t>框内下拉式菜单中选择回归分析方法，有强行进入法</a:t>
            </a:r>
            <a:r>
              <a:rPr lang="en-US" altLang="zh-CN" sz="2000"/>
              <a:t>(Enter)</a:t>
            </a:r>
            <a:r>
              <a:rPr lang="zh-CN" altLang="en-US" sz="2000"/>
              <a:t>，消去法</a:t>
            </a:r>
            <a:r>
              <a:rPr lang="en-US" altLang="zh-CN" sz="2000"/>
              <a:t>(Remove)</a:t>
            </a:r>
            <a:r>
              <a:rPr lang="zh-CN" altLang="en-US" sz="2000"/>
              <a:t>，向前选择法</a:t>
            </a:r>
            <a:r>
              <a:rPr lang="en-US" altLang="zh-CN" sz="2000"/>
              <a:t>(Forward)</a:t>
            </a:r>
            <a:r>
              <a:rPr lang="zh-CN" altLang="en-US" sz="2000"/>
              <a:t>，向后剔除法</a:t>
            </a:r>
            <a:r>
              <a:rPr lang="en-US" altLang="zh-CN" sz="2000"/>
              <a:t>(Backward)</a:t>
            </a:r>
            <a:r>
              <a:rPr lang="zh-CN" altLang="en-US" sz="2000"/>
              <a:t>及逐步回归法</a:t>
            </a:r>
            <a:r>
              <a:rPr lang="en-US" altLang="zh-CN" sz="2000"/>
              <a:t>(Stepwise)</a:t>
            </a:r>
            <a:r>
              <a:rPr lang="zh-CN" altLang="en-US" sz="2000"/>
              <a:t>五种。本例中选择逐步回归法</a:t>
            </a:r>
            <a:r>
              <a:rPr lang="en-US" altLang="zh-CN" sz="2000"/>
              <a:t>(Stepwise)</a:t>
            </a:r>
            <a:r>
              <a:rPr lang="zh-CN" altLang="en-US" sz="2000"/>
              <a:t>。</a:t>
            </a:r>
          </a:p>
        </p:txBody>
      </p:sp>
    </p:spTree>
    <p:extLst>
      <p:ext uri="{BB962C8B-B14F-4D97-AF65-F5344CB8AC3E}">
        <p14:creationId xmlns:p14="http://schemas.microsoft.com/office/powerpoint/2010/main" xmlns="" val="148188348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0610" name="Rectangle 2"/>
          <p:cNvSpPr>
            <a:spLocks noGrp="1" noRot="1" noChangeArrowheads="1"/>
          </p:cNvSpPr>
          <p:nvPr>
            <p:ph type="body" idx="1"/>
          </p:nvPr>
        </p:nvSpPr>
        <p:spPr>
          <a:xfrm>
            <a:off x="323850" y="692150"/>
            <a:ext cx="3311525" cy="2016125"/>
          </a:xfrm>
        </p:spPr>
        <p:txBody>
          <a:bodyPr/>
          <a:lstStyle/>
          <a:p>
            <a:r>
              <a:rPr lang="en-US" altLang="zh-CN" sz="2000"/>
              <a:t>3</a:t>
            </a:r>
            <a:r>
              <a:rPr lang="zh-CN" altLang="en-US" sz="2000"/>
              <a:t>、单击</a:t>
            </a:r>
            <a:r>
              <a:rPr lang="en-US" altLang="zh-CN" sz="2000"/>
              <a:t>Statistics</a:t>
            </a:r>
            <a:r>
              <a:rPr lang="zh-CN" altLang="en-US" sz="2000"/>
              <a:t>，打开</a:t>
            </a:r>
            <a:r>
              <a:rPr lang="en-US" altLang="zh-CN" sz="2000"/>
              <a:t>Linear Regression</a:t>
            </a:r>
            <a:r>
              <a:rPr lang="zh-CN" altLang="en-US" sz="2000"/>
              <a:t>： </a:t>
            </a:r>
            <a:r>
              <a:rPr lang="en-US" altLang="zh-CN" sz="2000"/>
              <a:t>Statistics</a:t>
            </a:r>
            <a:r>
              <a:rPr lang="zh-CN" altLang="en-US" sz="2000"/>
              <a:t>对话框，可以选择输出的统计量如图所示。</a:t>
            </a:r>
            <a:endParaRPr lang="zh-CN" altLang="en-US"/>
          </a:p>
        </p:txBody>
      </p:sp>
      <p:pic>
        <p:nvPicPr>
          <p:cNvPr id="580611" name="Picture 3"/>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3563938" y="333375"/>
            <a:ext cx="5184775" cy="30353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580612" name="Text Box 4"/>
          <p:cNvSpPr txBox="1">
            <a:spLocks noChangeArrowheads="1"/>
          </p:cNvSpPr>
          <p:nvPr/>
        </p:nvSpPr>
        <p:spPr bwMode="auto">
          <a:xfrm>
            <a:off x="323850" y="3573463"/>
            <a:ext cx="8640763" cy="25479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15000"/>
              </a:lnSpc>
            </a:pPr>
            <a:r>
              <a:rPr lang="en-US" altLang="zh-CN" sz="2000"/>
              <a:t>Regression Coefficients</a:t>
            </a:r>
            <a:r>
              <a:rPr lang="zh-CN" altLang="en-US" sz="2000"/>
              <a:t>栏，回归系数选项栏。</a:t>
            </a:r>
          </a:p>
          <a:p>
            <a:pPr>
              <a:lnSpc>
                <a:spcPct val="115000"/>
              </a:lnSpc>
            </a:pPr>
            <a:r>
              <a:rPr lang="en-US" altLang="zh-CN" sz="2000">
                <a:solidFill>
                  <a:srgbClr val="FF3300"/>
                </a:solidFill>
              </a:rPr>
              <a:t>Estimates (</a:t>
            </a:r>
            <a:r>
              <a:rPr lang="zh-CN" altLang="en-US" sz="2000">
                <a:solidFill>
                  <a:srgbClr val="FF3300"/>
                </a:solidFill>
              </a:rPr>
              <a:t>系统默认</a:t>
            </a:r>
            <a:r>
              <a:rPr lang="en-US" altLang="zh-CN" sz="2000">
                <a:solidFill>
                  <a:srgbClr val="FF3300"/>
                </a:solidFill>
              </a:rPr>
              <a:t>):</a:t>
            </a:r>
            <a:r>
              <a:rPr lang="en-US" altLang="zh-CN" sz="2000"/>
              <a:t> </a:t>
            </a:r>
            <a:r>
              <a:rPr lang="zh-CN" altLang="en-US" sz="2000"/>
              <a:t>输出回归系数的相关统计量：包括回归系数，回归系数标准误、标准化回归系数、回归系数检验统计量（</a:t>
            </a:r>
            <a:r>
              <a:rPr lang="en-US" altLang="zh-CN" sz="2000"/>
              <a:t>t</a:t>
            </a:r>
            <a:r>
              <a:rPr lang="zh-CN" altLang="en-US" sz="2000"/>
              <a:t>值）及相应的检验统计量概率的</a:t>
            </a:r>
            <a:r>
              <a:rPr lang="en-US" altLang="zh-CN" sz="2000"/>
              <a:t>P</a:t>
            </a:r>
            <a:r>
              <a:rPr lang="zh-CN" altLang="en-US" sz="2000"/>
              <a:t>值（</a:t>
            </a:r>
            <a:r>
              <a:rPr lang="en-US" altLang="zh-CN" sz="2000"/>
              <a:t>sig</a:t>
            </a:r>
            <a:r>
              <a:rPr lang="zh-CN" altLang="en-US" sz="2000"/>
              <a:t>）。本例中只选择此项。</a:t>
            </a:r>
          </a:p>
          <a:p>
            <a:pPr>
              <a:lnSpc>
                <a:spcPct val="115000"/>
              </a:lnSpc>
            </a:pPr>
            <a:r>
              <a:rPr lang="en-US" altLang="zh-CN" sz="2000">
                <a:solidFill>
                  <a:srgbClr val="FF3300"/>
                </a:solidFill>
              </a:rPr>
              <a:t>Confidence intervals:</a:t>
            </a:r>
            <a:r>
              <a:rPr lang="zh-CN" altLang="en-US" sz="2000"/>
              <a:t>输出每一个非标准化回归系数</a:t>
            </a:r>
            <a:r>
              <a:rPr lang="en-US" altLang="zh-CN" sz="2000"/>
              <a:t>95</a:t>
            </a:r>
            <a:r>
              <a:rPr lang="zh-CN" altLang="en-US" sz="2000"/>
              <a:t>％的置信区间。</a:t>
            </a:r>
          </a:p>
          <a:p>
            <a:pPr>
              <a:lnSpc>
                <a:spcPct val="115000"/>
              </a:lnSpc>
            </a:pPr>
            <a:r>
              <a:rPr lang="en-US" altLang="zh-CN" sz="2000">
                <a:solidFill>
                  <a:srgbClr val="FF3300"/>
                </a:solidFill>
              </a:rPr>
              <a:t>Covariance matrix:</a:t>
            </a:r>
            <a:r>
              <a:rPr lang="en-US" altLang="zh-CN" sz="2000"/>
              <a:t> </a:t>
            </a:r>
            <a:r>
              <a:rPr lang="zh-CN" altLang="en-US" sz="2000"/>
              <a:t>输出协方差矩阵。</a:t>
            </a:r>
          </a:p>
          <a:p>
            <a:pPr>
              <a:lnSpc>
                <a:spcPct val="115000"/>
              </a:lnSpc>
            </a:pPr>
            <a:r>
              <a:rPr lang="zh-CN" altLang="en-US" sz="2000"/>
              <a:t>与模型拟合及拟合效果有关的选择项。</a:t>
            </a:r>
          </a:p>
        </p:txBody>
      </p:sp>
    </p:spTree>
    <p:extLst>
      <p:ext uri="{BB962C8B-B14F-4D97-AF65-F5344CB8AC3E}">
        <p14:creationId xmlns:p14="http://schemas.microsoft.com/office/powerpoint/2010/main" xmlns="" val="161657312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1634" name="Rectangle 2"/>
          <p:cNvSpPr>
            <a:spLocks noGrp="1" noRot="1" noChangeArrowheads="1"/>
          </p:cNvSpPr>
          <p:nvPr>
            <p:ph type="body" idx="1"/>
          </p:nvPr>
        </p:nvSpPr>
        <p:spPr>
          <a:xfrm>
            <a:off x="301625" y="260350"/>
            <a:ext cx="8540750" cy="5838825"/>
          </a:xfrm>
        </p:spPr>
        <p:txBody>
          <a:bodyPr/>
          <a:lstStyle/>
          <a:p>
            <a:pPr>
              <a:lnSpc>
                <a:spcPct val="120000"/>
              </a:lnSpc>
            </a:pPr>
            <a:r>
              <a:rPr lang="en-US" altLang="zh-CN" sz="2000" b="1"/>
              <a:t>Model fit</a:t>
            </a:r>
            <a:r>
              <a:rPr lang="zh-CN" altLang="en-US" sz="2000" b="1"/>
              <a:t>是默认项。</a:t>
            </a:r>
            <a:r>
              <a:rPr lang="zh-CN" altLang="en-US" sz="2000"/>
              <a:t>能够输出复相关系数</a:t>
            </a:r>
            <a:r>
              <a:rPr lang="en-US" altLang="zh-CN" sz="2000"/>
              <a:t>R</a:t>
            </a:r>
            <a:r>
              <a:rPr lang="zh-CN" altLang="en-US" sz="2000"/>
              <a:t>、</a:t>
            </a:r>
            <a:r>
              <a:rPr lang="en-US" altLang="zh-CN" sz="2000"/>
              <a:t>R2</a:t>
            </a:r>
            <a:r>
              <a:rPr lang="zh-CN" altLang="en-US" sz="2000"/>
              <a:t>及</a:t>
            </a:r>
            <a:r>
              <a:rPr lang="en-US" altLang="zh-CN" sz="2000"/>
              <a:t>R2</a:t>
            </a:r>
            <a:r>
              <a:rPr lang="zh-CN" altLang="en-US" sz="2000"/>
              <a:t>修正值，估计值的标准误，方差分析表。</a:t>
            </a:r>
          </a:p>
          <a:p>
            <a:pPr>
              <a:lnSpc>
                <a:spcPct val="120000"/>
              </a:lnSpc>
              <a:buFont typeface="Wingdings 2" pitchFamily="18" charset="2"/>
              <a:buNone/>
            </a:pPr>
            <a:r>
              <a:rPr lang="en-US" altLang="zh-CN" sz="2000">
                <a:solidFill>
                  <a:srgbClr val="FF3300"/>
                </a:solidFill>
              </a:rPr>
              <a:t>R squared change:</a:t>
            </a:r>
            <a:r>
              <a:rPr lang="en-US" altLang="zh-CN" sz="2000"/>
              <a:t> </a:t>
            </a:r>
            <a:r>
              <a:rPr lang="zh-CN" altLang="en-US" sz="2000"/>
              <a:t>引入或剔除一个变量时，</a:t>
            </a:r>
            <a:r>
              <a:rPr lang="en-US" altLang="zh-CN" sz="2000"/>
              <a:t>R2</a:t>
            </a:r>
            <a:r>
              <a:rPr lang="zh-CN" altLang="en-US" sz="2000"/>
              <a:t>的变化。</a:t>
            </a:r>
          </a:p>
          <a:p>
            <a:pPr>
              <a:lnSpc>
                <a:spcPct val="120000"/>
              </a:lnSpc>
              <a:buFont typeface="Wingdings 2" pitchFamily="18" charset="2"/>
              <a:buNone/>
            </a:pPr>
            <a:r>
              <a:rPr lang="en-US" altLang="zh-CN" sz="2000">
                <a:solidFill>
                  <a:srgbClr val="FF3300"/>
                </a:solidFill>
              </a:rPr>
              <a:t>Descriptives:</a:t>
            </a:r>
            <a:r>
              <a:rPr lang="en-US" altLang="zh-CN" sz="2000"/>
              <a:t> </a:t>
            </a:r>
            <a:r>
              <a:rPr lang="zh-CN" altLang="en-US" sz="2000"/>
              <a:t>基本统计描述。</a:t>
            </a:r>
          </a:p>
          <a:p>
            <a:pPr>
              <a:lnSpc>
                <a:spcPct val="120000"/>
              </a:lnSpc>
              <a:buFont typeface="Wingdings 2" pitchFamily="18" charset="2"/>
              <a:buNone/>
            </a:pPr>
            <a:r>
              <a:rPr lang="en-US" altLang="zh-CN" sz="2000">
                <a:solidFill>
                  <a:srgbClr val="FF3300"/>
                </a:solidFill>
              </a:rPr>
              <a:t>Part and Partial correlations</a:t>
            </a:r>
            <a:r>
              <a:rPr lang="zh-CN" altLang="en-US" sz="2000">
                <a:solidFill>
                  <a:srgbClr val="FF3300"/>
                </a:solidFill>
              </a:rPr>
              <a:t>：</a:t>
            </a:r>
            <a:r>
              <a:rPr lang="zh-CN" altLang="en-US" sz="2000"/>
              <a:t>相关系数及偏相关系数。</a:t>
            </a:r>
          </a:p>
          <a:p>
            <a:pPr>
              <a:lnSpc>
                <a:spcPct val="120000"/>
              </a:lnSpc>
              <a:buFont typeface="Wingdings 2" pitchFamily="18" charset="2"/>
              <a:buNone/>
            </a:pPr>
            <a:r>
              <a:rPr lang="en-US" altLang="zh-CN" sz="2000">
                <a:solidFill>
                  <a:srgbClr val="FF3300"/>
                </a:solidFill>
              </a:rPr>
              <a:t>Collinearity diagnostics</a:t>
            </a:r>
            <a:r>
              <a:rPr lang="zh-CN" altLang="en-US" sz="2000">
                <a:solidFill>
                  <a:srgbClr val="FF3300"/>
                </a:solidFill>
              </a:rPr>
              <a:t>：</a:t>
            </a:r>
            <a:r>
              <a:rPr lang="zh-CN" altLang="en-US" sz="2000"/>
              <a:t>共线性诊断。主要对于多元回归模型，分析各自变量的之间的共线性的统计量：包括容忍度和方差膨胀因子、特征值，条件指数等。</a:t>
            </a:r>
          </a:p>
          <a:p>
            <a:pPr>
              <a:lnSpc>
                <a:spcPct val="120000"/>
              </a:lnSpc>
              <a:buFont typeface="Wingdings 2" pitchFamily="18" charset="2"/>
              <a:buNone/>
            </a:pPr>
            <a:r>
              <a:rPr lang="zh-CN" altLang="en-US" sz="2000"/>
              <a:t>本例中选择上面所有的统计项。</a:t>
            </a:r>
          </a:p>
          <a:p>
            <a:pPr>
              <a:lnSpc>
                <a:spcPct val="120000"/>
              </a:lnSpc>
            </a:pPr>
            <a:r>
              <a:rPr lang="en-US" altLang="zh-CN" sz="2000" b="1"/>
              <a:t>Residuals </a:t>
            </a:r>
            <a:r>
              <a:rPr lang="zh-CN" altLang="en-US" sz="2000" b="1"/>
              <a:t>残差栏</a:t>
            </a:r>
          </a:p>
          <a:p>
            <a:pPr>
              <a:lnSpc>
                <a:spcPct val="120000"/>
              </a:lnSpc>
              <a:buFont typeface="Wingdings 2" pitchFamily="18" charset="2"/>
              <a:buNone/>
            </a:pPr>
            <a:r>
              <a:rPr lang="en-US" altLang="zh-CN" sz="2000">
                <a:solidFill>
                  <a:srgbClr val="FF3300"/>
                </a:solidFill>
              </a:rPr>
              <a:t>Durbin-Watson</a:t>
            </a:r>
            <a:r>
              <a:rPr lang="zh-CN" altLang="en-US" sz="2000">
                <a:solidFill>
                  <a:srgbClr val="FF3300"/>
                </a:solidFill>
              </a:rPr>
              <a:t>：</a:t>
            </a:r>
            <a:r>
              <a:rPr lang="en-US" altLang="zh-CN" sz="2000"/>
              <a:t>D.W</a:t>
            </a:r>
            <a:r>
              <a:rPr lang="zh-CN" altLang="en-US" sz="2000"/>
              <a:t>检验</a:t>
            </a:r>
            <a:r>
              <a:rPr lang="en-US" altLang="zh-CN" sz="2000"/>
              <a:t>.</a:t>
            </a:r>
          </a:p>
          <a:p>
            <a:pPr>
              <a:lnSpc>
                <a:spcPct val="120000"/>
              </a:lnSpc>
              <a:buFont typeface="Wingdings 2" pitchFamily="18" charset="2"/>
              <a:buNone/>
            </a:pPr>
            <a:r>
              <a:rPr lang="en-US" altLang="zh-CN" sz="2000">
                <a:solidFill>
                  <a:srgbClr val="FF3300"/>
                </a:solidFill>
              </a:rPr>
              <a:t>Casewise diagnostics:</a:t>
            </a:r>
            <a:r>
              <a:rPr lang="en-US" altLang="zh-CN" sz="2000"/>
              <a:t> </a:t>
            </a:r>
            <a:r>
              <a:rPr lang="zh-CN" altLang="en-US" sz="2000"/>
              <a:t>奇异值诊断</a:t>
            </a:r>
            <a:r>
              <a:rPr lang="en-US" altLang="zh-CN" sz="2000"/>
              <a:t>,</a:t>
            </a:r>
            <a:r>
              <a:rPr lang="zh-CN" altLang="en-US" sz="2000"/>
              <a:t>有两个选项：</a:t>
            </a:r>
          </a:p>
          <a:p>
            <a:pPr>
              <a:lnSpc>
                <a:spcPct val="120000"/>
              </a:lnSpc>
              <a:buFont typeface="Wingdings 2" pitchFamily="18" charset="2"/>
              <a:buNone/>
            </a:pPr>
            <a:r>
              <a:rPr lang="en-US" altLang="zh-CN" sz="2000">
                <a:solidFill>
                  <a:srgbClr val="FF3300"/>
                </a:solidFill>
              </a:rPr>
              <a:t>Outliers outside(    )standard deviations:</a:t>
            </a:r>
            <a:r>
              <a:rPr lang="zh-CN" altLang="en-US" sz="2000"/>
              <a:t>奇异值判据，默认项标准差≥</a:t>
            </a:r>
            <a:r>
              <a:rPr lang="en-US" altLang="zh-CN" sz="2000"/>
              <a:t>3</a:t>
            </a:r>
            <a:r>
              <a:rPr lang="zh-CN" altLang="en-US" sz="2000"/>
              <a:t>。</a:t>
            </a:r>
          </a:p>
          <a:p>
            <a:pPr>
              <a:lnSpc>
                <a:spcPct val="120000"/>
              </a:lnSpc>
              <a:buFont typeface="Wingdings 2" pitchFamily="18" charset="2"/>
              <a:buNone/>
            </a:pPr>
            <a:r>
              <a:rPr lang="en-US" altLang="zh-CN" sz="2000"/>
              <a:t>All case </a:t>
            </a:r>
            <a:r>
              <a:rPr lang="zh-CN" altLang="en-US" sz="2000"/>
              <a:t>输出所有观测量的残差值。</a:t>
            </a:r>
          </a:p>
          <a:p>
            <a:pPr>
              <a:lnSpc>
                <a:spcPct val="120000"/>
              </a:lnSpc>
              <a:buFont typeface="Wingdings 2" pitchFamily="18" charset="2"/>
              <a:buNone/>
            </a:pPr>
            <a:r>
              <a:rPr lang="zh-CN" altLang="en-US" sz="2000"/>
              <a:t>本例中选择</a:t>
            </a:r>
            <a:r>
              <a:rPr lang="en-US" altLang="zh-CN" sz="2000"/>
              <a:t>D.W</a:t>
            </a:r>
            <a:r>
              <a:rPr lang="zh-CN" altLang="en-US" sz="2000"/>
              <a:t>检验及奇异值诊断，选择标准差为</a:t>
            </a:r>
            <a:r>
              <a:rPr lang="en-US" altLang="zh-CN" sz="2000"/>
              <a:t>2</a:t>
            </a:r>
            <a:r>
              <a:rPr lang="zh-CN" altLang="en-US" sz="2000"/>
              <a:t>，即置信度约为</a:t>
            </a:r>
            <a:r>
              <a:rPr lang="en-US" altLang="zh-CN" sz="2000"/>
              <a:t>95%</a:t>
            </a:r>
            <a:r>
              <a:rPr lang="zh-CN" altLang="en-US" sz="2000"/>
              <a:t>。</a:t>
            </a:r>
          </a:p>
        </p:txBody>
      </p:sp>
    </p:spTree>
    <p:extLst>
      <p:ext uri="{BB962C8B-B14F-4D97-AF65-F5344CB8AC3E}">
        <p14:creationId xmlns:p14="http://schemas.microsoft.com/office/powerpoint/2010/main" xmlns="" val="423272759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658" name="Rectangle 2"/>
          <p:cNvSpPr>
            <a:spLocks noGrp="1" noRot="1" noChangeArrowheads="1"/>
          </p:cNvSpPr>
          <p:nvPr>
            <p:ph type="title"/>
          </p:nvPr>
        </p:nvSpPr>
        <p:spPr/>
        <p:txBody>
          <a:bodyPr/>
          <a:lstStyle/>
          <a:p>
            <a:pPr algn="l">
              <a:lnSpc>
                <a:spcPct val="110000"/>
              </a:lnSpc>
            </a:pPr>
            <a:r>
              <a:rPr lang="en-US" altLang="zh-CN" sz="2000"/>
              <a:t>4</a:t>
            </a:r>
            <a:r>
              <a:rPr lang="zh-CN" altLang="en-US" sz="2000"/>
              <a:t>、如果需要观察图形，可单击</a:t>
            </a:r>
            <a:r>
              <a:rPr lang="en-US" altLang="zh-CN" sz="2000"/>
              <a:t>Plots</a:t>
            </a:r>
            <a:r>
              <a:rPr lang="zh-CN" altLang="en-US" sz="2000"/>
              <a:t>按纽，打开</a:t>
            </a:r>
            <a:r>
              <a:rPr lang="en-US" altLang="zh-CN" sz="2000"/>
              <a:t>Linear Regression</a:t>
            </a:r>
            <a:r>
              <a:rPr lang="zh-CN" altLang="en-US" sz="2000"/>
              <a:t>：</a:t>
            </a:r>
            <a:r>
              <a:rPr lang="en-US" altLang="zh-CN" sz="2000"/>
              <a:t>Plots</a:t>
            </a:r>
            <a:r>
              <a:rPr lang="zh-CN" altLang="en-US" sz="2000"/>
              <a:t>对话框如图所示。在此对话框中可以选择所需要的图形。</a:t>
            </a:r>
          </a:p>
        </p:txBody>
      </p:sp>
      <p:pic>
        <p:nvPicPr>
          <p:cNvPr id="582659" name="Picture 3"/>
          <p:cNvPicPr>
            <a:picLocks noGrp="1" noChangeAspect="1" noChangeArrowheads="1"/>
          </p:cNvPicPr>
          <p:nvPr>
            <p:ph type="body" idx="1"/>
          </p:nvPr>
        </p:nvPicPr>
        <p:blipFill>
          <a:blip r:embed="rId2" cstate="print">
            <a:extLst>
              <a:ext uri="{28A0092B-C50C-407E-A947-70E740481C1C}">
                <a14:useLocalDpi xmlns:a14="http://schemas.microsoft.com/office/drawing/2010/main" xmlns="" val="0"/>
              </a:ext>
            </a:extLst>
          </a:blip>
          <a:srcRect/>
          <a:stretch>
            <a:fillRect/>
          </a:stretch>
        </p:blipFill>
        <p:spPr>
          <a:xfrm>
            <a:off x="900113" y="1196975"/>
            <a:ext cx="7200900" cy="3857625"/>
          </a:xfrm>
          <a:noFill/>
          <a:ln/>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9525">
                <a:solidFill>
                  <a:srgbClr val="FFFFFF"/>
                </a:solidFill>
                <a:miter lim="800000"/>
                <a:headEnd/>
                <a:tailEnd/>
              </a14:hiddenLine>
            </a:ext>
            <a:ext uri="{AF507438-7753-43E0-B8FC-AC1667EBCBE1}">
              <a14:hiddenEffects xmlns:a14="http://schemas.microsoft.com/office/drawing/2010/main" xmlns="">
                <a:effectLst>
                  <a:outerShdw dist="35921" dir="2700000" algn="ctr" rotWithShape="0">
                    <a:srgbClr val="5B5B89"/>
                  </a:outerShdw>
                </a:effectLst>
              </a14:hiddenEffects>
            </a:ext>
          </a:extLst>
        </p:spPr>
      </p:pic>
      <p:sp>
        <p:nvSpPr>
          <p:cNvPr id="582660" name="Text Box 4"/>
          <p:cNvSpPr txBox="1">
            <a:spLocks noChangeArrowheads="1"/>
          </p:cNvSpPr>
          <p:nvPr/>
        </p:nvSpPr>
        <p:spPr bwMode="auto">
          <a:xfrm>
            <a:off x="250825" y="5373688"/>
            <a:ext cx="8893175"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000"/>
              <a:t>在左上角的源变量框中，选择</a:t>
            </a:r>
            <a:r>
              <a:rPr lang="en-US" altLang="zh-CN" sz="2000"/>
              <a:t>Dependent </a:t>
            </a:r>
            <a:r>
              <a:rPr lang="zh-CN" altLang="en-US" sz="2000"/>
              <a:t>进入</a:t>
            </a:r>
            <a:r>
              <a:rPr lang="en-US" altLang="zh-CN" sz="2000"/>
              <a:t>X</a:t>
            </a:r>
            <a:r>
              <a:rPr lang="zh-CN" altLang="en-US" sz="2000"/>
              <a:t>（或</a:t>
            </a:r>
            <a:r>
              <a:rPr lang="en-US" altLang="zh-CN" sz="2000"/>
              <a:t>Y</a:t>
            </a:r>
            <a:r>
              <a:rPr lang="zh-CN" altLang="en-US" sz="2000"/>
              <a:t>）轴变量框，选择其它变量进入</a:t>
            </a:r>
            <a:r>
              <a:rPr lang="en-US" altLang="zh-CN" sz="2000"/>
              <a:t>Y</a:t>
            </a:r>
            <a:r>
              <a:rPr lang="zh-CN" altLang="en-US" sz="2000"/>
              <a:t>（或</a:t>
            </a:r>
            <a:r>
              <a:rPr lang="en-US" altLang="zh-CN" sz="2000"/>
              <a:t>X</a:t>
            </a:r>
            <a:r>
              <a:rPr lang="zh-CN" altLang="en-US" sz="2000"/>
              <a:t>）轴变量框，除因变量外，其客观存在变量依次是：</a:t>
            </a:r>
            <a:r>
              <a:rPr lang="en-US" altLang="zh-CN" sz="2000"/>
              <a:t>ZPRED:</a:t>
            </a:r>
            <a:r>
              <a:rPr lang="zh-CN" altLang="en-US" sz="2000"/>
              <a:t>标准化预测值，</a:t>
            </a:r>
            <a:r>
              <a:rPr lang="en-US" altLang="zh-CN" sz="2000"/>
              <a:t>ZRESID:</a:t>
            </a:r>
            <a:r>
              <a:rPr lang="zh-CN" altLang="en-US" sz="2000"/>
              <a:t>标准化残差，</a:t>
            </a:r>
            <a:r>
              <a:rPr lang="en-US" altLang="zh-CN" sz="2000"/>
              <a:t>DRESID:</a:t>
            </a:r>
            <a:r>
              <a:rPr lang="zh-CN" altLang="en-US" sz="2000"/>
              <a:t>剔除残差，</a:t>
            </a:r>
            <a:r>
              <a:rPr lang="en-US" altLang="zh-CN" sz="2000"/>
              <a:t>ADJPRED:</a:t>
            </a:r>
            <a:r>
              <a:rPr lang="zh-CN" altLang="en-US" sz="2000"/>
              <a:t>修正后预测值，</a:t>
            </a:r>
            <a:r>
              <a:rPr lang="en-US" altLang="zh-CN" sz="2000"/>
              <a:t>SRESID</a:t>
            </a:r>
            <a:r>
              <a:rPr lang="zh-CN" altLang="en-US" sz="2000"/>
              <a:t>学生化残差，</a:t>
            </a:r>
            <a:r>
              <a:rPr lang="en-US" altLang="zh-CN" sz="2000"/>
              <a:t>SDRESID:</a:t>
            </a:r>
            <a:r>
              <a:rPr lang="zh-CN" altLang="en-US" sz="2000"/>
              <a:t>学生化剔除残差。 </a:t>
            </a:r>
          </a:p>
        </p:txBody>
      </p:sp>
    </p:spTree>
    <p:extLst>
      <p:ext uri="{BB962C8B-B14F-4D97-AF65-F5344CB8AC3E}">
        <p14:creationId xmlns:p14="http://schemas.microsoft.com/office/powerpoint/2010/main" xmlns="" val="143128444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Rectangle 2"/>
          <p:cNvSpPr>
            <a:spLocks noGrp="1" noRot="1" noChangeArrowheads="1"/>
          </p:cNvSpPr>
          <p:nvPr>
            <p:ph type="title"/>
          </p:nvPr>
        </p:nvSpPr>
        <p:spPr>
          <a:xfrm>
            <a:off x="301625" y="228600"/>
            <a:ext cx="8540750" cy="633413"/>
          </a:xfrm>
        </p:spPr>
        <p:txBody>
          <a:bodyPr/>
          <a:lstStyle/>
          <a:p>
            <a:r>
              <a:rPr lang="en-US" altLang="zh-CN" sz="2400" b="1"/>
              <a:t>7.2  </a:t>
            </a:r>
            <a:r>
              <a:rPr lang="zh-CN" altLang="en-US" sz="2400" b="1"/>
              <a:t>正态总体参数的假设检验</a:t>
            </a:r>
          </a:p>
        </p:txBody>
      </p:sp>
      <p:sp>
        <p:nvSpPr>
          <p:cNvPr id="418819" name="Rectangle 3"/>
          <p:cNvSpPr>
            <a:spLocks noGrp="1" noRot="1" noChangeArrowheads="1"/>
          </p:cNvSpPr>
          <p:nvPr>
            <p:ph type="body" idx="1"/>
          </p:nvPr>
        </p:nvSpPr>
        <p:spPr/>
        <p:txBody>
          <a:bodyPr/>
          <a:lstStyle/>
          <a:p>
            <a:pPr>
              <a:buFont typeface="Wingdings 2" pitchFamily="18" charset="2"/>
              <a:buNone/>
            </a:pPr>
            <a:r>
              <a:rPr lang="zh-CN" altLang="en-US" sz="2000" b="1"/>
              <a:t>正态总体参数假设检验的步骤</a:t>
            </a:r>
          </a:p>
        </p:txBody>
      </p:sp>
      <p:sp>
        <p:nvSpPr>
          <p:cNvPr id="418820" name="Rectangle 4"/>
          <p:cNvSpPr>
            <a:spLocks noChangeArrowheads="1"/>
          </p:cNvSpPr>
          <p:nvPr/>
        </p:nvSpPr>
        <p:spPr bwMode="auto">
          <a:xfrm>
            <a:off x="1042988" y="2339975"/>
            <a:ext cx="7200900"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atinLnBrk="1">
              <a:buClr>
                <a:srgbClr val="0000CC"/>
              </a:buClr>
              <a:buFont typeface="Wingdings" pitchFamily="2" charset="2"/>
              <a:buBlip>
                <a:blip r:embed="rId3"/>
              </a:buBlip>
            </a:pPr>
            <a:r>
              <a:rPr kumimoji="1" lang="zh-CN" altLang="en-US" sz="2000" b="1">
                <a:latin typeface="楷体_GB2312" pitchFamily="49" charset="-122"/>
                <a:ea typeface="楷体_GB2312" pitchFamily="49" charset="-122"/>
              </a:rPr>
              <a:t>第一步：建立原假设</a:t>
            </a:r>
            <a:r>
              <a:rPr kumimoji="1" lang="en-US" altLang="zh-CN" sz="2000" b="1">
                <a:latin typeface="楷体_GB2312" pitchFamily="49" charset="-122"/>
                <a:ea typeface="楷体_GB2312" pitchFamily="49" charset="-122"/>
              </a:rPr>
              <a:t>H</a:t>
            </a:r>
            <a:r>
              <a:rPr kumimoji="1" lang="en-US" altLang="zh-CN" sz="2000" b="1" baseline="-25000">
                <a:latin typeface="楷体_GB2312" pitchFamily="49" charset="-122"/>
                <a:ea typeface="楷体_GB2312" pitchFamily="49" charset="-122"/>
              </a:rPr>
              <a:t>0</a:t>
            </a:r>
            <a:r>
              <a:rPr kumimoji="1" lang="zh-CN" altLang="en-US" sz="2000" b="1">
                <a:latin typeface="楷体_GB2312" pitchFamily="49" charset="-122"/>
                <a:ea typeface="楷体_GB2312" pitchFamily="49" charset="-122"/>
              </a:rPr>
              <a:t>和备择假设</a:t>
            </a:r>
            <a:r>
              <a:rPr kumimoji="1" lang="en-US" altLang="zh-CN" sz="2000" b="1">
                <a:latin typeface="楷体_GB2312" pitchFamily="49" charset="-122"/>
                <a:ea typeface="楷体_GB2312" pitchFamily="49" charset="-122"/>
              </a:rPr>
              <a:t>H</a:t>
            </a:r>
            <a:r>
              <a:rPr kumimoji="1" lang="en-US" altLang="zh-CN" sz="2000" b="1" baseline="-25000">
                <a:latin typeface="楷体_GB2312" pitchFamily="49" charset="-122"/>
                <a:ea typeface="楷体_GB2312" pitchFamily="49" charset="-122"/>
              </a:rPr>
              <a:t>1</a:t>
            </a:r>
            <a:r>
              <a:rPr kumimoji="1" lang="zh-CN" altLang="en-US" sz="2000" b="1">
                <a:latin typeface="楷体_GB2312" pitchFamily="49" charset="-122"/>
                <a:ea typeface="楷体_GB2312" pitchFamily="49" charset="-122"/>
              </a:rPr>
              <a:t>。原假设应该是希望犯第</a:t>
            </a:r>
            <a:r>
              <a:rPr kumimoji="1" lang="en-US" altLang="zh-CN" sz="2000" b="1">
                <a:latin typeface="楷体_GB2312" pitchFamily="49" charset="-122"/>
                <a:ea typeface="楷体_GB2312" pitchFamily="49" charset="-122"/>
              </a:rPr>
              <a:t>Ι</a:t>
            </a:r>
            <a:r>
              <a:rPr kumimoji="1" lang="zh-CN" altLang="en-US" sz="2000" b="1">
                <a:latin typeface="楷体_GB2312" pitchFamily="49" charset="-122"/>
                <a:ea typeface="楷体_GB2312" pitchFamily="49" charset="-122"/>
              </a:rPr>
              <a:t>类错误概率小的假设。</a:t>
            </a:r>
          </a:p>
          <a:p>
            <a:pPr latinLnBrk="1">
              <a:buFont typeface="Wingdings" pitchFamily="2" charset="2"/>
              <a:buNone/>
            </a:pPr>
            <a:r>
              <a:rPr kumimoji="1" lang="zh-CN" altLang="en-US" sz="2000" b="1">
                <a:latin typeface="楷体_GB2312" pitchFamily="49" charset="-122"/>
                <a:ea typeface="楷体_GB2312" pitchFamily="49" charset="-122"/>
              </a:rPr>
              <a:t>  </a:t>
            </a:r>
          </a:p>
          <a:p>
            <a:pPr latinLnBrk="1">
              <a:buFont typeface="Wingdings" pitchFamily="2" charset="2"/>
              <a:buNone/>
            </a:pPr>
            <a:r>
              <a:rPr kumimoji="1" lang="zh-CN" altLang="en-US" sz="2000" b="1">
                <a:latin typeface="楷体_GB2312" pitchFamily="49" charset="-122"/>
                <a:ea typeface="楷体_GB2312" pitchFamily="49" charset="-122"/>
              </a:rPr>
              <a:t>常用的假设形式 ：</a:t>
            </a:r>
          </a:p>
        </p:txBody>
      </p:sp>
      <p:graphicFrame>
        <p:nvGraphicFramePr>
          <p:cNvPr id="418821" name="Object 5"/>
          <p:cNvGraphicFramePr>
            <a:graphicFrameLocks noChangeAspect="1"/>
          </p:cNvGraphicFramePr>
          <p:nvPr/>
        </p:nvGraphicFramePr>
        <p:xfrm>
          <a:off x="1258888" y="4005263"/>
          <a:ext cx="5762625" cy="1731962"/>
        </p:xfrm>
        <a:graphic>
          <a:graphicData uri="http://schemas.openxmlformats.org/presentationml/2006/ole">
            <p:oleObj spid="_x0000_s48136" name="Equation" r:id="rId4" imgW="2819400" imgH="850900" progId="Equation.DSMT4">
              <p:embed/>
            </p:oleObj>
          </a:graphicData>
        </a:graphic>
      </p:graphicFrame>
    </p:spTree>
    <p:extLst>
      <p:ext uri="{BB962C8B-B14F-4D97-AF65-F5344CB8AC3E}">
        <p14:creationId xmlns:p14="http://schemas.microsoft.com/office/powerpoint/2010/main" xmlns="" val="82380554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82" name="Rectangle 2"/>
          <p:cNvSpPr>
            <a:spLocks noGrp="1" noRot="1" noChangeArrowheads="1"/>
          </p:cNvSpPr>
          <p:nvPr>
            <p:ph type="title"/>
          </p:nvPr>
        </p:nvSpPr>
        <p:spPr>
          <a:xfrm>
            <a:off x="323850" y="0"/>
            <a:ext cx="8569325" cy="2089150"/>
          </a:xfrm>
        </p:spPr>
        <p:txBody>
          <a:bodyPr/>
          <a:lstStyle/>
          <a:p>
            <a:pPr algn="l">
              <a:lnSpc>
                <a:spcPct val="125000"/>
              </a:lnSpc>
            </a:pPr>
            <a:r>
              <a:rPr lang="en-US" altLang="zh-CN" sz="2000" b="1"/>
              <a:t>Standardized Residual Plots</a:t>
            </a:r>
            <a:r>
              <a:rPr lang="zh-CN" altLang="en-US" sz="2000" b="1"/>
              <a:t>栏</a:t>
            </a:r>
            <a:r>
              <a:rPr lang="zh-CN" altLang="en-US" sz="2000"/>
              <a:t>，标准化残差图类型，有选择项：</a:t>
            </a:r>
            <a:br>
              <a:rPr lang="zh-CN" altLang="en-US" sz="2000"/>
            </a:br>
            <a:r>
              <a:rPr lang="en-US" altLang="zh-CN" sz="2000">
                <a:solidFill>
                  <a:srgbClr val="FF3300"/>
                </a:solidFill>
              </a:rPr>
              <a:t>Histogram:</a:t>
            </a:r>
            <a:r>
              <a:rPr lang="en-US" altLang="zh-CN" sz="2000"/>
              <a:t> </a:t>
            </a:r>
            <a:r>
              <a:rPr lang="zh-CN" altLang="en-US" sz="2000"/>
              <a:t>标准化残差直方图</a:t>
            </a:r>
            <a:br>
              <a:rPr lang="zh-CN" altLang="en-US" sz="2000"/>
            </a:br>
            <a:r>
              <a:rPr lang="en-US" altLang="zh-CN" sz="2000">
                <a:solidFill>
                  <a:srgbClr val="FF3300"/>
                </a:solidFill>
              </a:rPr>
              <a:t>Normal probability plot</a:t>
            </a:r>
            <a:r>
              <a:rPr lang="en-US" altLang="zh-CN" sz="2000"/>
              <a:t> </a:t>
            </a:r>
            <a:r>
              <a:rPr lang="zh-CN" altLang="en-US" sz="2000"/>
              <a:t>标准化残差序列的正态分布概率图</a:t>
            </a:r>
            <a:r>
              <a:rPr lang="en-US" altLang="zh-CN" sz="2000"/>
              <a:t>.</a:t>
            </a:r>
            <a:br>
              <a:rPr lang="en-US" altLang="zh-CN" sz="2000"/>
            </a:br>
            <a:r>
              <a:rPr lang="en-US" altLang="zh-CN" sz="2000">
                <a:solidFill>
                  <a:srgbClr val="FF3300"/>
                </a:solidFill>
              </a:rPr>
              <a:t>Produce all partial plots</a:t>
            </a:r>
            <a:r>
              <a:rPr lang="en-US" altLang="zh-CN" sz="2000"/>
              <a:t> </a:t>
            </a:r>
            <a:r>
              <a:rPr lang="zh-CN" altLang="en-US" sz="2000"/>
              <a:t>依次绘制因变量和所有自变量的散布图</a:t>
            </a:r>
            <a:br>
              <a:rPr lang="zh-CN" altLang="en-US" sz="2000"/>
            </a:br>
            <a:r>
              <a:rPr lang="zh-CN" altLang="en-US" sz="2000"/>
              <a:t>本例中选择因变量</a:t>
            </a:r>
            <a:r>
              <a:rPr lang="en-US" altLang="zh-CN" sz="2000"/>
              <a:t>Dependent</a:t>
            </a:r>
            <a:r>
              <a:rPr lang="zh-CN" altLang="en-US" sz="2000"/>
              <a:t>与标准化残差</a:t>
            </a:r>
            <a:r>
              <a:rPr lang="en-US" altLang="zh-CN" sz="2000"/>
              <a:t>ZRESID</a:t>
            </a:r>
            <a:r>
              <a:rPr lang="zh-CN" altLang="en-US" sz="2000"/>
              <a:t>的残差图。</a:t>
            </a:r>
          </a:p>
        </p:txBody>
      </p:sp>
      <p:sp>
        <p:nvSpPr>
          <p:cNvPr id="583683" name="Rectangle 3"/>
          <p:cNvSpPr>
            <a:spLocks noGrp="1" noRot="1" noChangeArrowheads="1"/>
          </p:cNvSpPr>
          <p:nvPr>
            <p:ph type="body" idx="1"/>
          </p:nvPr>
        </p:nvSpPr>
        <p:spPr>
          <a:xfrm>
            <a:off x="0" y="2205038"/>
            <a:ext cx="3694113" cy="3175000"/>
          </a:xfrm>
        </p:spPr>
        <p:txBody>
          <a:bodyPr/>
          <a:lstStyle/>
          <a:p>
            <a:pPr>
              <a:lnSpc>
                <a:spcPct val="120000"/>
              </a:lnSpc>
            </a:pPr>
            <a:r>
              <a:rPr lang="en-US" altLang="zh-CN" sz="2000"/>
              <a:t>5</a:t>
            </a:r>
            <a:r>
              <a:rPr lang="zh-CN" altLang="en-US" sz="2000"/>
              <a:t>、单击</a:t>
            </a:r>
            <a:r>
              <a:rPr lang="en-US" altLang="zh-CN" sz="2000"/>
              <a:t>Options</a:t>
            </a:r>
            <a:r>
              <a:rPr lang="zh-CN" altLang="en-US" sz="2000"/>
              <a:t>按纽，打开</a:t>
            </a:r>
            <a:r>
              <a:rPr lang="en-US" altLang="zh-CN" sz="2000"/>
              <a:t>Linear Regression</a:t>
            </a:r>
            <a:r>
              <a:rPr lang="zh-CN" altLang="en-US" sz="2000"/>
              <a:t>：</a:t>
            </a:r>
            <a:r>
              <a:rPr lang="en-US" altLang="zh-CN" sz="2000"/>
              <a:t>Options</a:t>
            </a:r>
            <a:r>
              <a:rPr lang="zh-CN" altLang="en-US" sz="2000"/>
              <a:t>对话框，如图所示。可以从中选择模型拟合判断准则</a:t>
            </a:r>
            <a:r>
              <a:rPr lang="en-US" altLang="zh-CN" sz="2000"/>
              <a:t>Stepping Method Criteria </a:t>
            </a:r>
            <a:r>
              <a:rPr lang="zh-CN" altLang="en-US" sz="2000"/>
              <a:t>及缺失值的处理方式。</a:t>
            </a:r>
          </a:p>
        </p:txBody>
      </p:sp>
      <p:pic>
        <p:nvPicPr>
          <p:cNvPr id="58368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08400" y="1989138"/>
            <a:ext cx="4968875" cy="3216275"/>
          </a:xfrm>
          <a:prstGeom prst="rect">
            <a:avLst/>
          </a:prstGeom>
          <a:noFill/>
          <a:ln>
            <a:noFill/>
          </a:ln>
          <a:effectLst/>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9525">
                <a:solidFill>
                  <a:srgbClr val="FFFFFF"/>
                </a:solidFill>
                <a:miter lim="800000"/>
                <a:headEnd/>
                <a:tailEnd/>
              </a14:hiddenLine>
            </a:ext>
            <a:ext uri="{AF507438-7753-43E0-B8FC-AC1667EBCBE1}">
              <a14:hiddenEffects xmlns:a14="http://schemas.microsoft.com/office/drawing/2010/main" xmlns="">
                <a:effectLst>
                  <a:outerShdw dist="35921" dir="2700000" algn="ctr" rotWithShape="0">
                    <a:srgbClr val="5B5B89"/>
                  </a:outerShdw>
                </a:effectLst>
              </a14:hiddenEffects>
            </a:ext>
          </a:extLst>
        </p:spPr>
      </p:pic>
      <p:sp>
        <p:nvSpPr>
          <p:cNvPr id="583685" name="Rectangle 5"/>
          <p:cNvSpPr>
            <a:spLocks noChangeArrowheads="1"/>
          </p:cNvSpPr>
          <p:nvPr/>
        </p:nvSpPr>
        <p:spPr bwMode="auto">
          <a:xfrm>
            <a:off x="250825" y="5241925"/>
            <a:ext cx="8208963"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tabLst>
                <a:tab pos="527050" algn="l"/>
                <a:tab pos="2103438" algn="ctr"/>
              </a:tabLst>
            </a:pPr>
            <a:r>
              <a:rPr lang="en-US" altLang="zh-CN" sz="2000" b="1"/>
              <a:t>Stepping Method Criteria </a:t>
            </a:r>
            <a:r>
              <a:rPr lang="zh-CN" altLang="en-US" sz="2000" b="1"/>
              <a:t>栏</a:t>
            </a:r>
            <a:r>
              <a:rPr lang="zh-CN" altLang="en-US" sz="2000"/>
              <a:t>，设置变量引入或剔除模型的判别标准。</a:t>
            </a:r>
          </a:p>
          <a:p>
            <a:pPr>
              <a:tabLst>
                <a:tab pos="527050" algn="l"/>
                <a:tab pos="2103438" algn="ctr"/>
              </a:tabLst>
            </a:pPr>
            <a:r>
              <a:rPr lang="en-US" altLang="zh-CN" sz="2000">
                <a:solidFill>
                  <a:srgbClr val="FF3300"/>
                </a:solidFill>
              </a:rPr>
              <a:t>Use probability of F</a:t>
            </a:r>
            <a:r>
              <a:rPr lang="en-US" altLang="zh-CN" sz="2000"/>
              <a:t>:</a:t>
            </a:r>
            <a:r>
              <a:rPr lang="zh-CN" altLang="en-US" sz="2000"/>
              <a:t>采用</a:t>
            </a:r>
            <a:r>
              <a:rPr lang="en-US" altLang="zh-CN" sz="2000"/>
              <a:t>F</a:t>
            </a:r>
            <a:r>
              <a:rPr lang="zh-CN" altLang="en-US" sz="2000"/>
              <a:t>检验的概率为判别依据。</a:t>
            </a:r>
          </a:p>
          <a:p>
            <a:pPr>
              <a:tabLst>
                <a:tab pos="527050" algn="l"/>
                <a:tab pos="2103438" algn="ctr"/>
              </a:tabLst>
            </a:pPr>
            <a:r>
              <a:rPr lang="en-US" altLang="zh-CN" sz="2000">
                <a:solidFill>
                  <a:srgbClr val="FF3300"/>
                </a:solidFill>
              </a:rPr>
              <a:t>Use F value:</a:t>
            </a:r>
            <a:r>
              <a:rPr lang="en-US" altLang="zh-CN" sz="2000"/>
              <a:t> </a:t>
            </a:r>
            <a:r>
              <a:rPr lang="zh-CN" altLang="en-US" sz="2000"/>
              <a:t>采用</a:t>
            </a:r>
            <a:r>
              <a:rPr lang="en-US" altLang="zh-CN" sz="2000"/>
              <a:t>F</a:t>
            </a:r>
            <a:r>
              <a:rPr lang="zh-CN" altLang="en-US" sz="2000"/>
              <a:t>值作为检验标准。</a:t>
            </a:r>
          </a:p>
          <a:p>
            <a:pPr>
              <a:tabLst>
                <a:tab pos="527050" algn="l"/>
                <a:tab pos="2103438" algn="ctr"/>
              </a:tabLst>
            </a:pPr>
            <a:r>
              <a:rPr lang="en-US" altLang="zh-CN" sz="2000">
                <a:solidFill>
                  <a:srgbClr val="FF3300"/>
                </a:solidFill>
              </a:rPr>
              <a:t>Include constant in equation</a:t>
            </a:r>
            <a:r>
              <a:rPr lang="en-US" altLang="zh-CN" sz="2000"/>
              <a:t> </a:t>
            </a:r>
            <a:r>
              <a:rPr lang="zh-CN" altLang="en-US" sz="2000"/>
              <a:t>回归方程中包括常数项。</a:t>
            </a:r>
          </a:p>
          <a:p>
            <a:pPr>
              <a:tabLst>
                <a:tab pos="527050" algn="l"/>
                <a:tab pos="2103438" algn="ctr"/>
              </a:tabLst>
            </a:pPr>
            <a:r>
              <a:rPr lang="en-US" altLang="zh-CN" sz="2000">
                <a:solidFill>
                  <a:srgbClr val="FF3300"/>
                </a:solidFill>
              </a:rPr>
              <a:t>Missing Values</a:t>
            </a:r>
            <a:r>
              <a:rPr lang="en-US" altLang="zh-CN" sz="2000"/>
              <a:t> </a:t>
            </a:r>
            <a:r>
              <a:rPr lang="zh-CN" altLang="en-US" sz="2000"/>
              <a:t>缺失值的处理方式。本例中选择系统默认项。</a:t>
            </a:r>
          </a:p>
        </p:txBody>
      </p:sp>
    </p:spTree>
    <p:extLst>
      <p:ext uri="{BB962C8B-B14F-4D97-AF65-F5344CB8AC3E}">
        <p14:creationId xmlns:p14="http://schemas.microsoft.com/office/powerpoint/2010/main" xmlns="" val="26430489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706" name="Rectangle 2"/>
          <p:cNvSpPr>
            <a:spLocks noGrp="1" noRot="1" noChangeArrowheads="1"/>
          </p:cNvSpPr>
          <p:nvPr>
            <p:ph type="title"/>
          </p:nvPr>
        </p:nvSpPr>
        <p:spPr/>
        <p:txBody>
          <a:bodyPr/>
          <a:lstStyle/>
          <a:p>
            <a:pPr algn="l">
              <a:lnSpc>
                <a:spcPct val="120000"/>
              </a:lnSpc>
            </a:pPr>
            <a:r>
              <a:rPr lang="en-US" altLang="zh-CN" sz="2000"/>
              <a:t>6</a:t>
            </a:r>
            <a:r>
              <a:rPr lang="zh-CN" altLang="en-US" sz="2000"/>
              <a:t>、如果要保存预测值等数据，可单击</a:t>
            </a:r>
            <a:r>
              <a:rPr lang="en-US" altLang="zh-CN" sz="2000"/>
              <a:t>Save</a:t>
            </a:r>
            <a:r>
              <a:rPr lang="zh-CN" altLang="en-US" sz="2000"/>
              <a:t>按纽打开</a:t>
            </a:r>
            <a:r>
              <a:rPr lang="en-US" altLang="zh-CN" sz="2000"/>
              <a:t>Linear Regression</a:t>
            </a:r>
            <a:r>
              <a:rPr lang="zh-CN" altLang="en-US" sz="2000"/>
              <a:t>：</a:t>
            </a:r>
            <a:r>
              <a:rPr lang="en-US" altLang="zh-CN" sz="2000"/>
              <a:t>Save</a:t>
            </a:r>
            <a:r>
              <a:rPr lang="zh-CN" altLang="en-US" sz="2000"/>
              <a:t>对话框。选择需要保存的数据种类作为新变量存在数据编辑窗口。其中有预测值、残差，预测区间等。本例中不做选择。</a:t>
            </a:r>
            <a:br>
              <a:rPr lang="zh-CN" altLang="en-US" sz="2000"/>
            </a:br>
            <a:r>
              <a:rPr lang="en-US" altLang="zh-CN" sz="2000"/>
              <a:t>7</a:t>
            </a:r>
            <a:r>
              <a:rPr lang="zh-CN" altLang="en-US" sz="2000"/>
              <a:t>、当所有选择完成后，单击</a:t>
            </a:r>
            <a:r>
              <a:rPr lang="en-US" altLang="zh-CN" sz="2000"/>
              <a:t>OK</a:t>
            </a:r>
            <a:r>
              <a:rPr lang="zh-CN" altLang="en-US" sz="2000"/>
              <a:t>得到分析结果。主要的分析结果见表。</a:t>
            </a:r>
          </a:p>
        </p:txBody>
      </p:sp>
      <p:pic>
        <p:nvPicPr>
          <p:cNvPr id="584707" name="Picture 3"/>
          <p:cNvPicPr>
            <a:picLocks noGrp="1" noChangeAspect="1" noChangeArrowheads="1"/>
          </p:cNvPicPr>
          <p:nvPr>
            <p:ph type="body" idx="1"/>
          </p:nvPr>
        </p:nvPicPr>
        <p:blipFill>
          <a:blip r:embed="rId3" cstate="print">
            <a:extLst>
              <a:ext uri="{28A0092B-C50C-407E-A947-70E740481C1C}">
                <a14:useLocalDpi xmlns:a14="http://schemas.microsoft.com/office/drawing/2010/main" xmlns="" val="0"/>
              </a:ext>
            </a:extLst>
          </a:blip>
          <a:srcRect/>
          <a:stretch>
            <a:fillRect/>
          </a:stretch>
        </p:blipFill>
        <p:spPr>
          <a:xfrm>
            <a:off x="179388" y="1916113"/>
            <a:ext cx="9145587" cy="26701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584708" name="Rectangle 4"/>
          <p:cNvSpPr>
            <a:spLocks noChangeArrowheads="1"/>
          </p:cNvSpPr>
          <p:nvPr/>
        </p:nvSpPr>
        <p:spPr bwMode="auto">
          <a:xfrm>
            <a:off x="190500" y="4581525"/>
            <a:ext cx="89535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sz="2000">
                <a:latin typeface="宋体" pitchFamily="2" charset="-122"/>
                <a:cs typeface="Times New Roman" pitchFamily="18" charset="0"/>
              </a:rPr>
              <a:t>表模型综合分析中有模型的复相关系数</a:t>
            </a:r>
            <a:r>
              <a:rPr lang="en-US" altLang="zh-CN" sz="2000">
                <a:latin typeface="宋体" pitchFamily="2" charset="-122"/>
                <a:cs typeface="Times New Roman" pitchFamily="18" charset="0"/>
              </a:rPr>
              <a:t>R</a:t>
            </a:r>
            <a:r>
              <a:rPr lang="zh-CN" altLang="en-US" sz="2000">
                <a:latin typeface="宋体" pitchFamily="2" charset="-122"/>
                <a:cs typeface="Times New Roman" pitchFamily="18" charset="0"/>
              </a:rPr>
              <a:t>，样本决定系数</a:t>
            </a:r>
            <a:r>
              <a:rPr lang="en-US" altLang="zh-CN" sz="2000">
                <a:latin typeface="宋体" pitchFamily="2" charset="-122"/>
                <a:cs typeface="Times New Roman" pitchFamily="18" charset="0"/>
              </a:rPr>
              <a:t>R</a:t>
            </a:r>
            <a:r>
              <a:rPr lang="en-US" altLang="zh-CN" sz="2000" baseline="30000">
                <a:latin typeface="宋体" pitchFamily="2" charset="-122"/>
                <a:cs typeface="Times New Roman" pitchFamily="18" charset="0"/>
              </a:rPr>
              <a:t>2</a:t>
            </a:r>
            <a:r>
              <a:rPr lang="zh-CN" altLang="en-US" sz="2000">
                <a:latin typeface="宋体" pitchFamily="2" charset="-122"/>
                <a:cs typeface="Times New Roman" pitchFamily="18" charset="0"/>
              </a:rPr>
              <a:t>，修正的可决系数</a:t>
            </a:r>
            <a:endParaRPr lang="zh-CN" altLang="en-US" sz="2000"/>
          </a:p>
        </p:txBody>
      </p:sp>
      <p:graphicFrame>
        <p:nvGraphicFramePr>
          <p:cNvPr id="584709" name="Object 5"/>
          <p:cNvGraphicFramePr>
            <a:graphicFrameLocks noChangeAspect="1"/>
          </p:cNvGraphicFramePr>
          <p:nvPr/>
        </p:nvGraphicFramePr>
        <p:xfrm>
          <a:off x="539750" y="5013325"/>
          <a:ext cx="228600" cy="190500"/>
        </p:xfrm>
        <a:graphic>
          <a:graphicData uri="http://schemas.openxmlformats.org/presentationml/2006/ole">
            <p:oleObj spid="_x0000_s87048" name="公式" r:id="rId4" imgW="228600" imgH="190500" progId="Equation.3">
              <p:embed/>
            </p:oleObj>
          </a:graphicData>
        </a:graphic>
      </p:graphicFrame>
      <p:sp>
        <p:nvSpPr>
          <p:cNvPr id="584710" name="Rectangle 6"/>
          <p:cNvSpPr>
            <a:spLocks noChangeArrowheads="1"/>
          </p:cNvSpPr>
          <p:nvPr/>
        </p:nvSpPr>
        <p:spPr bwMode="auto">
          <a:xfrm rot="10802450" flipV="1">
            <a:off x="250825" y="4868863"/>
            <a:ext cx="8534400"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tabLst>
                <a:tab pos="2103438" algn="ctr"/>
              </a:tabLst>
            </a:pPr>
            <a:r>
              <a:rPr lang="zh-CN" altLang="en-US" sz="2000">
                <a:latin typeface="宋体" pitchFamily="2" charset="-122"/>
                <a:cs typeface="Times New Roman" pitchFamily="18" charset="0"/>
              </a:rPr>
              <a:t>，估计标准误，模型变化导致的可决系数及</a:t>
            </a:r>
            <a:r>
              <a:rPr lang="en-US" altLang="zh-CN" sz="2000">
                <a:latin typeface="宋体" pitchFamily="2" charset="-122"/>
                <a:cs typeface="Times New Roman" pitchFamily="18" charset="0"/>
              </a:rPr>
              <a:t>F</a:t>
            </a:r>
            <a:r>
              <a:rPr lang="zh-CN" altLang="en-US" sz="2000">
                <a:latin typeface="宋体" pitchFamily="2" charset="-122"/>
                <a:cs typeface="Times New Roman" pitchFamily="18" charset="0"/>
              </a:rPr>
              <a:t>值的变化，</a:t>
            </a:r>
            <a:r>
              <a:rPr lang="en-US" altLang="zh-CN" sz="2000">
                <a:latin typeface="宋体" pitchFamily="2" charset="-122"/>
                <a:cs typeface="Times New Roman" pitchFamily="18" charset="0"/>
              </a:rPr>
              <a:t>D.W</a:t>
            </a:r>
            <a:r>
              <a:rPr lang="zh-CN" altLang="en-US" sz="2000">
                <a:latin typeface="宋体" pitchFamily="2" charset="-122"/>
                <a:cs typeface="Times New Roman" pitchFamily="18" charset="0"/>
              </a:rPr>
              <a:t>检验值等。由上表中知模型</a:t>
            </a:r>
            <a:r>
              <a:rPr lang="en-US" altLang="zh-CN" sz="2000">
                <a:latin typeface="宋体" pitchFamily="2" charset="-122"/>
                <a:cs typeface="Times New Roman" pitchFamily="18" charset="0"/>
              </a:rPr>
              <a:t>3</a:t>
            </a:r>
            <a:r>
              <a:rPr lang="zh-CN" altLang="en-US" sz="2000">
                <a:latin typeface="宋体" pitchFamily="2" charset="-122"/>
                <a:cs typeface="Times New Roman" pitchFamily="18" charset="0"/>
              </a:rPr>
              <a:t>的修正的可决系数为</a:t>
            </a:r>
            <a:r>
              <a:rPr lang="en-US" altLang="zh-CN" sz="2000">
                <a:latin typeface="宋体" pitchFamily="2" charset="-122"/>
                <a:cs typeface="Times New Roman" pitchFamily="18" charset="0"/>
              </a:rPr>
              <a:t>0.993</a:t>
            </a:r>
            <a:r>
              <a:rPr lang="zh-CN" altLang="en-US" sz="2000">
                <a:latin typeface="宋体" pitchFamily="2" charset="-122"/>
                <a:cs typeface="Times New Roman" pitchFamily="18" charset="0"/>
              </a:rPr>
              <a:t>，其模型的拟合程度最好， </a:t>
            </a:r>
            <a:r>
              <a:rPr lang="en-US" altLang="zh-CN" sz="2000">
                <a:latin typeface="宋体" pitchFamily="2" charset="-122"/>
                <a:cs typeface="Times New Roman" pitchFamily="18" charset="0"/>
              </a:rPr>
              <a:t>DW</a:t>
            </a:r>
            <a:r>
              <a:rPr lang="zh-CN" altLang="en-US" sz="2000">
                <a:latin typeface="宋体" pitchFamily="2" charset="-122"/>
                <a:cs typeface="Times New Roman" pitchFamily="18" charset="0"/>
              </a:rPr>
              <a:t>值为</a:t>
            </a:r>
            <a:r>
              <a:rPr lang="en-US" altLang="zh-CN" sz="2000">
                <a:latin typeface="宋体" pitchFamily="2" charset="-122"/>
                <a:cs typeface="Times New Roman" pitchFamily="18" charset="0"/>
              </a:rPr>
              <a:t>2.066</a:t>
            </a:r>
            <a:r>
              <a:rPr lang="zh-CN" altLang="en-US" sz="2000">
                <a:latin typeface="宋体" pitchFamily="2" charset="-122"/>
                <a:cs typeface="Times New Roman" pitchFamily="18" charset="0"/>
              </a:rPr>
              <a:t>，显然通过</a:t>
            </a:r>
            <a:r>
              <a:rPr lang="en-US" altLang="zh-CN" sz="2000">
                <a:latin typeface="宋体" pitchFamily="2" charset="-122"/>
                <a:cs typeface="Times New Roman" pitchFamily="18" charset="0"/>
              </a:rPr>
              <a:t>DW</a:t>
            </a:r>
            <a:r>
              <a:rPr lang="zh-CN" altLang="en-US" sz="2000">
                <a:latin typeface="宋体" pitchFamily="2" charset="-122"/>
                <a:cs typeface="Times New Roman" pitchFamily="18" charset="0"/>
              </a:rPr>
              <a:t>检验，说明残差项不存在一阶自相关。</a:t>
            </a:r>
            <a:endParaRPr lang="zh-CN" altLang="en-US" sz="2000"/>
          </a:p>
        </p:txBody>
      </p:sp>
    </p:spTree>
    <p:extLst>
      <p:ext uri="{BB962C8B-B14F-4D97-AF65-F5344CB8AC3E}">
        <p14:creationId xmlns:p14="http://schemas.microsoft.com/office/powerpoint/2010/main" xmlns="" val="56938195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5730" name="Picture 2"/>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3708400" y="260350"/>
            <a:ext cx="5435600" cy="34607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585731" name="Picture 3"/>
          <p:cNvPicPr>
            <a:picLocks noGrp="1" noChangeAspect="1" noChangeArrowheads="1"/>
          </p:cNvPicPr>
          <p:nvPr>
            <p:ph type="body" idx="1"/>
          </p:nvPr>
        </p:nvPicPr>
        <p:blipFill>
          <a:blip r:embed="rId3" cstate="print">
            <a:extLst>
              <a:ext uri="{28A0092B-C50C-407E-A947-70E740481C1C}">
                <a14:useLocalDpi xmlns:a14="http://schemas.microsoft.com/office/drawing/2010/main" xmlns="" val="0"/>
              </a:ext>
            </a:extLst>
          </a:blip>
          <a:srcRect/>
          <a:stretch>
            <a:fillRect/>
          </a:stretch>
        </p:blipFill>
        <p:spPr>
          <a:xfrm>
            <a:off x="250825" y="4076700"/>
            <a:ext cx="8540750" cy="2454275"/>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585732" name="Rectangle 4"/>
          <p:cNvSpPr>
            <a:spLocks noChangeArrowheads="1"/>
          </p:cNvSpPr>
          <p:nvPr/>
        </p:nvSpPr>
        <p:spPr bwMode="auto">
          <a:xfrm>
            <a:off x="468313" y="404813"/>
            <a:ext cx="2879725" cy="2835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模型</a:t>
            </a:r>
            <a:r>
              <a:rPr lang="en-US" altLang="zh-CN" sz="2000"/>
              <a:t>1</a:t>
            </a:r>
            <a:r>
              <a:rPr lang="zh-CN" altLang="en-US" sz="2000"/>
              <a:t>是先将卷烟销量作为自变量进入模型，模型</a:t>
            </a:r>
            <a:r>
              <a:rPr lang="en-US" altLang="zh-CN" sz="2000"/>
              <a:t>2</a:t>
            </a:r>
            <a:r>
              <a:rPr lang="zh-CN" altLang="en-US" sz="2000"/>
              <a:t>将卷烟销量与打火石销量两个自变量进入模型，模型</a:t>
            </a:r>
            <a:r>
              <a:rPr lang="en-US" altLang="zh-CN" sz="2000"/>
              <a:t>3</a:t>
            </a:r>
            <a:r>
              <a:rPr lang="zh-CN" altLang="en-US" sz="2000"/>
              <a:t>是将卷烟、打火石和煤气户数三个自变量进入模型。第四个自变量蚊香销量没有通过检验自动剔除。 </a:t>
            </a:r>
          </a:p>
        </p:txBody>
      </p:sp>
    </p:spTree>
    <p:extLst>
      <p:ext uri="{BB962C8B-B14F-4D97-AF65-F5344CB8AC3E}">
        <p14:creationId xmlns:p14="http://schemas.microsoft.com/office/powerpoint/2010/main" xmlns="" val="75717847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6754" name="Picture 2"/>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2987675" y="188913"/>
            <a:ext cx="5788025" cy="2722562"/>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586755" name="Picture 3"/>
          <p:cNvPicPr>
            <a:picLocks noGrp="1" noChangeAspect="1" noChangeArrowheads="1"/>
          </p:cNvPicPr>
          <p:nvPr>
            <p:ph type="body" idx="1"/>
          </p:nvPr>
        </p:nvPicPr>
        <p:blipFill>
          <a:blip r:embed="rId3" cstate="print">
            <a:extLst>
              <a:ext uri="{28A0092B-C50C-407E-A947-70E740481C1C}">
                <a14:useLocalDpi xmlns:a14="http://schemas.microsoft.com/office/drawing/2010/main" xmlns="" val="0"/>
              </a:ext>
            </a:extLst>
          </a:blip>
          <a:srcRect/>
          <a:stretch>
            <a:fillRect/>
          </a:stretch>
        </p:blipFill>
        <p:spPr>
          <a:xfrm>
            <a:off x="395288" y="2997200"/>
            <a:ext cx="6921500" cy="33464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10745294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Rot="1" noChangeArrowheads="1"/>
          </p:cNvSpPr>
          <p:nvPr>
            <p:ph type="body" idx="1"/>
          </p:nvPr>
        </p:nvSpPr>
        <p:spPr>
          <a:xfrm>
            <a:off x="0" y="0"/>
            <a:ext cx="2541588" cy="3024188"/>
          </a:xfrm>
        </p:spPr>
        <p:txBody>
          <a:bodyPr/>
          <a:lstStyle/>
          <a:p>
            <a:pPr>
              <a:lnSpc>
                <a:spcPct val="90000"/>
              </a:lnSpc>
            </a:pPr>
            <a:r>
              <a:rPr lang="en-US" altLang="zh-CN"/>
              <a:t> </a:t>
            </a:r>
            <a:r>
              <a:rPr lang="zh-CN" altLang="en-US" sz="2000"/>
              <a:t>残差统计表表示了预测值、残差、标准化预测值和标准化残差的特征值。其中包括预测值及残差项的最小值和最大值、均值、标准误和样本容量。</a:t>
            </a:r>
          </a:p>
        </p:txBody>
      </p:sp>
      <p:pic>
        <p:nvPicPr>
          <p:cNvPr id="587779" name="Picture 3"/>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2339975" y="692150"/>
            <a:ext cx="6804025" cy="20129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pic>
        <p:nvPicPr>
          <p:cNvPr id="587780"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388" y="3500438"/>
            <a:ext cx="5989637" cy="2825750"/>
          </a:xfrm>
          <a:prstGeom prst="rect">
            <a:avLst/>
          </a:prstGeom>
          <a:noFill/>
          <a:extLst>
            <a:ext uri="{909E8E84-426E-40DD-AFC4-6F175D3DCCD1}">
              <a14:hiddenFill xmlns:a14="http://schemas.microsoft.com/office/drawing/2010/main" xmlns="">
                <a:solidFill>
                  <a:srgbClr val="FFFFFF"/>
                </a:solidFill>
              </a14:hiddenFill>
            </a:ext>
          </a:extLst>
        </p:spPr>
      </p:pic>
      <p:sp>
        <p:nvSpPr>
          <p:cNvPr id="587781" name="Rectangle 5"/>
          <p:cNvSpPr>
            <a:spLocks noChangeArrowheads="1"/>
          </p:cNvSpPr>
          <p:nvPr/>
        </p:nvSpPr>
        <p:spPr bwMode="auto">
          <a:xfrm>
            <a:off x="5938838" y="3860800"/>
            <a:ext cx="3205162" cy="1920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tabLst>
                <a:tab pos="2103438" algn="ctr"/>
              </a:tabLst>
            </a:pPr>
            <a:r>
              <a:rPr lang="zh-CN" altLang="en-US" sz="2000"/>
              <a:t>共线性诊断表中第二列是特征值，第三列是条件指数，最后一列是方差比。最大的条件指数小于</a:t>
            </a:r>
            <a:r>
              <a:rPr lang="en-US" altLang="zh-CN" sz="2000"/>
              <a:t>20</a:t>
            </a:r>
            <a:r>
              <a:rPr lang="zh-CN" altLang="en-US" sz="2000"/>
              <a:t>，说明自变量之间不存在比较强烈的共线性。</a:t>
            </a:r>
          </a:p>
        </p:txBody>
      </p:sp>
    </p:spTree>
    <p:extLst>
      <p:ext uri="{BB962C8B-B14F-4D97-AF65-F5344CB8AC3E}">
        <p14:creationId xmlns:p14="http://schemas.microsoft.com/office/powerpoint/2010/main" xmlns="" val="13604601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802" name="Rectangle 2"/>
          <p:cNvSpPr>
            <a:spLocks noGrp="1" noRot="1" noChangeArrowheads="1"/>
          </p:cNvSpPr>
          <p:nvPr>
            <p:ph type="body" idx="1"/>
          </p:nvPr>
        </p:nvSpPr>
        <p:spPr>
          <a:xfrm>
            <a:off x="250825" y="3860800"/>
            <a:ext cx="8518525" cy="1257300"/>
          </a:xfrm>
        </p:spPr>
        <p:txBody>
          <a:bodyPr/>
          <a:lstStyle/>
          <a:p>
            <a:pPr>
              <a:lnSpc>
                <a:spcPct val="90000"/>
              </a:lnSpc>
            </a:pPr>
            <a:r>
              <a:rPr lang="zh-CN" altLang="en-US" sz="2800"/>
              <a:t>奇异值表中依次是序号，标准化残差值，实际观测值、预测值及残差值。表中给出的两个个体数据的标准化残差（数据号为</a:t>
            </a:r>
            <a:r>
              <a:rPr lang="en-US" altLang="zh-CN" sz="2800"/>
              <a:t>12</a:t>
            </a:r>
            <a:r>
              <a:rPr lang="zh-CN" altLang="en-US" sz="2800"/>
              <a:t>和</a:t>
            </a:r>
            <a:r>
              <a:rPr lang="en-US" altLang="zh-CN" sz="2800"/>
              <a:t>14</a:t>
            </a:r>
            <a:r>
              <a:rPr lang="zh-CN" altLang="en-US" sz="2800"/>
              <a:t>）超出了</a:t>
            </a:r>
            <a:r>
              <a:rPr lang="en-US" altLang="zh-CN" sz="2800"/>
              <a:t>2</a:t>
            </a:r>
            <a:r>
              <a:rPr lang="zh-CN" altLang="en-US" sz="2800"/>
              <a:t>。 </a:t>
            </a:r>
          </a:p>
        </p:txBody>
      </p:sp>
      <p:pic>
        <p:nvPicPr>
          <p:cNvPr id="588803" name="Picture 3"/>
          <p:cNvPicPr>
            <a:picLocks noGrp="1" noChangeAspect="1" noChangeArrowheads="1"/>
          </p:cNvPicPr>
          <p:nvPr>
            <p:ph type="title"/>
          </p:nvPr>
        </p:nvPicPr>
        <p:blipFill>
          <a:blip r:embed="rId2" cstate="print">
            <a:extLst>
              <a:ext uri="{28A0092B-C50C-407E-A947-70E740481C1C}">
                <a14:useLocalDpi xmlns:a14="http://schemas.microsoft.com/office/drawing/2010/main" xmlns="" val="0"/>
              </a:ext>
            </a:extLst>
          </a:blip>
          <a:srcRect/>
          <a:stretch>
            <a:fillRect/>
          </a:stretch>
        </p:blipFill>
        <p:spPr>
          <a:xfrm>
            <a:off x="250825" y="476250"/>
            <a:ext cx="8353425" cy="259238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extLst>
      <p:ext uri="{BB962C8B-B14F-4D97-AF65-F5344CB8AC3E}">
        <p14:creationId xmlns:p14="http://schemas.microsoft.com/office/powerpoint/2010/main" xmlns="" val="286298068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9826" name="Rectangle 2"/>
          <p:cNvSpPr>
            <a:spLocks noGrp="1" noRot="1" noChangeArrowheads="1"/>
          </p:cNvSpPr>
          <p:nvPr>
            <p:ph type="body" idx="1"/>
          </p:nvPr>
        </p:nvSpPr>
        <p:spPr>
          <a:xfrm>
            <a:off x="301625" y="5373688"/>
            <a:ext cx="8540750" cy="725487"/>
          </a:xfrm>
        </p:spPr>
        <p:txBody>
          <a:bodyPr/>
          <a:lstStyle/>
          <a:p>
            <a:pPr>
              <a:lnSpc>
                <a:spcPct val="80000"/>
              </a:lnSpc>
              <a:buFont typeface="Wingdings 2" pitchFamily="18" charset="2"/>
              <a:buNone/>
            </a:pPr>
            <a:r>
              <a:rPr lang="en-US" altLang="zh-CN" sz="800"/>
              <a:t> </a:t>
            </a:r>
            <a:r>
              <a:rPr lang="zh-CN" altLang="en-US" sz="2000"/>
              <a:t>由图中可以看出，残差图中的点分布是随机的，没有出现趋势性，所以回归模型是有效的。</a:t>
            </a:r>
          </a:p>
          <a:p>
            <a:pPr>
              <a:lnSpc>
                <a:spcPct val="80000"/>
              </a:lnSpc>
              <a:buFont typeface="Wingdings 2" pitchFamily="18" charset="2"/>
              <a:buNone/>
            </a:pPr>
            <a:r>
              <a:rPr lang="zh-CN" altLang="en-US" sz="2000"/>
              <a:t>最终得回归模型为：</a:t>
            </a:r>
            <a:r>
              <a:rPr lang="zh-CN" altLang="en-US" sz="1800"/>
              <a:t> </a:t>
            </a:r>
          </a:p>
        </p:txBody>
      </p:sp>
      <p:pic>
        <p:nvPicPr>
          <p:cNvPr id="589827" name="Picture 3"/>
          <p:cNvPicPr>
            <a:picLocks noGrp="1" noChangeAspect="1" noChangeArrowheads="1"/>
          </p:cNvPicPr>
          <p:nvPr>
            <p:ph type="title"/>
          </p:nvPr>
        </p:nvPicPr>
        <p:blipFill>
          <a:blip r:embed="rId3" cstate="print">
            <a:extLst>
              <a:ext uri="{28A0092B-C50C-407E-A947-70E740481C1C}">
                <a14:useLocalDpi xmlns:a14="http://schemas.microsoft.com/office/drawing/2010/main" xmlns="" val="0"/>
              </a:ext>
            </a:extLst>
          </a:blip>
          <a:srcRect/>
          <a:stretch>
            <a:fillRect/>
          </a:stretch>
        </p:blipFill>
        <p:spPr>
          <a:xfrm>
            <a:off x="1042988" y="0"/>
            <a:ext cx="6408737" cy="5126038"/>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58982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zh-CN" altLang="en-US"/>
          </a:p>
        </p:txBody>
      </p:sp>
      <p:graphicFrame>
        <p:nvGraphicFramePr>
          <p:cNvPr id="589829" name="Object 5"/>
          <p:cNvGraphicFramePr>
            <a:graphicFrameLocks noChangeAspect="1"/>
          </p:cNvGraphicFramePr>
          <p:nvPr/>
        </p:nvGraphicFramePr>
        <p:xfrm>
          <a:off x="2771775" y="5949950"/>
          <a:ext cx="4537075" cy="385763"/>
        </p:xfrm>
        <a:graphic>
          <a:graphicData uri="http://schemas.openxmlformats.org/presentationml/2006/ole">
            <p:oleObj spid="_x0000_s88072" name="公式" r:id="rId4" imgW="2578100" imgH="215900" progId="Equation.3">
              <p:embed/>
            </p:oleObj>
          </a:graphicData>
        </a:graphic>
      </p:graphicFrame>
    </p:spTree>
    <p:extLst>
      <p:ext uri="{BB962C8B-B14F-4D97-AF65-F5344CB8AC3E}">
        <p14:creationId xmlns:p14="http://schemas.microsoft.com/office/powerpoint/2010/main" xmlns="" val="417684475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ctrTitle" sz="quarter"/>
          </p:nvPr>
        </p:nvSpPr>
        <p:spPr/>
        <p:txBody>
          <a:bodyPr/>
          <a:lstStyle/>
          <a:p>
            <a:r>
              <a:rPr lang="zh-CN" altLang="en-US" dirty="0" smtClean="0"/>
              <a:t>第十九章  实战案例</a:t>
            </a:r>
            <a:endParaRPr lang="zh-CN" altLang="en-US" dirty="0"/>
          </a:p>
        </p:txBody>
      </p:sp>
      <p:sp>
        <p:nvSpPr>
          <p:cNvPr id="8" name="副标题 7"/>
          <p:cNvSpPr>
            <a:spLocks noGrp="1"/>
          </p:cNvSpPr>
          <p:nvPr>
            <p:ph type="subTitle" sz="quarter" idx="1"/>
          </p:nvPr>
        </p:nvSpPr>
        <p:spPr/>
        <p:txBody>
          <a:bodyPr/>
          <a:lstStyle/>
          <a:p>
            <a:endParaRPr lang="zh-CN" altLang="en-US"/>
          </a:p>
        </p:txBody>
      </p:sp>
    </p:spTree>
    <p:extLst>
      <p:ext uri="{BB962C8B-B14F-4D97-AF65-F5344CB8AC3E}">
        <p14:creationId xmlns:p14="http://schemas.microsoft.com/office/powerpoint/2010/main" xmlns="" val="117101958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咖啡屋需求调查案例</a:t>
            </a:r>
            <a:endParaRPr lang="zh-CN" altLang="en-US" dirty="0"/>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xmlns="" val="35355006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研究</a:t>
            </a:r>
            <a:r>
              <a:rPr lang="zh-CN" altLang="zh-CN" b="1" dirty="0" smtClean="0"/>
              <a:t>目的</a:t>
            </a:r>
            <a:endParaRPr lang="zh-CN" altLang="en-US" dirty="0"/>
          </a:p>
        </p:txBody>
      </p:sp>
      <p:sp>
        <p:nvSpPr>
          <p:cNvPr id="3" name="内容占位符 2"/>
          <p:cNvSpPr>
            <a:spLocks noGrp="1"/>
          </p:cNvSpPr>
          <p:nvPr>
            <p:ph idx="1"/>
          </p:nvPr>
        </p:nvSpPr>
        <p:spPr/>
        <p:txBody>
          <a:bodyPr>
            <a:normAutofit/>
          </a:bodyPr>
          <a:lstStyle/>
          <a:p>
            <a:r>
              <a:rPr lang="en-US" altLang="zh-CN" dirty="0"/>
              <a:t>2003</a:t>
            </a:r>
            <a:r>
              <a:rPr lang="zh-CN" altLang="zh-CN" dirty="0"/>
              <a:t>年中，受毕业校友的委托，北大的几位在读研究生在校内进行了一次关于北大师生对咖啡屋及类似休闲场所的需求调查，以便对这些校友的创业决策（在北大校内开设一家咖啡屋）提供数据支持。</a:t>
            </a:r>
          </a:p>
          <a:p>
            <a:pPr lvl="1"/>
            <a:r>
              <a:rPr lang="zh-CN" altLang="zh-CN" dirty="0" smtClean="0"/>
              <a:t>了解</a:t>
            </a:r>
            <a:r>
              <a:rPr lang="zh-CN" altLang="zh-CN" dirty="0"/>
              <a:t>北大校内咖啡消费人群的基本背景状况；</a:t>
            </a:r>
          </a:p>
          <a:p>
            <a:pPr lvl="1"/>
            <a:r>
              <a:rPr lang="zh-CN" altLang="zh-CN" dirty="0"/>
              <a:t>了解该消费人群的咖啡消费习惯，包括频次、额度、消费原因等；</a:t>
            </a:r>
          </a:p>
          <a:p>
            <a:pPr lvl="1"/>
            <a:r>
              <a:rPr lang="zh-CN" altLang="zh-CN" dirty="0"/>
              <a:t>了解该消费人群可能存在，但目前尚未被满足的潜在需求。</a:t>
            </a:r>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169</a:t>
            </a:fld>
            <a:endParaRPr lang="en-US" altLang="zh-CN"/>
          </a:p>
        </p:txBody>
      </p:sp>
    </p:spTree>
    <p:extLst>
      <p:ext uri="{BB962C8B-B14F-4D97-AF65-F5344CB8AC3E}">
        <p14:creationId xmlns:p14="http://schemas.microsoft.com/office/powerpoint/2010/main" xmlns="" val="18561279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ChangeArrowheads="1"/>
          </p:cNvSpPr>
          <p:nvPr/>
        </p:nvSpPr>
        <p:spPr bwMode="auto">
          <a:xfrm>
            <a:off x="827088" y="579438"/>
            <a:ext cx="394017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latinLnBrk="1">
              <a:buFontTx/>
              <a:buBlip>
                <a:blip r:embed="rId3"/>
              </a:buBlip>
            </a:pPr>
            <a:r>
              <a:rPr kumimoji="1" lang="zh-CN" altLang="en-US" sz="2000" b="1">
                <a:latin typeface="楷体_GB2312" pitchFamily="49" charset="-122"/>
                <a:ea typeface="楷体_GB2312" pitchFamily="49" charset="-122"/>
              </a:rPr>
              <a:t>第二步：选择检验用的统计量。</a:t>
            </a:r>
          </a:p>
        </p:txBody>
      </p:sp>
      <p:sp>
        <p:nvSpPr>
          <p:cNvPr id="419843" name="AutoShape 3"/>
          <p:cNvSpPr>
            <a:spLocks/>
          </p:cNvSpPr>
          <p:nvPr/>
        </p:nvSpPr>
        <p:spPr bwMode="auto">
          <a:xfrm>
            <a:off x="3492500" y="1989138"/>
            <a:ext cx="73025" cy="3095625"/>
          </a:xfrm>
          <a:prstGeom prst="leftBrace">
            <a:avLst>
              <a:gd name="adj1" fmla="val 353261"/>
              <a:gd name="adj2" fmla="val 50000"/>
            </a:avLst>
          </a:prstGeom>
          <a:noFill/>
          <a:ln w="39751">
            <a:solidFill>
              <a:srgbClr val="0000FF"/>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aphicFrame>
        <p:nvGraphicFramePr>
          <p:cNvPr id="419845" name="Object 5"/>
          <p:cNvGraphicFramePr>
            <a:graphicFrameLocks noChangeAspect="1"/>
          </p:cNvGraphicFramePr>
          <p:nvPr/>
        </p:nvGraphicFramePr>
        <p:xfrm>
          <a:off x="3924300" y="2493963"/>
          <a:ext cx="1511300" cy="825500"/>
        </p:xfrm>
        <a:graphic>
          <a:graphicData uri="http://schemas.openxmlformats.org/presentationml/2006/ole">
            <p:oleObj spid="_x0000_s49184" name="Equation" r:id="rId4" imgW="723586" imgH="444307" progId="Equation.DSMT4">
              <p:embed/>
            </p:oleObj>
          </a:graphicData>
        </a:graphic>
      </p:graphicFrame>
      <p:graphicFrame>
        <p:nvGraphicFramePr>
          <p:cNvPr id="419846" name="Object 6"/>
          <p:cNvGraphicFramePr>
            <a:graphicFrameLocks noChangeAspect="1"/>
          </p:cNvGraphicFramePr>
          <p:nvPr/>
        </p:nvGraphicFramePr>
        <p:xfrm>
          <a:off x="3924300" y="3430588"/>
          <a:ext cx="1727200" cy="717550"/>
        </p:xfrm>
        <a:graphic>
          <a:graphicData uri="http://schemas.openxmlformats.org/presentationml/2006/ole">
            <p:oleObj spid="_x0000_s49185" name="Equation" r:id="rId5" imgW="901309" imgH="406224" progId="Equation.DSMT4">
              <p:embed/>
            </p:oleObj>
          </a:graphicData>
        </a:graphic>
      </p:graphicFrame>
      <p:graphicFrame>
        <p:nvGraphicFramePr>
          <p:cNvPr id="419847" name="Object 7"/>
          <p:cNvGraphicFramePr>
            <a:graphicFrameLocks noChangeAspect="1"/>
          </p:cNvGraphicFramePr>
          <p:nvPr/>
        </p:nvGraphicFramePr>
        <p:xfrm>
          <a:off x="3840163" y="4281488"/>
          <a:ext cx="2762250" cy="1601787"/>
        </p:xfrm>
        <a:graphic>
          <a:graphicData uri="http://schemas.openxmlformats.org/presentationml/2006/ole">
            <p:oleObj spid="_x0000_s49186" name="Equation" r:id="rId6" imgW="1307532" imgH="863225" progId="Equation.DSMT4">
              <p:embed/>
            </p:oleObj>
          </a:graphicData>
        </a:graphic>
      </p:graphicFrame>
      <p:sp>
        <p:nvSpPr>
          <p:cNvPr id="419848" name="Rectangle 8"/>
          <p:cNvSpPr>
            <a:spLocks noChangeArrowheads="1"/>
          </p:cNvSpPr>
          <p:nvPr/>
        </p:nvSpPr>
        <p:spPr bwMode="auto">
          <a:xfrm>
            <a:off x="6013450" y="1773238"/>
            <a:ext cx="11525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atinLnBrk="1"/>
            <a:r>
              <a:rPr kumimoji="1" lang="en-US" altLang="zh-CN" sz="2400">
                <a:latin typeface="楷体_GB2312" pitchFamily="49" charset="-122"/>
                <a:ea typeface="楷体_GB2312" pitchFamily="49" charset="-122"/>
              </a:rPr>
              <a:t>z </a:t>
            </a:r>
            <a:r>
              <a:rPr kumimoji="1" lang="zh-CN" altLang="en-US" sz="2400">
                <a:latin typeface="楷体_GB2312" pitchFamily="49" charset="-122"/>
                <a:ea typeface="楷体_GB2312" pitchFamily="49" charset="-122"/>
              </a:rPr>
              <a:t>检验</a:t>
            </a:r>
          </a:p>
        </p:txBody>
      </p:sp>
      <p:sp>
        <p:nvSpPr>
          <p:cNvPr id="419849" name="Rectangle 9"/>
          <p:cNvSpPr>
            <a:spLocks noChangeArrowheads="1"/>
          </p:cNvSpPr>
          <p:nvPr/>
        </p:nvSpPr>
        <p:spPr bwMode="auto">
          <a:xfrm>
            <a:off x="6156325" y="2636838"/>
            <a:ext cx="17287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atinLnBrk="1"/>
            <a:r>
              <a:rPr kumimoji="1" lang="en-US" altLang="zh-CN" sz="2400">
                <a:latin typeface="楷体_GB2312" pitchFamily="49" charset="-122"/>
                <a:ea typeface="楷体_GB2312" pitchFamily="49" charset="-122"/>
              </a:rPr>
              <a:t>t </a:t>
            </a:r>
            <a:r>
              <a:rPr kumimoji="1" lang="zh-CN" altLang="en-US" sz="2400">
                <a:latin typeface="楷体_GB2312" pitchFamily="49" charset="-122"/>
                <a:ea typeface="楷体_GB2312" pitchFamily="49" charset="-122"/>
              </a:rPr>
              <a:t>检验</a:t>
            </a:r>
          </a:p>
        </p:txBody>
      </p:sp>
      <p:graphicFrame>
        <p:nvGraphicFramePr>
          <p:cNvPr id="419850" name="Object 10"/>
          <p:cNvGraphicFramePr>
            <a:graphicFrameLocks noChangeAspect="1"/>
          </p:cNvGraphicFramePr>
          <p:nvPr/>
        </p:nvGraphicFramePr>
        <p:xfrm>
          <a:off x="6372225" y="3573463"/>
          <a:ext cx="912813" cy="431800"/>
        </p:xfrm>
        <a:graphic>
          <a:graphicData uri="http://schemas.openxmlformats.org/presentationml/2006/ole">
            <p:oleObj spid="_x0000_s49187" name="Equation" r:id="rId7" imgW="482391" imgH="228501" progId="Equation.DSMT4">
              <p:embed/>
            </p:oleObj>
          </a:graphicData>
        </a:graphic>
      </p:graphicFrame>
      <p:sp>
        <p:nvSpPr>
          <p:cNvPr id="419851" name="Rectangle 11"/>
          <p:cNvSpPr>
            <a:spLocks noChangeArrowheads="1"/>
          </p:cNvSpPr>
          <p:nvPr/>
        </p:nvSpPr>
        <p:spPr bwMode="auto">
          <a:xfrm>
            <a:off x="6707188" y="4868863"/>
            <a:ext cx="10985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latinLnBrk="1"/>
            <a:r>
              <a:rPr kumimoji="1" lang="en-US" altLang="zh-CN" sz="2400">
                <a:latin typeface="楷体_GB2312" pitchFamily="49" charset="-122"/>
                <a:ea typeface="楷体_GB2312" pitchFamily="49" charset="-122"/>
              </a:rPr>
              <a:t>F</a:t>
            </a:r>
            <a:r>
              <a:rPr kumimoji="1" lang="zh-CN" altLang="en-US" sz="2400">
                <a:latin typeface="楷体_GB2312" pitchFamily="49" charset="-122"/>
                <a:ea typeface="楷体_GB2312" pitchFamily="49" charset="-122"/>
              </a:rPr>
              <a:t>检验 </a:t>
            </a:r>
          </a:p>
        </p:txBody>
      </p:sp>
      <p:sp>
        <p:nvSpPr>
          <p:cNvPr id="419852" name="AutoShape 12"/>
          <p:cNvSpPr>
            <a:spLocks noChangeArrowheads="1"/>
          </p:cNvSpPr>
          <p:nvPr/>
        </p:nvSpPr>
        <p:spPr bwMode="auto">
          <a:xfrm>
            <a:off x="1258888" y="2781300"/>
            <a:ext cx="2017712" cy="1584325"/>
          </a:xfrm>
          <a:prstGeom prst="rightArrowCallout">
            <a:avLst>
              <a:gd name="adj1" fmla="val 25000"/>
              <a:gd name="adj2" fmla="val 25000"/>
              <a:gd name="adj3" fmla="val 21226"/>
              <a:gd name="adj4" fmla="val 66667"/>
            </a:avLst>
          </a:prstGeom>
          <a:solidFill>
            <a:srgbClr val="99CCFF"/>
          </a:solidFill>
          <a:ln w="8001">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latinLnBrk="1"/>
            <a:r>
              <a:rPr kumimoji="1" lang="zh-CN" altLang="en-US" sz="2400" b="1">
                <a:latin typeface="楷体_GB2312" pitchFamily="49" charset="-122"/>
                <a:ea typeface="楷体_GB2312" pitchFamily="49" charset="-122"/>
              </a:rPr>
              <a:t>常用</a:t>
            </a:r>
          </a:p>
          <a:p>
            <a:pPr algn="ctr" latinLnBrk="1"/>
            <a:r>
              <a:rPr kumimoji="1" lang="zh-CN" altLang="en-US" sz="2400" b="1">
                <a:latin typeface="楷体_GB2312" pitchFamily="49" charset="-122"/>
                <a:ea typeface="楷体_GB2312" pitchFamily="49" charset="-122"/>
              </a:rPr>
              <a:t>统计量</a:t>
            </a:r>
          </a:p>
        </p:txBody>
      </p:sp>
      <p:grpSp>
        <p:nvGrpSpPr>
          <p:cNvPr id="419853" name="Group 13"/>
          <p:cNvGrpSpPr>
            <a:grpSpLocks/>
          </p:cNvGrpSpPr>
          <p:nvPr/>
        </p:nvGrpSpPr>
        <p:grpSpPr bwMode="auto">
          <a:xfrm>
            <a:off x="3851275" y="549275"/>
            <a:ext cx="1581150" cy="1808163"/>
            <a:chOff x="3560" y="1040"/>
            <a:chExt cx="692" cy="691"/>
          </a:xfrm>
        </p:grpSpPr>
        <p:sp>
          <p:nvSpPr>
            <p:cNvPr id="419854" name="Rectangle 14"/>
            <p:cNvSpPr>
              <a:spLocks noChangeArrowheads="1"/>
            </p:cNvSpPr>
            <p:nvPr/>
          </p:nvSpPr>
          <p:spPr bwMode="auto">
            <a:xfrm>
              <a:off x="3560" y="1040"/>
              <a:ext cx="81" cy="1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endParaRPr kumimoji="1" lang="zh-CN" altLang="zh-CN">
                <a:latin typeface="Tahoma" pitchFamily="34" charset="0"/>
              </a:endParaRPr>
            </a:p>
          </p:txBody>
        </p:sp>
        <p:graphicFrame>
          <p:nvGraphicFramePr>
            <p:cNvPr id="419855" name="Object 15"/>
            <p:cNvGraphicFramePr>
              <a:graphicFrameLocks noChangeAspect="1"/>
            </p:cNvGraphicFramePr>
            <p:nvPr/>
          </p:nvGraphicFramePr>
          <p:xfrm>
            <a:off x="3605" y="1253"/>
            <a:ext cx="647" cy="478"/>
          </p:xfrm>
          <a:graphic>
            <a:graphicData uri="http://schemas.openxmlformats.org/presentationml/2006/ole">
              <p:oleObj spid="_x0000_s49188" name="公式" r:id="rId8" imgW="914760" imgH="698760" progId="Equation.3">
                <p:embed/>
              </p:oleObj>
            </a:graphicData>
          </a:graphic>
        </p:graphicFrame>
      </p:grpSp>
    </p:spTree>
    <p:extLst>
      <p:ext uri="{BB962C8B-B14F-4D97-AF65-F5344CB8AC3E}">
        <p14:creationId xmlns:p14="http://schemas.microsoft.com/office/powerpoint/2010/main" xmlns="" val="69635051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19853"/>
                                        </p:tgtEl>
                                        <p:attrNameLst>
                                          <p:attrName>style.visibility</p:attrName>
                                        </p:attrNameLst>
                                      </p:cBhvr>
                                      <p:to>
                                        <p:strVal val="visible"/>
                                      </p:to>
                                    </p:set>
                                    <p:animEffect transition="in" filter="fade">
                                      <p:cBhvr>
                                        <p:cTn id="7" dur="2000"/>
                                        <p:tgtEl>
                                          <p:spTgt spid="4198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问卷结构</a:t>
            </a:r>
            <a:endParaRPr lang="zh-CN" altLang="en-US" dirty="0"/>
          </a:p>
        </p:txBody>
      </p:sp>
      <p:sp>
        <p:nvSpPr>
          <p:cNvPr id="3" name="内容占位符 2"/>
          <p:cNvSpPr>
            <a:spLocks noGrp="1"/>
          </p:cNvSpPr>
          <p:nvPr>
            <p:ph idx="1"/>
          </p:nvPr>
        </p:nvSpPr>
        <p:spPr/>
        <p:txBody>
          <a:bodyPr/>
          <a:lstStyle/>
          <a:p>
            <a:r>
              <a:rPr lang="zh-CN" altLang="zh-CN" smtClean="0"/>
              <a:t>第一部分：甄别问卷</a:t>
            </a:r>
          </a:p>
          <a:p>
            <a:r>
              <a:rPr lang="zh-CN" altLang="zh-CN" smtClean="0"/>
              <a:t>第二部分：主体问卷</a:t>
            </a:r>
            <a:endParaRPr lang="en-US" altLang="zh-CN" smtClean="0"/>
          </a:p>
          <a:p>
            <a:pPr lvl="1"/>
            <a:r>
              <a:rPr lang="zh-CN" altLang="en-US" smtClean="0"/>
              <a:t>最常去的</a:t>
            </a:r>
            <a:endParaRPr lang="en-US" altLang="zh-CN" smtClean="0"/>
          </a:p>
          <a:p>
            <a:pPr lvl="1"/>
            <a:r>
              <a:rPr lang="zh-CN" altLang="en-US" smtClean="0"/>
              <a:t>最喜欢的，喜欢的原因</a:t>
            </a:r>
            <a:endParaRPr lang="en-US" altLang="zh-CN" smtClean="0"/>
          </a:p>
          <a:p>
            <a:pPr lvl="1"/>
            <a:r>
              <a:rPr lang="zh-CN" altLang="en-US" smtClean="0"/>
              <a:t>消费的主要目的、项目、金额、时间</a:t>
            </a:r>
            <a:endParaRPr lang="en-US" altLang="zh-CN" smtClean="0"/>
          </a:p>
          <a:p>
            <a:pPr lvl="1"/>
            <a:r>
              <a:rPr lang="zh-CN" altLang="en-US" smtClean="0"/>
              <a:t>信息来源</a:t>
            </a:r>
            <a:endParaRPr lang="en-US" altLang="zh-CN" smtClean="0"/>
          </a:p>
          <a:p>
            <a:pPr lvl="1"/>
            <a:r>
              <a:rPr lang="zh-CN" altLang="en-US" smtClean="0"/>
              <a:t>预期位置</a:t>
            </a:r>
            <a:endParaRPr lang="zh-CN" altLang="zh-CN" smtClean="0"/>
          </a:p>
          <a:p>
            <a:r>
              <a:rPr lang="zh-CN" altLang="zh-CN" smtClean="0"/>
              <a:t>第三部分：个人信息</a:t>
            </a:r>
            <a:endParaRPr lang="zh-CN" altLang="en-US" dirty="0"/>
          </a:p>
        </p:txBody>
      </p:sp>
      <p:sp>
        <p:nvSpPr>
          <p:cNvPr id="6"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7"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8"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170</a:t>
            </a:fld>
            <a:endParaRPr lang="en-US" altLang="zh-CN"/>
          </a:p>
        </p:txBody>
      </p:sp>
    </p:spTree>
    <p:extLst>
      <p:ext uri="{BB962C8B-B14F-4D97-AF65-F5344CB8AC3E}">
        <p14:creationId xmlns:p14="http://schemas.microsoft.com/office/powerpoint/2010/main" xmlns="" val="260881429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预</a:t>
            </a:r>
            <a:r>
              <a:rPr lang="zh-CN" altLang="en-US" dirty="0" smtClean="0"/>
              <a:t>分析</a:t>
            </a:r>
            <a:endParaRPr lang="zh-CN" altLang="en-US" dirty="0"/>
          </a:p>
        </p:txBody>
      </p:sp>
      <p:sp>
        <p:nvSpPr>
          <p:cNvPr id="3" name="内容占位符 2"/>
          <p:cNvSpPr>
            <a:spLocks noGrp="1"/>
          </p:cNvSpPr>
          <p:nvPr>
            <p:ph idx="1"/>
          </p:nvPr>
        </p:nvSpPr>
        <p:spPr/>
        <p:txBody>
          <a:bodyPr/>
          <a:lstStyle/>
          <a:p>
            <a:r>
              <a:rPr lang="zh-CN" altLang="en-US" dirty="0" smtClean="0"/>
              <a:t>发现男性偏多</a:t>
            </a:r>
            <a:endParaRPr lang="en-US" altLang="zh-CN" dirty="0" smtClean="0"/>
          </a:p>
          <a:p>
            <a:r>
              <a:rPr lang="zh-CN" altLang="zh-CN" dirty="0"/>
              <a:t>女性去过咖啡消费场所的比例要更高</a:t>
            </a:r>
            <a:r>
              <a:rPr lang="zh-CN" altLang="zh-CN" dirty="0" smtClean="0"/>
              <a:t>一些</a:t>
            </a:r>
            <a:endParaRPr lang="en-US" altLang="zh-CN" dirty="0" smtClean="0"/>
          </a:p>
          <a:p>
            <a:r>
              <a:rPr lang="zh-CN" altLang="en-US" dirty="0"/>
              <a:t>注意</a:t>
            </a:r>
            <a:r>
              <a:rPr lang="zh-CN" altLang="en-US" dirty="0" smtClean="0"/>
              <a:t>收入、学历的分布</a:t>
            </a:r>
            <a:endParaRPr lang="en-US" altLang="zh-CN" dirty="0" smtClean="0"/>
          </a:p>
          <a:p>
            <a:r>
              <a:rPr lang="zh-CN" altLang="en-US" dirty="0" smtClean="0"/>
              <a:t>最终</a:t>
            </a:r>
            <a:r>
              <a:rPr lang="zh-CN" altLang="zh-CN" dirty="0" smtClean="0"/>
              <a:t>可以</a:t>
            </a:r>
            <a:r>
              <a:rPr lang="zh-CN" altLang="zh-CN" dirty="0"/>
              <a:t>得到如下线索：</a:t>
            </a:r>
          </a:p>
          <a:p>
            <a:pPr lvl="1"/>
            <a:r>
              <a:rPr lang="zh-CN" altLang="zh-CN" dirty="0"/>
              <a:t>整个研究接触到的核心人群应当就是本科/硕士在读学生，在抽样合理的情况下，这也应当是主要的咖啡消费人群。</a:t>
            </a:r>
          </a:p>
          <a:p>
            <a:pPr lvl="1"/>
            <a:r>
              <a:rPr lang="zh-CN" altLang="zh-CN" dirty="0"/>
              <a:t>需要注意性别间可能存在的差异。</a:t>
            </a:r>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171</a:t>
            </a:fld>
            <a:endParaRPr lang="en-US" altLang="zh-CN"/>
          </a:p>
        </p:txBody>
      </p:sp>
    </p:spTree>
    <p:extLst>
      <p:ext uri="{BB962C8B-B14F-4D97-AF65-F5344CB8AC3E}">
        <p14:creationId xmlns:p14="http://schemas.microsoft.com/office/powerpoint/2010/main" xmlns="" val="256724378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受访者对现有酒吧的</a:t>
            </a:r>
            <a:r>
              <a:rPr lang="en-US" altLang="zh-CN" b="1" dirty="0" smtClean="0"/>
              <a:t>U&amp;A</a:t>
            </a:r>
            <a:endParaRPr lang="zh-CN" altLang="en-US" dirty="0"/>
          </a:p>
        </p:txBody>
      </p:sp>
      <p:sp>
        <p:nvSpPr>
          <p:cNvPr id="3" name="内容占位符 2"/>
          <p:cNvSpPr>
            <a:spLocks noGrp="1"/>
          </p:cNvSpPr>
          <p:nvPr>
            <p:ph idx="1"/>
          </p:nvPr>
        </p:nvSpPr>
        <p:spPr/>
        <p:txBody>
          <a:bodyPr/>
          <a:lstStyle/>
          <a:p>
            <a:r>
              <a:rPr lang="zh-CN" altLang="zh-CN" dirty="0"/>
              <a:t>对光顾频次和咖啡店偏好情况的交叉分析。</a:t>
            </a:r>
          </a:p>
          <a:p>
            <a:pPr lvl="1"/>
            <a:r>
              <a:rPr lang="zh-CN" altLang="zh-CN" dirty="0" smtClean="0"/>
              <a:t>为什么</a:t>
            </a:r>
            <a:r>
              <a:rPr lang="zh-CN" altLang="zh-CN" dirty="0"/>
              <a:t>师生缘消费频繁程度明显高于其受欢迎程度的</a:t>
            </a:r>
            <a:r>
              <a:rPr lang="zh-CN" altLang="zh-CN" dirty="0" smtClean="0"/>
              <a:t>表现？</a:t>
            </a:r>
            <a:endParaRPr lang="zh-CN" altLang="zh-CN" dirty="0"/>
          </a:p>
          <a:p>
            <a:pPr lvl="1"/>
            <a:r>
              <a:rPr lang="zh-CN" altLang="zh-CN" dirty="0" smtClean="0"/>
              <a:t>雕刻</a:t>
            </a:r>
            <a:r>
              <a:rPr lang="zh-CN" altLang="zh-CN" dirty="0"/>
              <a:t>时光的受欢迎程度为什么无法转换为其实际消费行为？</a:t>
            </a:r>
          </a:p>
          <a:p>
            <a:r>
              <a:rPr lang="zh-CN" altLang="en-US" dirty="0" smtClean="0"/>
              <a:t>对</a:t>
            </a:r>
            <a:r>
              <a:rPr lang="zh-CN" altLang="zh-CN" dirty="0" smtClean="0"/>
              <a:t>多</a:t>
            </a:r>
            <a:r>
              <a:rPr lang="zh-CN" altLang="zh-CN" dirty="0"/>
              <a:t>选题Q</a:t>
            </a:r>
            <a:r>
              <a:rPr lang="zh-CN" altLang="zh-CN" dirty="0" smtClean="0"/>
              <a:t>3</a:t>
            </a:r>
            <a:r>
              <a:rPr lang="zh-CN" altLang="en-US" dirty="0" smtClean="0"/>
              <a:t>进行分析</a:t>
            </a:r>
            <a:endParaRPr lang="en-US" altLang="zh-CN" dirty="0" smtClean="0"/>
          </a:p>
          <a:p>
            <a:pPr lvl="1"/>
            <a:r>
              <a:rPr lang="zh-CN" altLang="zh-CN" dirty="0"/>
              <a:t>受访者去咖啡吧最看重的就是情调和</a:t>
            </a:r>
            <a:r>
              <a:rPr lang="zh-CN" altLang="zh-CN" dirty="0" smtClean="0"/>
              <a:t>环境</a:t>
            </a:r>
            <a:endParaRPr lang="en-US" altLang="zh-CN" dirty="0" smtClean="0"/>
          </a:p>
          <a:p>
            <a:pPr lvl="1"/>
            <a:r>
              <a:rPr lang="zh-CN" altLang="en-US" dirty="0"/>
              <a:t>距离实际上也是重要因素</a:t>
            </a:r>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172</a:t>
            </a:fld>
            <a:endParaRPr lang="en-US" altLang="zh-CN"/>
          </a:p>
        </p:txBody>
      </p:sp>
    </p:spTree>
    <p:extLst>
      <p:ext uri="{BB962C8B-B14F-4D97-AF65-F5344CB8AC3E}">
        <p14:creationId xmlns:p14="http://schemas.microsoft.com/office/powerpoint/2010/main" xmlns="" val="33755287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受访者在酒吧消费的</a:t>
            </a:r>
            <a:r>
              <a:rPr lang="zh-CN" altLang="zh-CN" b="1" dirty="0" smtClean="0"/>
              <a:t>情况</a:t>
            </a:r>
            <a:endParaRPr lang="zh-CN" altLang="en-US" dirty="0"/>
          </a:p>
        </p:txBody>
      </p:sp>
      <p:sp>
        <p:nvSpPr>
          <p:cNvPr id="3" name="内容占位符 2"/>
          <p:cNvSpPr>
            <a:spLocks noGrp="1"/>
          </p:cNvSpPr>
          <p:nvPr>
            <p:ph idx="1"/>
          </p:nvPr>
        </p:nvSpPr>
        <p:spPr/>
        <p:txBody>
          <a:bodyPr>
            <a:normAutofit/>
          </a:bodyPr>
          <a:lstStyle/>
          <a:p>
            <a:pPr lvl="0"/>
            <a:r>
              <a:rPr lang="zh-CN" altLang="zh-CN" dirty="0" smtClean="0"/>
              <a:t>咖啡</a:t>
            </a:r>
            <a:r>
              <a:rPr lang="zh-CN" altLang="zh-CN" dirty="0"/>
              <a:t>的消费比例在星巴克非常高；</a:t>
            </a:r>
          </a:p>
          <a:p>
            <a:pPr lvl="0"/>
            <a:r>
              <a:rPr lang="zh-CN" altLang="zh-CN" dirty="0"/>
              <a:t>类似于仙踪林则是以奶茶、果汁、冰激凌的消费为主，看来这两样比较适合于和恋人同行时</a:t>
            </a:r>
            <a:r>
              <a:rPr lang="zh-CN" altLang="zh-CN" dirty="0" smtClean="0"/>
              <a:t>饮用；</a:t>
            </a:r>
            <a:endParaRPr lang="zh-CN" altLang="zh-CN" dirty="0"/>
          </a:p>
          <a:p>
            <a:pPr lvl="0"/>
            <a:r>
              <a:rPr lang="zh-CN" altLang="zh-CN" dirty="0"/>
              <a:t>师生缘又一次走了中庸路线，没有发现他的消费人群更偏向于消费哪种饮料/食品；</a:t>
            </a:r>
          </a:p>
          <a:p>
            <a:pPr lvl="0"/>
            <a:r>
              <a:rPr lang="zh-CN" altLang="zh-CN" dirty="0"/>
              <a:t>西门外酒吧饮用啤酒和碳酸饮料的比例很高，这应当是一个很合理的结果</a:t>
            </a:r>
            <a:r>
              <a:rPr lang="zh-CN" altLang="zh-CN" dirty="0" smtClean="0"/>
              <a:t>。</a:t>
            </a:r>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173</a:t>
            </a:fld>
            <a:endParaRPr lang="en-US" altLang="zh-CN"/>
          </a:p>
        </p:txBody>
      </p:sp>
    </p:spTree>
    <p:extLst>
      <p:ext uri="{BB962C8B-B14F-4D97-AF65-F5344CB8AC3E}">
        <p14:creationId xmlns:p14="http://schemas.microsoft.com/office/powerpoint/2010/main" xmlns="" val="36682507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酒吧/咖啡吧相关的信息</a:t>
            </a:r>
            <a:r>
              <a:rPr lang="zh-CN" altLang="zh-CN" b="1" dirty="0" smtClean="0"/>
              <a:t>来源</a:t>
            </a:r>
            <a:endParaRPr lang="zh-CN" altLang="en-US" dirty="0"/>
          </a:p>
        </p:txBody>
      </p:sp>
      <p:sp>
        <p:nvSpPr>
          <p:cNvPr id="3" name="内容占位符 2"/>
          <p:cNvSpPr>
            <a:spLocks noGrp="1"/>
          </p:cNvSpPr>
          <p:nvPr>
            <p:ph idx="1"/>
          </p:nvPr>
        </p:nvSpPr>
        <p:spPr/>
        <p:txBody>
          <a:bodyPr/>
          <a:lstStyle/>
          <a:p>
            <a:pPr lvl="0"/>
            <a:r>
              <a:rPr lang="zh-CN" altLang="zh-CN" dirty="0"/>
              <a:t>受访者对此类场所的了解还是通过路遇/朋友介绍/海报等传统方式为主，比较新的网上广告/BBS所占比例并不高；</a:t>
            </a:r>
          </a:p>
          <a:p>
            <a:pPr lvl="0"/>
            <a:r>
              <a:rPr lang="zh-CN" altLang="zh-CN" dirty="0"/>
              <a:t>对于恋爱人群和酒吧人群而言，校内BBS是一个可能有价值的推广渠道；</a:t>
            </a:r>
          </a:p>
          <a:p>
            <a:pPr lvl="0"/>
            <a:r>
              <a:rPr lang="zh-CN" altLang="zh-CN" dirty="0"/>
              <a:t>无论过去是否去过酒吧，其信息来源渠道是非常接近的</a:t>
            </a:r>
            <a:r>
              <a:rPr lang="zh-CN" altLang="zh-CN" dirty="0" smtClean="0"/>
              <a:t>。</a:t>
            </a:r>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174</a:t>
            </a:fld>
            <a:endParaRPr lang="en-US" altLang="zh-CN"/>
          </a:p>
        </p:txBody>
      </p:sp>
    </p:spTree>
    <p:extLst>
      <p:ext uri="{BB962C8B-B14F-4D97-AF65-F5344CB8AC3E}">
        <p14:creationId xmlns:p14="http://schemas.microsoft.com/office/powerpoint/2010/main" xmlns="" val="202012687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a:t>加入背景资料进行结果</a:t>
            </a:r>
            <a:r>
              <a:rPr lang="zh-CN" altLang="zh-CN" b="1" dirty="0" smtClean="0"/>
              <a:t>验证</a:t>
            </a:r>
            <a:endParaRPr lang="zh-CN" altLang="en-US" dirty="0"/>
          </a:p>
        </p:txBody>
      </p:sp>
      <p:sp>
        <p:nvSpPr>
          <p:cNvPr id="3" name="内容占位符 2"/>
          <p:cNvSpPr>
            <a:spLocks noGrp="1"/>
          </p:cNvSpPr>
          <p:nvPr>
            <p:ph idx="1"/>
          </p:nvPr>
        </p:nvSpPr>
        <p:spPr/>
        <p:txBody>
          <a:bodyPr/>
          <a:lstStyle/>
          <a:p>
            <a:r>
              <a:rPr lang="zh-CN" altLang="zh-CN" dirty="0"/>
              <a:t>数据显示，相对而言，研究生</a:t>
            </a:r>
            <a:r>
              <a:rPr lang="en-US" altLang="zh-CN" dirty="0"/>
              <a:t>/</a:t>
            </a:r>
            <a:r>
              <a:rPr lang="zh-CN" altLang="zh-CN" dirty="0"/>
              <a:t>博士生更喜欢雕刻时光和师生缘，显然前者占领的是恋爱人群，后者占领的则是大众人群。而</a:t>
            </a:r>
            <a:r>
              <a:rPr lang="en-US" altLang="zh-CN" dirty="0"/>
              <a:t>MBA</a:t>
            </a:r>
            <a:r>
              <a:rPr lang="zh-CN" altLang="zh-CN" dirty="0"/>
              <a:t>、留学生更倾向于去星巴克这类“正宗”的地方消费。</a:t>
            </a:r>
          </a:p>
          <a:p>
            <a:r>
              <a:rPr lang="zh-CN" altLang="zh-CN" dirty="0"/>
              <a:t>相比之下，女性虽然去过咖啡吧的比例更高，但消费额度却比男性更低，更加集中在</a:t>
            </a:r>
            <a:r>
              <a:rPr lang="en-US" altLang="zh-CN" dirty="0"/>
              <a:t>20-39</a:t>
            </a:r>
            <a:r>
              <a:rPr lang="zh-CN" altLang="zh-CN" dirty="0"/>
              <a:t>元之间</a:t>
            </a:r>
            <a:r>
              <a:rPr lang="zh-CN" altLang="zh-CN" dirty="0" smtClean="0"/>
              <a:t>。</a:t>
            </a:r>
            <a:endParaRPr lang="zh-CN" altLang="zh-CN"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175</a:t>
            </a:fld>
            <a:endParaRPr lang="en-US" altLang="zh-CN"/>
          </a:p>
        </p:txBody>
      </p:sp>
    </p:spTree>
    <p:extLst>
      <p:ext uri="{BB962C8B-B14F-4D97-AF65-F5344CB8AC3E}">
        <p14:creationId xmlns:p14="http://schemas.microsoft.com/office/powerpoint/2010/main" xmlns="" val="116898328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研究结论</a:t>
            </a:r>
            <a:endParaRPr lang="zh-CN" altLang="en-US" dirty="0"/>
          </a:p>
        </p:txBody>
      </p:sp>
      <p:sp>
        <p:nvSpPr>
          <p:cNvPr id="3" name="内容占位符 2"/>
          <p:cNvSpPr>
            <a:spLocks noGrp="1"/>
          </p:cNvSpPr>
          <p:nvPr>
            <p:ph idx="1"/>
          </p:nvPr>
        </p:nvSpPr>
        <p:spPr/>
        <p:txBody>
          <a:bodyPr>
            <a:normAutofit fontScale="85000" lnSpcReduction="20000"/>
          </a:bodyPr>
          <a:lstStyle/>
          <a:p>
            <a:pPr lvl="0"/>
            <a:r>
              <a:rPr lang="zh-CN" altLang="zh-CN" dirty="0" smtClean="0"/>
              <a:t>校园</a:t>
            </a:r>
            <a:r>
              <a:rPr lang="zh-CN" altLang="zh-CN" dirty="0"/>
              <a:t>咖啡吧的消费人群应当以本科/硕士学历，月收入1000元以下的人群为主；</a:t>
            </a:r>
          </a:p>
          <a:p>
            <a:pPr lvl="0"/>
            <a:r>
              <a:rPr lang="zh-CN" altLang="zh-CN" dirty="0"/>
              <a:t>校园咖啡吧大致有两种设计思路：便捷性为主（如师生缘），或者有突出的特色（如雕刻时光或者西门外酒吧），但是前者显然更贴合消费人群的需求；</a:t>
            </a:r>
          </a:p>
          <a:p>
            <a:pPr lvl="0"/>
            <a:r>
              <a:rPr lang="zh-CN" altLang="zh-CN" dirty="0"/>
              <a:t>主要消费人群的消费额度是人均30-60元的范围，相对而言，咖啡吧所提供的食品种类及特色并不重要，控制总价范围，或者说</a:t>
            </a:r>
            <a:r>
              <a:rPr lang="zh-CN" altLang="zh-CN" dirty="0" smtClean="0"/>
              <a:t>提供</a:t>
            </a:r>
            <a:r>
              <a:rPr lang="zh-CN" altLang="en-US" dirty="0" smtClean="0"/>
              <a:t>食品</a:t>
            </a:r>
            <a:r>
              <a:rPr lang="zh-CN" altLang="zh-CN" dirty="0" smtClean="0"/>
              <a:t>之外</a:t>
            </a:r>
            <a:r>
              <a:rPr lang="zh-CN" altLang="zh-CN" dirty="0"/>
              <a:t>的消费选择可能更为重要；</a:t>
            </a:r>
          </a:p>
          <a:p>
            <a:pPr lvl="0"/>
            <a:r>
              <a:rPr lang="zh-CN" altLang="zh-CN" dirty="0"/>
              <a:t>咖啡吧选址应当尽量考虑宿舍区这种便捷性场所；</a:t>
            </a:r>
          </a:p>
          <a:p>
            <a:pPr lvl="0"/>
            <a:r>
              <a:rPr lang="zh-CN" altLang="zh-CN" dirty="0"/>
              <a:t>如果不是特殊定位，那么网络、BBS不是特别重要的宣传渠道；</a:t>
            </a:r>
          </a:p>
          <a:p>
            <a:pPr lvl="0"/>
            <a:r>
              <a:rPr lang="zh-CN" altLang="zh-CN" dirty="0"/>
              <a:t>在开业初期，女性群体可以作为首批推广的主要对象；</a:t>
            </a:r>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176</a:t>
            </a:fld>
            <a:endParaRPr lang="en-US" altLang="zh-CN"/>
          </a:p>
        </p:txBody>
      </p:sp>
    </p:spTree>
    <p:extLst>
      <p:ext uri="{BB962C8B-B14F-4D97-AF65-F5344CB8AC3E}">
        <p14:creationId xmlns:p14="http://schemas.microsoft.com/office/powerpoint/2010/main" xmlns="" val="73972853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sz="quarter"/>
          </p:nvPr>
        </p:nvSpPr>
        <p:spPr/>
        <p:txBody>
          <a:bodyPr/>
          <a:lstStyle/>
          <a:p>
            <a:r>
              <a:rPr lang="zh-CN" altLang="zh-CN" dirty="0"/>
              <a:t>牙膏新品购买倾向研究案例</a:t>
            </a:r>
            <a:endParaRPr lang="zh-CN" altLang="en-US" dirty="0"/>
          </a:p>
        </p:txBody>
      </p:sp>
      <p:sp>
        <p:nvSpPr>
          <p:cNvPr id="7" name="副标题 6"/>
          <p:cNvSpPr>
            <a:spLocks noGrp="1"/>
          </p:cNvSpPr>
          <p:nvPr>
            <p:ph type="subTitle" sz="quarter" idx="1"/>
          </p:nvPr>
        </p:nvSpPr>
        <p:spPr/>
        <p:txBody>
          <a:bodyPr/>
          <a:lstStyle/>
          <a:p>
            <a:endParaRPr lang="zh-CN" altLang="en-US"/>
          </a:p>
        </p:txBody>
      </p:sp>
    </p:spTree>
    <p:extLst>
      <p:ext uri="{BB962C8B-B14F-4D97-AF65-F5344CB8AC3E}">
        <p14:creationId xmlns:p14="http://schemas.microsoft.com/office/powerpoint/2010/main" xmlns="" val="318060384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研究背景</a:t>
            </a:r>
            <a:endParaRPr lang="zh-CN" altLang="en-US" dirty="0"/>
          </a:p>
        </p:txBody>
      </p:sp>
      <p:sp>
        <p:nvSpPr>
          <p:cNvPr id="3" name="内容占位符 2"/>
          <p:cNvSpPr>
            <a:spLocks noGrp="1"/>
          </p:cNvSpPr>
          <p:nvPr>
            <p:ph idx="1"/>
          </p:nvPr>
        </p:nvSpPr>
        <p:spPr/>
        <p:txBody>
          <a:bodyPr>
            <a:normAutofit/>
          </a:bodyPr>
          <a:lstStyle/>
          <a:p>
            <a:r>
              <a:rPr lang="zh-CN" altLang="zh-CN" dirty="0"/>
              <a:t>在</a:t>
            </a:r>
            <a:r>
              <a:rPr lang="en-US" altLang="zh-CN" dirty="0"/>
              <a:t>2003</a:t>
            </a:r>
            <a:r>
              <a:rPr lang="zh-CN" altLang="zh-CN" dirty="0"/>
              <a:t>年，受客户的委托，我们对某牙膏新品的市场潜力进行了一次研究，其研究目的非常明确：</a:t>
            </a:r>
          </a:p>
          <a:p>
            <a:pPr lvl="1"/>
            <a:r>
              <a:rPr lang="zh-CN" altLang="zh-CN" dirty="0"/>
              <a:t>考察该牙膏新品的市场欢迎程度是否达到预期；</a:t>
            </a:r>
          </a:p>
          <a:p>
            <a:pPr lvl="1"/>
            <a:r>
              <a:rPr lang="zh-CN" altLang="zh-CN" dirty="0"/>
              <a:t>受访者对该牙膏新品的评价是否能超过现有市场品牌；</a:t>
            </a:r>
          </a:p>
          <a:p>
            <a:pPr lvl="1"/>
            <a:r>
              <a:rPr lang="zh-CN" altLang="zh-CN" dirty="0"/>
              <a:t>受访者对该新品的评价受到哪些因素的影响，是否存在比较合适进入的细分市场；</a:t>
            </a:r>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178</a:t>
            </a:fld>
            <a:endParaRPr lang="en-US" altLang="zh-CN"/>
          </a:p>
        </p:txBody>
      </p:sp>
    </p:spTree>
    <p:extLst>
      <p:ext uri="{BB962C8B-B14F-4D97-AF65-F5344CB8AC3E}">
        <p14:creationId xmlns:p14="http://schemas.microsoft.com/office/powerpoint/2010/main" xmlns="" val="133639188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研究</a:t>
            </a:r>
            <a:r>
              <a:rPr lang="zh-CN" altLang="zh-CN" dirty="0"/>
              <a:t>设计</a:t>
            </a:r>
            <a:endParaRPr lang="zh-CN" altLang="en-US" dirty="0"/>
          </a:p>
        </p:txBody>
      </p:sp>
      <p:sp>
        <p:nvSpPr>
          <p:cNvPr id="3" name="内容占位符 2"/>
          <p:cNvSpPr>
            <a:spLocks noGrp="1"/>
          </p:cNvSpPr>
          <p:nvPr>
            <p:ph idx="1"/>
          </p:nvPr>
        </p:nvSpPr>
        <p:spPr/>
        <p:txBody>
          <a:bodyPr>
            <a:normAutofit fontScale="92500" lnSpcReduction="20000"/>
          </a:bodyPr>
          <a:lstStyle/>
          <a:p>
            <a:pPr lvl="0"/>
            <a:r>
              <a:rPr lang="zh-CN" altLang="zh-CN" dirty="0" smtClean="0"/>
              <a:t>核心</a:t>
            </a:r>
            <a:r>
              <a:rPr lang="zh-CN" altLang="zh-CN" dirty="0"/>
              <a:t>评判指标：本研究中的核心评价指标为对未来购买该新品的倾向性评分，按照</a:t>
            </a:r>
            <a:r>
              <a:rPr lang="en-US" altLang="zh-CN" dirty="0"/>
              <a:t>1</a:t>
            </a:r>
            <a:r>
              <a:rPr lang="zh-CN" altLang="zh-CN" dirty="0"/>
              <a:t>～</a:t>
            </a:r>
            <a:r>
              <a:rPr lang="en-US" altLang="zh-CN" dirty="0"/>
              <a:t>10</a:t>
            </a:r>
            <a:r>
              <a:rPr lang="zh-CN" altLang="zh-CN" dirty="0"/>
              <a:t>分设定，</a:t>
            </a:r>
            <a:r>
              <a:rPr lang="en-US" altLang="zh-CN" dirty="0"/>
              <a:t>10</a:t>
            </a:r>
            <a:r>
              <a:rPr lang="zh-CN" altLang="zh-CN" dirty="0"/>
              <a:t>分表示一定会购买，</a:t>
            </a:r>
            <a:r>
              <a:rPr lang="en-US" altLang="zh-CN" dirty="0"/>
              <a:t>1</a:t>
            </a:r>
            <a:r>
              <a:rPr lang="zh-CN" altLang="zh-CN" dirty="0"/>
              <a:t>分则表示一定不会购买；</a:t>
            </a:r>
          </a:p>
          <a:p>
            <a:pPr lvl="0"/>
            <a:r>
              <a:rPr lang="zh-CN" altLang="zh-CN" dirty="0"/>
              <a:t>考虑人口背景变量的影响：不同受访者的所在城市、性别、年龄、收入等人口背景资料显然应当被纳入分析范围，对其可能的影响进行分析；</a:t>
            </a:r>
          </a:p>
          <a:p>
            <a:pPr lvl="0"/>
            <a:r>
              <a:rPr lang="zh-CN" altLang="zh-CN" dirty="0"/>
              <a:t>考虑卫生习惯的影响：受访者的日常卫生习惯（如每日刷牙次数等）也应当是重要的潜在影响因素；</a:t>
            </a:r>
          </a:p>
          <a:p>
            <a:pPr lvl="0"/>
            <a:r>
              <a:rPr lang="zh-CN" altLang="zh-CN" dirty="0"/>
              <a:t>现在使用牙膏品牌的影响：不同品牌的牙膏实际上占据的是不同的细分市场，而新上市产品的细分市场定位是否正确，将会直接影响其上市是否成功。因此受访者目前最常使用的牙膏品牌也将是重要的潜在影响因素。</a:t>
            </a:r>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179</a:t>
            </a:fld>
            <a:endParaRPr lang="en-US" altLang="zh-CN"/>
          </a:p>
        </p:txBody>
      </p:sp>
    </p:spTree>
    <p:extLst>
      <p:ext uri="{BB962C8B-B14F-4D97-AF65-F5344CB8AC3E}">
        <p14:creationId xmlns:p14="http://schemas.microsoft.com/office/powerpoint/2010/main" xmlns="" val="265264806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ChangeArrowheads="1"/>
          </p:cNvSpPr>
          <p:nvPr/>
        </p:nvSpPr>
        <p:spPr bwMode="auto">
          <a:xfrm>
            <a:off x="900113" y="1916113"/>
            <a:ext cx="7167562" cy="1552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atinLnBrk="1">
              <a:buFontTx/>
              <a:buBlip>
                <a:blip r:embed="rId2"/>
              </a:buBlip>
              <a:tabLst>
                <a:tab pos="333375" algn="l"/>
              </a:tabLst>
            </a:pPr>
            <a:r>
              <a:rPr kumimoji="1" lang="zh-CN" altLang="en-US" sz="2400" b="1">
                <a:latin typeface="楷体_GB2312" pitchFamily="49" charset="-122"/>
                <a:ea typeface="楷体_GB2312" pitchFamily="49" charset="-122"/>
              </a:rPr>
              <a:t>第三步：确定显著水平</a:t>
            </a:r>
            <a:r>
              <a:rPr kumimoji="1" lang="en-US" altLang="zh-CN" sz="2400" b="1">
                <a:latin typeface="楷体_GB2312" pitchFamily="49" charset="-122"/>
                <a:ea typeface="楷体_GB2312" pitchFamily="49" charset="-122"/>
              </a:rPr>
              <a:t>α</a:t>
            </a:r>
            <a:r>
              <a:rPr kumimoji="1" lang="zh-CN" altLang="en-US" sz="2400" b="1">
                <a:latin typeface="楷体_GB2312" pitchFamily="49" charset="-122"/>
                <a:ea typeface="楷体_GB2312" pitchFamily="49" charset="-122"/>
              </a:rPr>
              <a:t>的值，查相应的分布表得其临界值以及拒绝域。</a:t>
            </a:r>
          </a:p>
          <a:p>
            <a:pPr latinLnBrk="1">
              <a:tabLst>
                <a:tab pos="333375" algn="l"/>
              </a:tabLst>
            </a:pPr>
            <a:endParaRPr kumimoji="1" lang="zh-CN" altLang="en-US" sz="2400" b="1">
              <a:latin typeface="楷体_GB2312" pitchFamily="49" charset="-122"/>
              <a:ea typeface="楷体_GB2312" pitchFamily="49" charset="-122"/>
            </a:endParaRPr>
          </a:p>
          <a:p>
            <a:pPr latinLnBrk="1">
              <a:buFontTx/>
              <a:buBlip>
                <a:blip r:embed="rId2"/>
              </a:buBlip>
              <a:tabLst>
                <a:tab pos="333375" algn="l"/>
              </a:tabLst>
            </a:pPr>
            <a:r>
              <a:rPr kumimoji="1" lang="zh-CN" altLang="en-US" sz="2400" b="1">
                <a:latin typeface="楷体_GB2312" pitchFamily="49" charset="-122"/>
                <a:ea typeface="楷体_GB2312" pitchFamily="49" charset="-122"/>
              </a:rPr>
              <a:t>第四步：进行显著性判别。 </a:t>
            </a:r>
          </a:p>
        </p:txBody>
      </p:sp>
    </p:spTree>
    <p:extLst>
      <p:ext uri="{BB962C8B-B14F-4D97-AF65-F5344CB8AC3E}">
        <p14:creationId xmlns:p14="http://schemas.microsoft.com/office/powerpoint/2010/main" xmlns="" val="205778881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分析思路</a:t>
            </a:r>
            <a:endParaRPr lang="zh-CN" altLang="en-US" dirty="0"/>
          </a:p>
        </p:txBody>
      </p:sp>
      <p:sp>
        <p:nvSpPr>
          <p:cNvPr id="3" name="内容占位符 2"/>
          <p:cNvSpPr>
            <a:spLocks noGrp="1"/>
          </p:cNvSpPr>
          <p:nvPr>
            <p:ph idx="1"/>
          </p:nvPr>
        </p:nvSpPr>
        <p:spPr/>
        <p:txBody>
          <a:bodyPr>
            <a:normAutofit fontScale="92500"/>
          </a:bodyPr>
          <a:lstStyle/>
          <a:p>
            <a:pPr lvl="0"/>
            <a:r>
              <a:rPr lang="zh-CN" altLang="zh-CN" dirty="0" smtClean="0"/>
              <a:t>购买</a:t>
            </a:r>
            <a:r>
              <a:rPr lang="zh-CN" altLang="zh-CN" dirty="0"/>
              <a:t>倾向性评分</a:t>
            </a:r>
            <a:r>
              <a:rPr lang="zh-CN" altLang="zh-CN" dirty="0" smtClean="0"/>
              <a:t>，可直接</a:t>
            </a:r>
            <a:r>
              <a:rPr lang="zh-CN" altLang="zh-CN" dirty="0"/>
              <a:t>按照连续性变量加以</a:t>
            </a:r>
            <a:r>
              <a:rPr lang="zh-CN" altLang="zh-CN" dirty="0" smtClean="0"/>
              <a:t>分析；</a:t>
            </a:r>
            <a:endParaRPr lang="zh-CN" altLang="zh-CN" dirty="0"/>
          </a:p>
          <a:p>
            <a:pPr lvl="0"/>
            <a:r>
              <a:rPr lang="zh-CN" altLang="zh-CN" dirty="0" smtClean="0"/>
              <a:t>研究</a:t>
            </a:r>
            <a:r>
              <a:rPr lang="zh-CN" altLang="zh-CN" dirty="0"/>
              <a:t>中的基本观察单位就是受访者；</a:t>
            </a:r>
          </a:p>
          <a:p>
            <a:pPr lvl="0"/>
            <a:r>
              <a:rPr lang="zh-CN" altLang="zh-CN" dirty="0"/>
              <a:t>本案例中所需要考虑的潜在影响因素有两</a:t>
            </a:r>
            <a:r>
              <a:rPr lang="zh-CN" altLang="zh-CN" dirty="0" smtClean="0"/>
              <a:t>个</a:t>
            </a:r>
            <a:endParaRPr lang="en-US" altLang="zh-CN" dirty="0" smtClean="0"/>
          </a:p>
          <a:p>
            <a:pPr lvl="1"/>
            <a:r>
              <a:rPr lang="zh-CN" altLang="zh-CN" dirty="0" smtClean="0"/>
              <a:t>最</a:t>
            </a:r>
            <a:r>
              <a:rPr lang="zh-CN" altLang="zh-CN" dirty="0"/>
              <a:t>常用的牙膏</a:t>
            </a:r>
            <a:r>
              <a:rPr lang="zh-CN" altLang="zh-CN" dirty="0" smtClean="0"/>
              <a:t>品牌</a:t>
            </a:r>
            <a:r>
              <a:rPr lang="zh-CN" altLang="en-US" dirty="0" smtClean="0"/>
              <a:t>，</a:t>
            </a:r>
            <a:r>
              <a:rPr lang="zh-CN" altLang="zh-CN" dirty="0" smtClean="0"/>
              <a:t>共</a:t>
            </a:r>
            <a:r>
              <a:rPr lang="zh-CN" altLang="zh-CN" dirty="0"/>
              <a:t>分为六个</a:t>
            </a:r>
            <a:r>
              <a:rPr lang="zh-CN" altLang="zh-CN" dirty="0" smtClean="0"/>
              <a:t>水平</a:t>
            </a:r>
            <a:r>
              <a:rPr lang="zh-CN" altLang="en-US" dirty="0" smtClean="0"/>
              <a:t>（</a:t>
            </a:r>
            <a:r>
              <a:rPr lang="en-US" altLang="zh-CN" dirty="0" smtClean="0"/>
              <a:t>ANOVA</a:t>
            </a:r>
            <a:r>
              <a:rPr lang="zh-CN" altLang="en-US" dirty="0" smtClean="0"/>
              <a:t>）</a:t>
            </a:r>
            <a:endParaRPr lang="en-US" altLang="zh-CN" dirty="0" smtClean="0"/>
          </a:p>
          <a:p>
            <a:pPr lvl="1"/>
            <a:r>
              <a:rPr lang="zh-CN" altLang="zh-CN" dirty="0" smtClean="0"/>
              <a:t>年龄</a:t>
            </a:r>
            <a:r>
              <a:rPr lang="zh-CN" altLang="en-US" dirty="0" smtClean="0"/>
              <a:t>（相关</a:t>
            </a:r>
            <a:r>
              <a:rPr lang="en-US" altLang="zh-CN" dirty="0" smtClean="0"/>
              <a:t>/</a:t>
            </a:r>
            <a:r>
              <a:rPr lang="zh-CN" altLang="en-US" dirty="0" smtClean="0"/>
              <a:t>回归）</a:t>
            </a:r>
            <a:endParaRPr lang="zh-CN" altLang="zh-CN" dirty="0"/>
          </a:p>
          <a:p>
            <a:pPr lvl="0"/>
            <a:r>
              <a:rPr lang="zh-CN" altLang="zh-CN" dirty="0"/>
              <a:t>如果同时考虑上述两个影响因素的作用，则必须要建立一个多变量</a:t>
            </a:r>
            <a:r>
              <a:rPr lang="zh-CN" altLang="zh-CN" dirty="0" smtClean="0"/>
              <a:t>分析模型</a:t>
            </a:r>
            <a:endParaRPr lang="zh-CN" altLang="zh-CN" dirty="0"/>
          </a:p>
          <a:p>
            <a:pPr lvl="0"/>
            <a:r>
              <a:rPr lang="zh-CN" altLang="zh-CN" dirty="0"/>
              <a:t>在实际分析中，我们没有必要直接去建立多变量模型，而应当先逐个进行变量的筛选和数据理解，在了解到足够的信息之后再来建立复杂模型。</a:t>
            </a:r>
          </a:p>
          <a:p>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180</a:t>
            </a:fld>
            <a:endParaRPr lang="en-US" altLang="zh-CN"/>
          </a:p>
        </p:txBody>
      </p:sp>
    </p:spTree>
    <p:extLst>
      <p:ext uri="{BB962C8B-B14F-4D97-AF65-F5344CB8AC3E}">
        <p14:creationId xmlns:p14="http://schemas.microsoft.com/office/powerpoint/2010/main" xmlns="" val="314361145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b="1" dirty="0" smtClean="0"/>
              <a:t>统计描述</a:t>
            </a:r>
            <a:r>
              <a:rPr lang="zh-CN" altLang="en-US" b="1" dirty="0" smtClean="0"/>
              <a:t>（预分析）</a:t>
            </a:r>
            <a:endParaRPr lang="zh-CN" altLang="en-US" dirty="0"/>
          </a:p>
        </p:txBody>
      </p:sp>
      <p:sp>
        <p:nvSpPr>
          <p:cNvPr id="3" name="内容占位符 2"/>
          <p:cNvSpPr>
            <a:spLocks noGrp="1"/>
          </p:cNvSpPr>
          <p:nvPr>
            <p:ph idx="1"/>
          </p:nvPr>
        </p:nvSpPr>
        <p:spPr/>
        <p:txBody>
          <a:bodyPr/>
          <a:lstStyle/>
          <a:p>
            <a:r>
              <a:rPr lang="zh-CN" altLang="en-US" dirty="0" smtClean="0"/>
              <a:t>因变量</a:t>
            </a:r>
            <a:endParaRPr lang="en-US" altLang="zh-CN" dirty="0" smtClean="0"/>
          </a:p>
          <a:p>
            <a:pPr lvl="1"/>
            <a:r>
              <a:rPr lang="zh-CN" altLang="en-US" dirty="0"/>
              <a:t>直方图</a:t>
            </a:r>
            <a:endParaRPr lang="en-US" altLang="zh-CN" dirty="0" smtClean="0"/>
          </a:p>
          <a:p>
            <a:r>
              <a:rPr lang="zh-CN" altLang="en-US" dirty="0" smtClean="0"/>
              <a:t>自变量</a:t>
            </a:r>
            <a:endParaRPr lang="en-US" altLang="zh-CN" dirty="0" smtClean="0"/>
          </a:p>
          <a:p>
            <a:pPr lvl="1"/>
            <a:r>
              <a:rPr lang="zh-CN" altLang="en-US" dirty="0"/>
              <a:t>频数</a:t>
            </a:r>
            <a:r>
              <a:rPr lang="zh-CN" altLang="en-US" dirty="0" smtClean="0"/>
              <a:t>表</a:t>
            </a:r>
            <a:endParaRPr lang="en-US" altLang="zh-CN" dirty="0" smtClean="0"/>
          </a:p>
          <a:p>
            <a:pPr lvl="1"/>
            <a:r>
              <a:rPr lang="zh-CN" altLang="en-US" dirty="0" smtClean="0"/>
              <a:t>探索分析</a:t>
            </a:r>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181</a:t>
            </a:fld>
            <a:endParaRPr lang="en-US" altLang="zh-CN"/>
          </a:p>
        </p:txBody>
      </p:sp>
    </p:spTree>
    <p:extLst>
      <p:ext uri="{BB962C8B-B14F-4D97-AF65-F5344CB8AC3E}">
        <p14:creationId xmlns:p14="http://schemas.microsoft.com/office/powerpoint/2010/main" xmlns="" val="221254488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smtClean="0"/>
              <a:t>数据建模</a:t>
            </a:r>
            <a:endParaRPr lang="zh-CN" altLang="en-US" dirty="0"/>
          </a:p>
        </p:txBody>
      </p:sp>
      <p:sp>
        <p:nvSpPr>
          <p:cNvPr id="3" name="内容占位符 2"/>
          <p:cNvSpPr>
            <a:spLocks noGrp="1"/>
          </p:cNvSpPr>
          <p:nvPr>
            <p:ph idx="1"/>
          </p:nvPr>
        </p:nvSpPr>
        <p:spPr/>
        <p:txBody>
          <a:bodyPr/>
          <a:lstStyle/>
          <a:p>
            <a:r>
              <a:rPr lang="zh-CN" altLang="zh-CN" smtClean="0"/>
              <a:t>年龄对上市后指数影响程度的分析</a:t>
            </a:r>
          </a:p>
          <a:p>
            <a:pPr lvl="1"/>
            <a:r>
              <a:rPr lang="zh-CN" altLang="en-US" smtClean="0"/>
              <a:t>散点图</a:t>
            </a:r>
            <a:endParaRPr lang="en-US" altLang="zh-CN" smtClean="0"/>
          </a:p>
          <a:p>
            <a:pPr lvl="1"/>
            <a:r>
              <a:rPr lang="zh-CN" altLang="en-US" smtClean="0"/>
              <a:t>相关分析</a:t>
            </a:r>
            <a:endParaRPr lang="en-US" altLang="zh-CN" smtClean="0"/>
          </a:p>
          <a:p>
            <a:r>
              <a:rPr lang="zh-CN" altLang="zh-CN" smtClean="0"/>
              <a:t>对品牌的作用进行总体检验</a:t>
            </a:r>
          </a:p>
          <a:p>
            <a:pPr lvl="1"/>
            <a:r>
              <a:rPr lang="zh-CN" altLang="en-US" smtClean="0"/>
              <a:t>方差分析</a:t>
            </a:r>
            <a:endParaRPr lang="en-US" altLang="zh-CN" smtClean="0"/>
          </a:p>
          <a:p>
            <a:pPr lvl="1"/>
            <a:r>
              <a:rPr lang="zh-CN" altLang="en-US" smtClean="0"/>
              <a:t>两两比较</a:t>
            </a:r>
            <a:endParaRPr lang="zh-CN" altLang="en-US" dirty="0"/>
          </a:p>
        </p:txBody>
      </p:sp>
      <p:sp>
        <p:nvSpPr>
          <p:cNvPr id="6"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7"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8"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182</a:t>
            </a:fld>
            <a:endParaRPr lang="en-US" altLang="zh-CN"/>
          </a:p>
        </p:txBody>
      </p:sp>
    </p:spTree>
    <p:extLst>
      <p:ext uri="{BB962C8B-B14F-4D97-AF65-F5344CB8AC3E}">
        <p14:creationId xmlns:p14="http://schemas.microsoft.com/office/powerpoint/2010/main" xmlns="" val="205357254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分析结论</a:t>
            </a:r>
            <a:endParaRPr lang="zh-CN" altLang="en-US" dirty="0"/>
          </a:p>
        </p:txBody>
      </p:sp>
      <p:sp>
        <p:nvSpPr>
          <p:cNvPr id="3" name="内容占位符 2"/>
          <p:cNvSpPr>
            <a:spLocks noGrp="1"/>
          </p:cNvSpPr>
          <p:nvPr>
            <p:ph idx="1"/>
          </p:nvPr>
        </p:nvSpPr>
        <p:spPr/>
        <p:txBody>
          <a:bodyPr>
            <a:normAutofit/>
          </a:bodyPr>
          <a:lstStyle/>
          <a:p>
            <a:pPr lvl="0"/>
            <a:r>
              <a:rPr lang="zh-CN" altLang="en-US" dirty="0" smtClean="0"/>
              <a:t>基本结论</a:t>
            </a:r>
            <a:endParaRPr lang="en-US" altLang="zh-CN" dirty="0" smtClean="0"/>
          </a:p>
          <a:p>
            <a:pPr lvl="1"/>
            <a:r>
              <a:rPr lang="zh-CN" altLang="zh-CN" dirty="0" smtClean="0"/>
              <a:t>在</a:t>
            </a:r>
            <a:r>
              <a:rPr lang="zh-CN" altLang="zh-CN" dirty="0"/>
              <a:t>六种现有牙膏品牌的使用人群大致可被分为三组，最常使用黑</a:t>
            </a:r>
            <a:r>
              <a:rPr lang="en-US" altLang="zh-CN" dirty="0"/>
              <a:t>*</a:t>
            </a:r>
            <a:r>
              <a:rPr lang="zh-CN" altLang="zh-CN" dirty="0"/>
              <a:t>、其他品牌者对新产品表现出了较大兴趣，平均购买分值在</a:t>
            </a:r>
            <a:r>
              <a:rPr lang="en-US" altLang="zh-CN" dirty="0"/>
              <a:t>7</a:t>
            </a:r>
            <a:r>
              <a:rPr lang="zh-CN" altLang="zh-CN" dirty="0"/>
              <a:t>分以上；</a:t>
            </a:r>
          </a:p>
          <a:p>
            <a:pPr lvl="1"/>
            <a:r>
              <a:rPr lang="zh-CN" altLang="zh-CN" dirty="0"/>
              <a:t>高</a:t>
            </a:r>
            <a:r>
              <a:rPr lang="en-US" altLang="zh-CN" dirty="0"/>
              <a:t>*</a:t>
            </a:r>
            <a:r>
              <a:rPr lang="zh-CN" altLang="zh-CN" dirty="0"/>
              <a:t>、佳</a:t>
            </a:r>
            <a:r>
              <a:rPr lang="en-US" altLang="zh-CN" dirty="0"/>
              <a:t>*</a:t>
            </a:r>
            <a:r>
              <a:rPr lang="zh-CN" altLang="zh-CN" dirty="0"/>
              <a:t>的使用者表现出了较高的忠诚度，上市后购买指数的平均分值仅在</a:t>
            </a:r>
            <a:r>
              <a:rPr lang="en-US" altLang="zh-CN" dirty="0"/>
              <a:t>5.5</a:t>
            </a:r>
            <a:r>
              <a:rPr lang="zh-CN" altLang="zh-CN" dirty="0"/>
              <a:t>分左右；</a:t>
            </a:r>
          </a:p>
          <a:p>
            <a:pPr lvl="1"/>
            <a:r>
              <a:rPr lang="zh-CN" altLang="zh-CN" dirty="0"/>
              <a:t>中</a:t>
            </a:r>
            <a:r>
              <a:rPr lang="en-US" altLang="zh-CN" dirty="0"/>
              <a:t>*</a:t>
            </a:r>
            <a:r>
              <a:rPr lang="zh-CN" altLang="zh-CN" dirty="0"/>
              <a:t>、蓝</a:t>
            </a:r>
            <a:r>
              <a:rPr lang="en-US" altLang="zh-CN" dirty="0"/>
              <a:t>*</a:t>
            </a:r>
            <a:r>
              <a:rPr lang="zh-CN" altLang="zh-CN" dirty="0"/>
              <a:t>的适用者情况介于两者之间，评分居中。</a:t>
            </a:r>
          </a:p>
          <a:p>
            <a:r>
              <a:rPr lang="zh-CN" altLang="en-US" dirty="0" smtClean="0"/>
              <a:t>营销建议</a:t>
            </a:r>
            <a:endParaRPr lang="en-US" altLang="zh-CN" dirty="0" smtClean="0"/>
          </a:p>
          <a:p>
            <a:pPr lvl="1"/>
            <a:r>
              <a:rPr lang="zh-CN" altLang="zh-CN" dirty="0" smtClean="0"/>
              <a:t>建议</a:t>
            </a:r>
            <a:r>
              <a:rPr lang="zh-CN" altLang="zh-CN" dirty="0"/>
              <a:t>该新产品在上市后应当主攻黑</a:t>
            </a:r>
            <a:r>
              <a:rPr lang="en-US" altLang="zh-CN" dirty="0"/>
              <a:t>*</a:t>
            </a:r>
            <a:r>
              <a:rPr lang="zh-CN" altLang="zh-CN" dirty="0"/>
              <a:t>、其他品牌的定位人群，相对而言成功进入该细分市场的可能性较大，应当会有较好的收益</a:t>
            </a:r>
            <a:r>
              <a:rPr lang="zh-CN" altLang="zh-CN" dirty="0" smtClean="0"/>
              <a:t>。</a:t>
            </a:r>
            <a:endParaRPr lang="zh-CN" altLang="en-US" dirty="0"/>
          </a:p>
        </p:txBody>
      </p:sp>
      <p:sp>
        <p:nvSpPr>
          <p:cNvPr id="4" name="Rectangle 12"/>
          <p:cNvSpPr>
            <a:spLocks noGrp="1" noChangeArrowheads="1"/>
          </p:cNvSpPr>
          <p:nvPr>
            <p:ph type="dt" sz="half" idx="4294967295"/>
          </p:nvPr>
        </p:nvSpPr>
        <p:spPr bwMode="auto">
          <a:xfrm>
            <a:off x="3733800" y="6583363"/>
            <a:ext cx="1905000" cy="227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lnSpc>
                <a:spcPct val="100000"/>
              </a:lnSpc>
              <a:spcBef>
                <a:spcPct val="0"/>
              </a:spcBef>
              <a:buClrTx/>
              <a:buSzTx/>
              <a:buFontTx/>
              <a:buNone/>
              <a:defRPr sz="1200" b="1" u="none">
                <a:latin typeface="+mn-lt"/>
                <a:ea typeface="+mn-ea"/>
              </a:defRPr>
            </a:lvl1pPr>
          </a:lstStyle>
          <a:p>
            <a:fld id="{B49420D0-7948-4851-8512-8EDA796A7E7B}" type="datetime2">
              <a:rPr lang="zh-CN" altLang="en-US" smtClean="0"/>
              <a:pPr/>
              <a:t>2012年7月27日</a:t>
            </a:fld>
            <a:endParaRPr lang="en-US" altLang="zh-CN" dirty="0"/>
          </a:p>
        </p:txBody>
      </p:sp>
      <p:sp>
        <p:nvSpPr>
          <p:cNvPr id="5" name="Rectangle 13"/>
          <p:cNvSpPr>
            <a:spLocks noGrp="1" noChangeArrowheads="1"/>
          </p:cNvSpPr>
          <p:nvPr>
            <p:ph type="ftr" sz="quarter" idx="4294967295"/>
          </p:nvPr>
        </p:nvSpPr>
        <p:spPr bwMode="auto">
          <a:xfrm>
            <a:off x="26988" y="6570663"/>
            <a:ext cx="2895600" cy="239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lang="en-US" altLang="zh-CN" sz="1200" b="1" u="none" dirty="0" smtClean="0">
                <a:solidFill>
                  <a:schemeClr val="bg2"/>
                </a:solidFill>
                <a:latin typeface="+mn-lt"/>
                <a:ea typeface="+mn-ea"/>
                <a:cs typeface="+mn-cs"/>
              </a:defRPr>
            </a:lvl1pPr>
          </a:lstStyle>
          <a:p>
            <a:r>
              <a:rPr lang="en-US" altLang="zh-CN" dirty="0" smtClean="0"/>
              <a:t>@</a:t>
            </a:r>
            <a:r>
              <a:rPr lang="zh-CN" altLang="en-US" dirty="0" smtClean="0"/>
              <a:t>文彤老师</a:t>
            </a:r>
          </a:p>
          <a:p>
            <a:endParaRPr lang="zh-CN" altLang="en-US" dirty="0"/>
          </a:p>
        </p:txBody>
      </p:sp>
      <p:sp>
        <p:nvSpPr>
          <p:cNvPr id="6" name="Rectangle 15"/>
          <p:cNvSpPr>
            <a:spLocks noGrp="1" noChangeArrowheads="1"/>
          </p:cNvSpPr>
          <p:nvPr>
            <p:ph type="sldNum" sz="quarter" idx="4294967295"/>
          </p:nvPr>
        </p:nvSpPr>
        <p:spPr bwMode="auto">
          <a:xfrm>
            <a:off x="7208838" y="6561138"/>
            <a:ext cx="1905000" cy="2492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17961" dir="2700000" algn="ctr" rotWithShape="0">
                    <a:schemeClr val="tx1"/>
                  </a:outerShdw>
                </a:effectLst>
              </a14:hiddenEffects>
            </a:ext>
          </a:ex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b="1" u="none">
                <a:latin typeface="+mn-lt"/>
                <a:ea typeface="+mn-ea"/>
              </a:defRPr>
            </a:lvl1pPr>
          </a:lstStyle>
          <a:p>
            <a:fld id="{B79300B8-629A-47B8-8308-D6C71AA59504}" type="slidenum">
              <a:rPr lang="en-US" altLang="zh-CN"/>
              <a:pPr/>
              <a:t>183</a:t>
            </a:fld>
            <a:endParaRPr lang="en-US" altLang="zh-CN"/>
          </a:p>
        </p:txBody>
      </p:sp>
    </p:spTree>
    <p:extLst>
      <p:ext uri="{BB962C8B-B14F-4D97-AF65-F5344CB8AC3E}">
        <p14:creationId xmlns:p14="http://schemas.microsoft.com/office/powerpoint/2010/main" xmlns="" val="116205443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Rectangle 2"/>
          <p:cNvSpPr>
            <a:spLocks noGrp="1" noRot="1" noChangeArrowheads="1"/>
          </p:cNvSpPr>
          <p:nvPr>
            <p:ph type="title"/>
          </p:nvPr>
        </p:nvSpPr>
        <p:spPr/>
        <p:txBody>
          <a:bodyPr/>
          <a:lstStyle/>
          <a:p>
            <a:r>
              <a:rPr lang="en-US" altLang="zh-CN" sz="3200" b="1"/>
              <a:t>7.2.1</a:t>
            </a:r>
            <a:r>
              <a:rPr lang="zh-CN" altLang="en-US" sz="3200" b="1"/>
              <a:t>一个正态总体的参数检验</a:t>
            </a:r>
          </a:p>
        </p:txBody>
      </p:sp>
      <p:sp>
        <p:nvSpPr>
          <p:cNvPr id="421891" name="Rectangle 3"/>
          <p:cNvSpPr>
            <a:spLocks noGrp="1" noRot="1" noChangeArrowheads="1"/>
          </p:cNvSpPr>
          <p:nvPr>
            <p:ph type="body" sz="half" idx="1"/>
          </p:nvPr>
        </p:nvSpPr>
        <p:spPr>
          <a:xfrm>
            <a:off x="457200" y="1600200"/>
            <a:ext cx="8291513" cy="4525963"/>
          </a:xfrm>
        </p:spPr>
        <p:txBody>
          <a:bodyPr/>
          <a:lstStyle/>
          <a:p>
            <a:r>
              <a:rPr lang="zh-CN" altLang="en-US" sz="2800"/>
              <a:t>在一个正态总体的参数检验中，用到的检验统计量主要有三个：</a:t>
            </a:r>
            <a:r>
              <a:rPr lang="en-US" altLang="zh-CN" sz="2800"/>
              <a:t>Z</a:t>
            </a:r>
            <a:r>
              <a:rPr lang="zh-CN" altLang="en-US" sz="2800"/>
              <a:t>统计量，</a:t>
            </a:r>
            <a:r>
              <a:rPr lang="en-US" altLang="zh-CN" sz="2800"/>
              <a:t>t</a:t>
            </a:r>
            <a:r>
              <a:rPr lang="zh-CN" altLang="en-US" sz="2800"/>
              <a:t>统计量，      统计量。</a:t>
            </a:r>
            <a:r>
              <a:rPr lang="en-US" altLang="zh-CN" sz="2800"/>
              <a:t>Z</a:t>
            </a:r>
            <a:r>
              <a:rPr lang="zh-CN" altLang="en-US" sz="2800"/>
              <a:t>统计量和</a:t>
            </a:r>
            <a:r>
              <a:rPr lang="en-US" altLang="zh-CN" sz="2800"/>
              <a:t>t</a:t>
            </a:r>
            <a:r>
              <a:rPr lang="zh-CN" altLang="en-US" sz="2800"/>
              <a:t>统计量常用于均值和比例的检验，      统计量则用于方差检验。</a:t>
            </a:r>
          </a:p>
        </p:txBody>
      </p:sp>
      <p:graphicFrame>
        <p:nvGraphicFramePr>
          <p:cNvPr id="421892" name="Object 4"/>
          <p:cNvGraphicFramePr>
            <a:graphicFrameLocks noGrp="1" noChangeAspect="1"/>
          </p:cNvGraphicFramePr>
          <p:nvPr>
            <p:ph sz="half" idx="2"/>
          </p:nvPr>
        </p:nvGraphicFramePr>
        <p:xfrm>
          <a:off x="6515100" y="2057400"/>
          <a:ext cx="442913" cy="477838"/>
        </p:xfrm>
        <a:graphic>
          <a:graphicData uri="http://schemas.openxmlformats.org/presentationml/2006/ole">
            <p:oleObj spid="_x0000_s50190" name="公式" r:id="rId3" imgW="203112" imgH="228501" progId="Equation.3">
              <p:embed/>
            </p:oleObj>
          </a:graphicData>
        </a:graphic>
      </p:graphicFrame>
      <p:graphicFrame>
        <p:nvGraphicFramePr>
          <p:cNvPr id="421893" name="Object 5"/>
          <p:cNvGraphicFramePr>
            <a:graphicFrameLocks noChangeAspect="1"/>
          </p:cNvGraphicFramePr>
          <p:nvPr/>
        </p:nvGraphicFramePr>
        <p:xfrm>
          <a:off x="7885113" y="2492375"/>
          <a:ext cx="427037" cy="481013"/>
        </p:xfrm>
        <a:graphic>
          <a:graphicData uri="http://schemas.openxmlformats.org/presentationml/2006/ole">
            <p:oleObj spid="_x0000_s50191" name="公式" r:id="rId4" imgW="203112" imgH="228501" progId="Equation.3">
              <p:embed/>
            </p:oleObj>
          </a:graphicData>
        </a:graphic>
      </p:graphicFrame>
      <p:sp>
        <p:nvSpPr>
          <p:cNvPr id="421894" name="Text Box 6"/>
          <p:cNvSpPr txBox="1">
            <a:spLocks noChangeArrowheads="1"/>
          </p:cNvSpPr>
          <p:nvPr/>
        </p:nvSpPr>
        <p:spPr bwMode="auto">
          <a:xfrm>
            <a:off x="684213" y="4076700"/>
            <a:ext cx="7488237"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400"/>
              <a:t>选择什么统计量进行检验需要考虑一些因素，这些因素主要有：总体的标准差是否已知，样本量的大小。</a:t>
            </a:r>
          </a:p>
        </p:txBody>
      </p:sp>
    </p:spTree>
    <p:extLst>
      <p:ext uri="{BB962C8B-B14F-4D97-AF65-F5344CB8AC3E}">
        <p14:creationId xmlns:p14="http://schemas.microsoft.com/office/powerpoint/2010/main" xmlns="" val="3667511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2" name="Rectangle 2"/>
          <p:cNvSpPr>
            <a:spLocks noGrp="1" noRot="1" noChangeArrowheads="1"/>
          </p:cNvSpPr>
          <p:nvPr>
            <p:ph type="title"/>
          </p:nvPr>
        </p:nvSpPr>
        <p:spPr/>
        <p:txBody>
          <a:bodyPr/>
          <a:lstStyle/>
          <a:p>
            <a:r>
              <a:rPr lang="en-US" altLang="zh-CN"/>
              <a:t>7.1</a:t>
            </a:r>
            <a:r>
              <a:rPr lang="zh-CN" altLang="en-US"/>
              <a:t>假设检验的基本问题</a:t>
            </a:r>
          </a:p>
        </p:txBody>
      </p:sp>
      <p:sp>
        <p:nvSpPr>
          <p:cNvPr id="404483" name="Rectangle 3"/>
          <p:cNvSpPr>
            <a:spLocks noGrp="1" noRot="1" noChangeArrowheads="1"/>
          </p:cNvSpPr>
          <p:nvPr>
            <p:ph type="body" idx="1"/>
          </p:nvPr>
        </p:nvSpPr>
        <p:spPr/>
        <p:txBody>
          <a:bodyPr/>
          <a:lstStyle/>
          <a:p>
            <a:pPr>
              <a:buFont typeface="Wingdings 2" pitchFamily="18" charset="2"/>
              <a:buNone/>
            </a:pPr>
            <a:r>
              <a:rPr lang="zh-CN" altLang="en-US" sz="2400" b="1"/>
              <a:t>一、假设检验的基本思想</a:t>
            </a:r>
          </a:p>
          <a:p>
            <a:pPr>
              <a:buFont typeface="Wingdings 2" pitchFamily="18" charset="2"/>
              <a:buNone/>
            </a:pPr>
            <a:endParaRPr lang="zh-CN" altLang="en-US" sz="2400" b="1"/>
          </a:p>
          <a:p>
            <a:pPr>
              <a:lnSpc>
                <a:spcPct val="140000"/>
              </a:lnSpc>
              <a:buFont typeface="Wingdings 2" pitchFamily="18" charset="2"/>
              <a:buNone/>
            </a:pPr>
            <a:r>
              <a:rPr lang="zh-CN" altLang="en-US" sz="2000"/>
              <a:t>假设检验是除参数估计之外的另一类重要的统计推断问题。它的基本思想可以用小概率原理来解释。</a:t>
            </a:r>
          </a:p>
          <a:p>
            <a:pPr>
              <a:lnSpc>
                <a:spcPct val="140000"/>
              </a:lnSpc>
              <a:buFont typeface="Wingdings 2" pitchFamily="18" charset="2"/>
              <a:buNone/>
            </a:pPr>
            <a:r>
              <a:rPr lang="zh-CN" altLang="en-US" sz="2000"/>
              <a:t>所谓小概率原理，就是认为小概率事件在一次试验中几乎不可能发生。也就是说，如果对总体的某个假设是真实的，那么不利于或不能支持这一假设的小概率事件</a:t>
            </a:r>
            <a:r>
              <a:rPr lang="en-US" altLang="zh-CN" sz="2000"/>
              <a:t>A</a:t>
            </a:r>
            <a:r>
              <a:rPr lang="zh-CN" altLang="en-US" sz="2000"/>
              <a:t>在一次试验中是几乎不可能发生的；要是在一次试验中事件</a:t>
            </a:r>
            <a:r>
              <a:rPr lang="en-US" altLang="zh-CN" sz="2000"/>
              <a:t>A</a:t>
            </a:r>
            <a:r>
              <a:rPr lang="zh-CN" altLang="en-US" sz="2000"/>
              <a:t>竟然发生了，我们就有理由怀疑这一假设的真实性，拒绝这一假设。</a:t>
            </a:r>
          </a:p>
        </p:txBody>
      </p:sp>
    </p:spTree>
    <p:extLst>
      <p:ext uri="{BB962C8B-B14F-4D97-AF65-F5344CB8AC3E}">
        <p14:creationId xmlns:p14="http://schemas.microsoft.com/office/powerpoint/2010/main" xmlns="" val="13952817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Rot="1" noChangeArrowheads="1"/>
          </p:cNvSpPr>
          <p:nvPr>
            <p:ph type="title"/>
          </p:nvPr>
        </p:nvSpPr>
        <p:spPr>
          <a:xfrm>
            <a:off x="468313" y="0"/>
            <a:ext cx="8229600" cy="1143000"/>
          </a:xfrm>
        </p:spPr>
        <p:txBody>
          <a:bodyPr/>
          <a:lstStyle/>
          <a:p>
            <a:r>
              <a:rPr lang="zh-CN" altLang="en-US" sz="2800" b="1"/>
              <a:t>（一）总体标准差是否已知</a:t>
            </a:r>
          </a:p>
        </p:txBody>
      </p:sp>
      <p:graphicFrame>
        <p:nvGraphicFramePr>
          <p:cNvPr id="422915" name="Group 3"/>
          <p:cNvGraphicFramePr>
            <a:graphicFrameLocks noGrp="1"/>
          </p:cNvGraphicFramePr>
          <p:nvPr/>
        </p:nvGraphicFramePr>
        <p:xfrm>
          <a:off x="1619250" y="1916113"/>
          <a:ext cx="6048375" cy="2951798"/>
        </p:xfrm>
        <a:graphic>
          <a:graphicData uri="http://schemas.openxmlformats.org/drawingml/2006/table">
            <a:tbl>
              <a:tblPr/>
              <a:tblGrid>
                <a:gridCol w="649288"/>
                <a:gridCol w="1079500"/>
                <a:gridCol w="1584325"/>
                <a:gridCol w="857250"/>
                <a:gridCol w="827087"/>
                <a:gridCol w="1050925"/>
              </a:tblGrid>
              <a:tr h="468313">
                <a:tc rowSpan="2">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总体</a:t>
                      </a:r>
                    </a:p>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方差</a:t>
                      </a: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检   验</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统计量</a:t>
                      </a: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 μ=μ</a:t>
                      </a:r>
                      <a:r>
                        <a:rPr kumimoji="0" lang="en-US" altLang="zh-CN" sz="1200" b="0" i="0" u="none" strike="noStrike" cap="none" normalizeH="0" baseline="-10000" smtClean="0">
                          <a:ln>
                            <a:noFill/>
                          </a:ln>
                          <a:solidFill>
                            <a:schemeClr val="tx1"/>
                          </a:solidFill>
                          <a:effectLst/>
                          <a:latin typeface="Arial" charset="0"/>
                          <a:ea typeface="宋体" pitchFamily="2" charset="-122"/>
                        </a:rPr>
                        <a:t>0 </a:t>
                      </a:r>
                      <a:r>
                        <a:rPr kumimoji="0" lang="zh-CN" altLang="en-US" sz="1200" b="0" i="0" u="none" strike="noStrike" cap="none" normalizeH="0" baseline="0" smtClean="0">
                          <a:ln>
                            <a:noFill/>
                          </a:ln>
                          <a:solidFill>
                            <a:schemeClr val="tx1"/>
                          </a:solidFill>
                          <a:effectLst/>
                          <a:latin typeface="Arial" charset="0"/>
                          <a:ea typeface="宋体" pitchFamily="2" charset="-122"/>
                        </a:rPr>
                        <a:t>时检验</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统计量的分布</a:t>
                      </a: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假  设</a:t>
                      </a: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hMerge="1">
                  <a:txBody>
                    <a:bodyPr/>
                    <a:lstStyle/>
                    <a:p>
                      <a:endParaRPr lang="zh-CN" altLang="en-US"/>
                    </a:p>
                  </a:txBody>
                  <a:tcPr/>
                </a:tc>
                <a:tc rowSpan="2">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     </a:t>
                      </a:r>
                      <a:r>
                        <a:rPr kumimoji="0" lang="zh-CN" altLang="en-US" sz="1200" b="0" i="0" u="none" strike="noStrike" cap="none" normalizeH="0" baseline="0" smtClean="0">
                          <a:ln>
                            <a:noFill/>
                          </a:ln>
                          <a:solidFill>
                            <a:schemeClr val="tx1"/>
                          </a:solidFill>
                          <a:effectLst/>
                          <a:latin typeface="Arial" charset="0"/>
                          <a:ea typeface="宋体" pitchFamily="2" charset="-122"/>
                        </a:rPr>
                        <a:t>拒绝域</a:t>
                      </a:r>
                    </a:p>
                  </a:txBody>
                  <a:tcPr anchor="ct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r>
              <a:tr h="288925">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1000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1000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vMerge="1">
                  <a:txBody>
                    <a:bodyPr/>
                    <a:lstStyle/>
                    <a:p>
                      <a:endParaRPr lang="zh-CN" altLang="en-US"/>
                    </a:p>
                  </a:txBody>
                  <a:tcPr/>
                </a:tc>
              </a:tr>
              <a:tr h="360363">
                <a:tc rowSpan="3">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σ</a:t>
                      </a:r>
                      <a:r>
                        <a:rPr kumimoji="0" lang="en-US" altLang="zh-CN" sz="1200" b="0" i="0" u="none" strike="noStrike" cap="none" normalizeH="0" baseline="30000" smtClean="0">
                          <a:ln>
                            <a:noFill/>
                          </a:ln>
                          <a:solidFill>
                            <a:schemeClr val="tx1"/>
                          </a:solidFill>
                          <a:effectLst/>
                          <a:latin typeface="Arial" charset="0"/>
                          <a:ea typeface="宋体" pitchFamily="2" charset="-122"/>
                        </a:rPr>
                        <a:t>2</a:t>
                      </a:r>
                    </a:p>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已知</a:t>
                      </a:r>
                    </a:p>
                  </a:txBody>
                  <a:tcPr anchor="ct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r>
              <a:tr h="354013">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r>
              <a:tr h="277813">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r>
              <a:tr h="273050">
                <a:tc rowSpan="3">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σ</a:t>
                      </a:r>
                      <a:r>
                        <a:rPr kumimoji="0" lang="en-US" altLang="zh-CN" sz="1200" b="0" i="0" u="none" strike="noStrike" cap="none" normalizeH="0" baseline="30000" smtClean="0">
                          <a:ln>
                            <a:noFill/>
                          </a:ln>
                          <a:solidFill>
                            <a:schemeClr val="tx1"/>
                          </a:solidFill>
                          <a:effectLst/>
                          <a:latin typeface="Arial" charset="0"/>
                          <a:ea typeface="宋体" pitchFamily="2" charset="-122"/>
                        </a:rPr>
                        <a:t>2</a:t>
                      </a:r>
                    </a:p>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未知</a:t>
                      </a:r>
                    </a:p>
                  </a:txBody>
                  <a:tcPr anchor="ct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r>
              <a:tr h="268288">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r>
              <a:tr h="180975">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endParaRPr kumimoji="0" lang="zh-CN" altLang="zh-CN" sz="1200" b="0" i="0" u="none" strike="noStrike" cap="none" normalizeH="0" baseline="0" smtClean="0">
                        <a:ln>
                          <a:noFill/>
                        </a:ln>
                        <a:solidFill>
                          <a:schemeClr val="tx1"/>
                        </a:solidFill>
                        <a:effectLst/>
                        <a:latin typeface="Arial" charset="0"/>
                        <a:ea typeface="宋体" pitchFamily="2" charset="-122"/>
                      </a:endParaRP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r>
            </a:tbl>
          </a:graphicData>
        </a:graphic>
      </p:graphicFrame>
      <p:graphicFrame>
        <p:nvGraphicFramePr>
          <p:cNvPr id="422963" name="Object 51"/>
          <p:cNvGraphicFramePr>
            <a:graphicFrameLocks noChangeAspect="1"/>
          </p:cNvGraphicFramePr>
          <p:nvPr/>
        </p:nvGraphicFramePr>
        <p:xfrm>
          <a:off x="5076825" y="2673350"/>
          <a:ext cx="595313" cy="287338"/>
        </p:xfrm>
        <a:graphic>
          <a:graphicData uri="http://schemas.openxmlformats.org/presentationml/2006/ole">
            <p:oleObj spid="_x0000_s51346" name="Equation" r:id="rId3" imgW="584280" imgH="292320" progId="Equation.3">
              <p:embed/>
            </p:oleObj>
          </a:graphicData>
        </a:graphic>
      </p:graphicFrame>
      <p:graphicFrame>
        <p:nvGraphicFramePr>
          <p:cNvPr id="422964" name="Object 52"/>
          <p:cNvGraphicFramePr>
            <a:graphicFrameLocks noChangeAspect="1"/>
          </p:cNvGraphicFramePr>
          <p:nvPr/>
        </p:nvGraphicFramePr>
        <p:xfrm>
          <a:off x="2339975" y="2817813"/>
          <a:ext cx="936625" cy="663575"/>
        </p:xfrm>
        <a:graphic>
          <a:graphicData uri="http://schemas.openxmlformats.org/presentationml/2006/ole">
            <p:oleObj spid="_x0000_s51347" name="Equation" r:id="rId4" imgW="990720" imgH="698760" progId="Equation.3">
              <p:embed/>
            </p:oleObj>
          </a:graphicData>
        </a:graphic>
      </p:graphicFrame>
      <p:graphicFrame>
        <p:nvGraphicFramePr>
          <p:cNvPr id="422965" name="Object 53"/>
          <p:cNvGraphicFramePr>
            <a:graphicFrameLocks noChangeAspect="1"/>
          </p:cNvGraphicFramePr>
          <p:nvPr/>
        </p:nvGraphicFramePr>
        <p:xfrm>
          <a:off x="2339975" y="3897313"/>
          <a:ext cx="936625" cy="781050"/>
        </p:xfrm>
        <a:graphic>
          <a:graphicData uri="http://schemas.openxmlformats.org/presentationml/2006/ole">
            <p:oleObj spid="_x0000_s51348" name="Equation" r:id="rId5" imgW="901800" imgH="698760" progId="Equation.3">
              <p:embed/>
            </p:oleObj>
          </a:graphicData>
        </a:graphic>
      </p:graphicFrame>
      <p:graphicFrame>
        <p:nvGraphicFramePr>
          <p:cNvPr id="422966" name="Object 54"/>
          <p:cNvGraphicFramePr>
            <a:graphicFrameLocks noChangeAspect="1"/>
          </p:cNvGraphicFramePr>
          <p:nvPr/>
        </p:nvGraphicFramePr>
        <p:xfrm>
          <a:off x="3708400" y="4184650"/>
          <a:ext cx="863600" cy="317500"/>
        </p:xfrm>
        <a:graphic>
          <a:graphicData uri="http://schemas.openxmlformats.org/presentationml/2006/ole">
            <p:oleObj spid="_x0000_s51349" name="Equation" r:id="rId6" imgW="584280" imgH="279360" progId="Equation.3">
              <p:embed/>
            </p:oleObj>
          </a:graphicData>
        </a:graphic>
      </p:graphicFrame>
      <p:graphicFrame>
        <p:nvGraphicFramePr>
          <p:cNvPr id="422967" name="Object 55"/>
          <p:cNvGraphicFramePr>
            <a:graphicFrameLocks noChangeAspect="1"/>
          </p:cNvGraphicFramePr>
          <p:nvPr/>
        </p:nvGraphicFramePr>
        <p:xfrm>
          <a:off x="5076825" y="3033713"/>
          <a:ext cx="595313" cy="287337"/>
        </p:xfrm>
        <a:graphic>
          <a:graphicData uri="http://schemas.openxmlformats.org/presentationml/2006/ole">
            <p:oleObj spid="_x0000_s51350" name="Equation" r:id="rId7" imgW="584280" imgH="292320" progId="Equation.3">
              <p:embed/>
            </p:oleObj>
          </a:graphicData>
        </a:graphic>
      </p:graphicFrame>
      <p:graphicFrame>
        <p:nvGraphicFramePr>
          <p:cNvPr id="422968" name="Object 56"/>
          <p:cNvGraphicFramePr>
            <a:graphicFrameLocks noChangeAspect="1"/>
          </p:cNvGraphicFramePr>
          <p:nvPr/>
        </p:nvGraphicFramePr>
        <p:xfrm>
          <a:off x="5948363" y="3033713"/>
          <a:ext cx="595312" cy="287337"/>
        </p:xfrm>
        <a:graphic>
          <a:graphicData uri="http://schemas.openxmlformats.org/presentationml/2006/ole">
            <p:oleObj spid="_x0000_s51351" name="公式" r:id="rId8" imgW="584280" imgH="292320" progId="Equation.3">
              <p:embed/>
            </p:oleObj>
          </a:graphicData>
        </a:graphic>
      </p:graphicFrame>
      <p:graphicFrame>
        <p:nvGraphicFramePr>
          <p:cNvPr id="422969" name="Object 57"/>
          <p:cNvGraphicFramePr>
            <a:graphicFrameLocks noChangeAspect="1"/>
          </p:cNvGraphicFramePr>
          <p:nvPr/>
        </p:nvGraphicFramePr>
        <p:xfrm>
          <a:off x="5076825" y="3392488"/>
          <a:ext cx="595313" cy="287337"/>
        </p:xfrm>
        <a:graphic>
          <a:graphicData uri="http://schemas.openxmlformats.org/presentationml/2006/ole">
            <p:oleObj spid="_x0000_s51352" name="Equation" r:id="rId9" imgW="584280" imgH="292320" progId="Equation.3">
              <p:embed/>
            </p:oleObj>
          </a:graphicData>
        </a:graphic>
      </p:graphicFrame>
      <p:graphicFrame>
        <p:nvGraphicFramePr>
          <p:cNvPr id="422970" name="Object 58"/>
          <p:cNvGraphicFramePr>
            <a:graphicFrameLocks noChangeAspect="1"/>
          </p:cNvGraphicFramePr>
          <p:nvPr/>
        </p:nvGraphicFramePr>
        <p:xfrm>
          <a:off x="5875338" y="3392488"/>
          <a:ext cx="596900" cy="287337"/>
        </p:xfrm>
        <a:graphic>
          <a:graphicData uri="http://schemas.openxmlformats.org/presentationml/2006/ole">
            <p:oleObj spid="_x0000_s51353" name="公式" r:id="rId10" imgW="584280" imgH="292320" progId="Equation.3">
              <p:embed/>
            </p:oleObj>
          </a:graphicData>
        </a:graphic>
      </p:graphicFrame>
      <p:graphicFrame>
        <p:nvGraphicFramePr>
          <p:cNvPr id="422971" name="Object 59"/>
          <p:cNvGraphicFramePr>
            <a:graphicFrameLocks noChangeAspect="1"/>
          </p:cNvGraphicFramePr>
          <p:nvPr/>
        </p:nvGraphicFramePr>
        <p:xfrm>
          <a:off x="5076825" y="3752850"/>
          <a:ext cx="595313" cy="287338"/>
        </p:xfrm>
        <a:graphic>
          <a:graphicData uri="http://schemas.openxmlformats.org/presentationml/2006/ole">
            <p:oleObj spid="_x0000_s51354" name="Equation" r:id="rId11" imgW="584280" imgH="292320" progId="Equation.3">
              <p:embed/>
            </p:oleObj>
          </a:graphicData>
        </a:graphic>
      </p:graphicFrame>
      <p:graphicFrame>
        <p:nvGraphicFramePr>
          <p:cNvPr id="422972" name="Object 60"/>
          <p:cNvGraphicFramePr>
            <a:graphicFrameLocks noChangeAspect="1"/>
          </p:cNvGraphicFramePr>
          <p:nvPr/>
        </p:nvGraphicFramePr>
        <p:xfrm>
          <a:off x="5940425" y="3752850"/>
          <a:ext cx="595313" cy="287338"/>
        </p:xfrm>
        <a:graphic>
          <a:graphicData uri="http://schemas.openxmlformats.org/presentationml/2006/ole">
            <p:oleObj spid="_x0000_s51355" name="公式" r:id="rId12" imgW="584280" imgH="292320" progId="Equation.3">
              <p:embed/>
            </p:oleObj>
          </a:graphicData>
        </a:graphic>
      </p:graphicFrame>
      <p:graphicFrame>
        <p:nvGraphicFramePr>
          <p:cNvPr id="422973" name="Object 61"/>
          <p:cNvGraphicFramePr>
            <a:graphicFrameLocks noChangeAspect="1"/>
          </p:cNvGraphicFramePr>
          <p:nvPr/>
        </p:nvGraphicFramePr>
        <p:xfrm>
          <a:off x="5076825" y="4113213"/>
          <a:ext cx="595313" cy="287337"/>
        </p:xfrm>
        <a:graphic>
          <a:graphicData uri="http://schemas.openxmlformats.org/presentationml/2006/ole">
            <p:oleObj spid="_x0000_s51356" name="Equation" r:id="rId13" imgW="584280" imgH="292320" progId="Equation.3">
              <p:embed/>
            </p:oleObj>
          </a:graphicData>
        </a:graphic>
      </p:graphicFrame>
      <p:graphicFrame>
        <p:nvGraphicFramePr>
          <p:cNvPr id="422974" name="Object 62"/>
          <p:cNvGraphicFramePr>
            <a:graphicFrameLocks noChangeAspect="1"/>
          </p:cNvGraphicFramePr>
          <p:nvPr/>
        </p:nvGraphicFramePr>
        <p:xfrm>
          <a:off x="5948363" y="4113213"/>
          <a:ext cx="595312" cy="287337"/>
        </p:xfrm>
        <a:graphic>
          <a:graphicData uri="http://schemas.openxmlformats.org/presentationml/2006/ole">
            <p:oleObj spid="_x0000_s51357" name="公式" r:id="rId14" imgW="584280" imgH="292320" progId="Equation.3">
              <p:embed/>
            </p:oleObj>
          </a:graphicData>
        </a:graphic>
      </p:graphicFrame>
      <p:graphicFrame>
        <p:nvGraphicFramePr>
          <p:cNvPr id="422975" name="Object 63"/>
          <p:cNvGraphicFramePr>
            <a:graphicFrameLocks noChangeAspect="1"/>
          </p:cNvGraphicFramePr>
          <p:nvPr/>
        </p:nvGraphicFramePr>
        <p:xfrm>
          <a:off x="5076825" y="4473575"/>
          <a:ext cx="595313" cy="287338"/>
        </p:xfrm>
        <a:graphic>
          <a:graphicData uri="http://schemas.openxmlformats.org/presentationml/2006/ole">
            <p:oleObj spid="_x0000_s51358" name="Equation" r:id="rId15" imgW="584280" imgH="292320" progId="Equation.3">
              <p:embed/>
            </p:oleObj>
          </a:graphicData>
        </a:graphic>
      </p:graphicFrame>
      <p:graphicFrame>
        <p:nvGraphicFramePr>
          <p:cNvPr id="422976" name="Object 64"/>
          <p:cNvGraphicFramePr>
            <a:graphicFrameLocks noChangeAspect="1"/>
          </p:cNvGraphicFramePr>
          <p:nvPr/>
        </p:nvGraphicFramePr>
        <p:xfrm>
          <a:off x="5948363" y="4473575"/>
          <a:ext cx="595312" cy="287338"/>
        </p:xfrm>
        <a:graphic>
          <a:graphicData uri="http://schemas.openxmlformats.org/presentationml/2006/ole">
            <p:oleObj spid="_x0000_s51359" name="公式" r:id="rId16" imgW="584280" imgH="292320" progId="Equation.3">
              <p:embed/>
            </p:oleObj>
          </a:graphicData>
        </a:graphic>
      </p:graphicFrame>
      <p:graphicFrame>
        <p:nvGraphicFramePr>
          <p:cNvPr id="422977" name="Object 65"/>
          <p:cNvGraphicFramePr>
            <a:graphicFrameLocks noChangeAspect="1"/>
          </p:cNvGraphicFramePr>
          <p:nvPr/>
        </p:nvGraphicFramePr>
        <p:xfrm>
          <a:off x="3708400" y="3105150"/>
          <a:ext cx="792163" cy="307975"/>
        </p:xfrm>
        <a:graphic>
          <a:graphicData uri="http://schemas.openxmlformats.org/presentationml/2006/ole">
            <p:oleObj spid="_x0000_s51360" name="Equation" r:id="rId17" imgW="546120" imgH="279360" progId="Equation.3">
              <p:embed/>
            </p:oleObj>
          </a:graphicData>
        </a:graphic>
      </p:graphicFrame>
      <p:graphicFrame>
        <p:nvGraphicFramePr>
          <p:cNvPr id="422978" name="Object 66"/>
          <p:cNvGraphicFramePr>
            <a:graphicFrameLocks noChangeAspect="1"/>
          </p:cNvGraphicFramePr>
          <p:nvPr/>
        </p:nvGraphicFramePr>
        <p:xfrm>
          <a:off x="6659563" y="2673350"/>
          <a:ext cx="765175" cy="341313"/>
        </p:xfrm>
        <a:graphic>
          <a:graphicData uri="http://schemas.openxmlformats.org/presentationml/2006/ole">
            <p:oleObj spid="_x0000_s51361" name="公式" r:id="rId18" imgW="749520" imgH="393840" progId="Equation.3">
              <p:embed/>
            </p:oleObj>
          </a:graphicData>
        </a:graphic>
      </p:graphicFrame>
      <p:graphicFrame>
        <p:nvGraphicFramePr>
          <p:cNvPr id="422979" name="Object 67"/>
          <p:cNvGraphicFramePr>
            <a:graphicFrameLocks noChangeAspect="1"/>
          </p:cNvGraphicFramePr>
          <p:nvPr/>
        </p:nvGraphicFramePr>
        <p:xfrm>
          <a:off x="6667500" y="3465513"/>
          <a:ext cx="730250" cy="255587"/>
        </p:xfrm>
        <a:graphic>
          <a:graphicData uri="http://schemas.openxmlformats.org/presentationml/2006/ole">
            <p:oleObj spid="_x0000_s51362" name="公式" r:id="rId19" imgW="711360" imgH="292320" progId="Equation.3">
              <p:embed/>
            </p:oleObj>
          </a:graphicData>
        </a:graphic>
      </p:graphicFrame>
      <p:graphicFrame>
        <p:nvGraphicFramePr>
          <p:cNvPr id="422980" name="Object 68"/>
          <p:cNvGraphicFramePr>
            <a:graphicFrameLocks noChangeAspect="1"/>
          </p:cNvGraphicFramePr>
          <p:nvPr/>
        </p:nvGraphicFramePr>
        <p:xfrm>
          <a:off x="6659563" y="3141663"/>
          <a:ext cx="647700" cy="263525"/>
        </p:xfrm>
        <a:graphic>
          <a:graphicData uri="http://schemas.openxmlformats.org/presentationml/2006/ole">
            <p:oleObj spid="_x0000_s51363" name="公式" r:id="rId20" imgW="609840" imgH="292320" progId="Equation.3">
              <p:embed/>
            </p:oleObj>
          </a:graphicData>
        </a:graphic>
      </p:graphicFrame>
      <p:graphicFrame>
        <p:nvGraphicFramePr>
          <p:cNvPr id="422981" name="Object 69"/>
          <p:cNvGraphicFramePr>
            <a:graphicFrameLocks noChangeAspect="1"/>
          </p:cNvGraphicFramePr>
          <p:nvPr/>
        </p:nvGraphicFramePr>
        <p:xfrm>
          <a:off x="6659563" y="3752850"/>
          <a:ext cx="941387" cy="287338"/>
        </p:xfrm>
        <a:graphic>
          <a:graphicData uri="http://schemas.openxmlformats.org/presentationml/2006/ole">
            <p:oleObj spid="_x0000_s51364" name="公式" r:id="rId21" imgW="1092600" imgH="393840" progId="Equation.3">
              <p:embed/>
            </p:oleObj>
          </a:graphicData>
        </a:graphic>
      </p:graphicFrame>
      <p:graphicFrame>
        <p:nvGraphicFramePr>
          <p:cNvPr id="422982" name="Object 70"/>
          <p:cNvGraphicFramePr>
            <a:graphicFrameLocks noChangeAspect="1"/>
          </p:cNvGraphicFramePr>
          <p:nvPr/>
        </p:nvGraphicFramePr>
        <p:xfrm>
          <a:off x="6665913" y="4545013"/>
          <a:ext cx="927100" cy="255587"/>
        </p:xfrm>
        <a:graphic>
          <a:graphicData uri="http://schemas.openxmlformats.org/presentationml/2006/ole">
            <p:oleObj spid="_x0000_s51365" name="公式" r:id="rId22" imgW="1054440" imgH="292320" progId="Equation.3">
              <p:embed/>
            </p:oleObj>
          </a:graphicData>
        </a:graphic>
      </p:graphicFrame>
      <p:graphicFrame>
        <p:nvGraphicFramePr>
          <p:cNvPr id="422983" name="Object 71"/>
          <p:cNvGraphicFramePr>
            <a:graphicFrameLocks noChangeAspect="1"/>
          </p:cNvGraphicFramePr>
          <p:nvPr/>
        </p:nvGraphicFramePr>
        <p:xfrm>
          <a:off x="6659563" y="4113213"/>
          <a:ext cx="941387" cy="255587"/>
        </p:xfrm>
        <a:graphic>
          <a:graphicData uri="http://schemas.openxmlformats.org/presentationml/2006/ole">
            <p:oleObj spid="_x0000_s51366" name="公式" r:id="rId23" imgW="952560" imgH="292320" progId="Equation.3">
              <p:embed/>
            </p:oleObj>
          </a:graphicData>
        </a:graphic>
      </p:graphicFrame>
      <p:graphicFrame>
        <p:nvGraphicFramePr>
          <p:cNvPr id="422984" name="Object 72"/>
          <p:cNvGraphicFramePr>
            <a:graphicFrameLocks noChangeAspect="1"/>
          </p:cNvGraphicFramePr>
          <p:nvPr/>
        </p:nvGraphicFramePr>
        <p:xfrm>
          <a:off x="5940425" y="2673350"/>
          <a:ext cx="612775" cy="287338"/>
        </p:xfrm>
        <a:graphic>
          <a:graphicData uri="http://schemas.openxmlformats.org/presentationml/2006/ole">
            <p:oleObj spid="_x0000_s51367" name="公式" r:id="rId24" imgW="596880" imgH="292320" progId="Equation.3">
              <p:embed/>
            </p:oleObj>
          </a:graphicData>
        </a:graphic>
      </p:graphicFrame>
      <p:graphicFrame>
        <p:nvGraphicFramePr>
          <p:cNvPr id="422985" name="Object 73"/>
          <p:cNvGraphicFramePr>
            <a:graphicFrameLocks noChangeAspect="1"/>
          </p:cNvGraphicFramePr>
          <p:nvPr/>
        </p:nvGraphicFramePr>
        <p:xfrm>
          <a:off x="5219700" y="2420938"/>
          <a:ext cx="273050" cy="269875"/>
        </p:xfrm>
        <a:graphic>
          <a:graphicData uri="http://schemas.openxmlformats.org/presentationml/2006/ole">
            <p:oleObj spid="_x0000_s51368" name="Equation" r:id="rId25" imgW="279360" imgH="292320" progId="Equation.3">
              <p:embed/>
            </p:oleObj>
          </a:graphicData>
        </a:graphic>
      </p:graphicFrame>
      <p:graphicFrame>
        <p:nvGraphicFramePr>
          <p:cNvPr id="422986" name="Object 74"/>
          <p:cNvGraphicFramePr>
            <a:graphicFrameLocks noChangeAspect="1"/>
          </p:cNvGraphicFramePr>
          <p:nvPr/>
        </p:nvGraphicFramePr>
        <p:xfrm>
          <a:off x="5940425" y="2420938"/>
          <a:ext cx="257175" cy="254000"/>
        </p:xfrm>
        <a:graphic>
          <a:graphicData uri="http://schemas.openxmlformats.org/presentationml/2006/ole">
            <p:oleObj spid="_x0000_s51369" name="Equation" r:id="rId26" imgW="254160" imgH="279360" progId="Equation.3">
              <p:embed/>
            </p:oleObj>
          </a:graphicData>
        </a:graphic>
      </p:graphicFrame>
    </p:spTree>
    <p:extLst>
      <p:ext uri="{BB962C8B-B14F-4D97-AF65-F5344CB8AC3E}">
        <p14:creationId xmlns:p14="http://schemas.microsoft.com/office/powerpoint/2010/main" xmlns="" val="236283851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Rot="1" noChangeArrowheads="1"/>
          </p:cNvSpPr>
          <p:nvPr>
            <p:ph type="title"/>
          </p:nvPr>
        </p:nvSpPr>
        <p:spPr>
          <a:xfrm>
            <a:off x="468313" y="0"/>
            <a:ext cx="8229600" cy="633413"/>
          </a:xfrm>
        </p:spPr>
        <p:txBody>
          <a:bodyPr/>
          <a:lstStyle/>
          <a:p>
            <a:r>
              <a:rPr lang="zh-CN" altLang="en-US" sz="3200" b="1"/>
              <a:t>（二）样本量</a:t>
            </a:r>
          </a:p>
        </p:txBody>
      </p:sp>
      <p:sp>
        <p:nvSpPr>
          <p:cNvPr id="423939" name="Rectangle 3"/>
          <p:cNvSpPr>
            <a:spLocks noChangeArrowheads="1"/>
          </p:cNvSpPr>
          <p:nvPr/>
        </p:nvSpPr>
        <p:spPr bwMode="auto">
          <a:xfrm>
            <a:off x="3851275" y="836613"/>
            <a:ext cx="2016125" cy="71913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zh-CN" altLang="en-US"/>
              <a:t>总体标准差</a:t>
            </a:r>
          </a:p>
        </p:txBody>
      </p:sp>
      <p:sp>
        <p:nvSpPr>
          <p:cNvPr id="423940" name="Line 4"/>
          <p:cNvSpPr>
            <a:spLocks noChangeShapeType="1"/>
          </p:cNvSpPr>
          <p:nvPr/>
        </p:nvSpPr>
        <p:spPr bwMode="auto">
          <a:xfrm>
            <a:off x="4787900" y="1557338"/>
            <a:ext cx="0" cy="576262"/>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23941" name="Line 5"/>
          <p:cNvSpPr>
            <a:spLocks noChangeShapeType="1"/>
          </p:cNvSpPr>
          <p:nvPr/>
        </p:nvSpPr>
        <p:spPr bwMode="auto">
          <a:xfrm>
            <a:off x="1692275" y="2133600"/>
            <a:ext cx="5184775"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23942" name="Text Box 6"/>
          <p:cNvSpPr txBox="1">
            <a:spLocks noChangeArrowheads="1"/>
          </p:cNvSpPr>
          <p:nvPr/>
        </p:nvSpPr>
        <p:spPr bwMode="auto">
          <a:xfrm>
            <a:off x="2195513" y="1628775"/>
            <a:ext cx="1296987"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已知</a:t>
            </a:r>
          </a:p>
        </p:txBody>
      </p:sp>
      <p:sp>
        <p:nvSpPr>
          <p:cNvPr id="423943" name="Text Box 7"/>
          <p:cNvSpPr txBox="1">
            <a:spLocks noChangeArrowheads="1"/>
          </p:cNvSpPr>
          <p:nvPr/>
        </p:nvSpPr>
        <p:spPr bwMode="auto">
          <a:xfrm>
            <a:off x="6227763" y="1700213"/>
            <a:ext cx="86518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未知</a:t>
            </a:r>
          </a:p>
        </p:txBody>
      </p:sp>
      <p:sp>
        <p:nvSpPr>
          <p:cNvPr id="423944" name="Line 8"/>
          <p:cNvSpPr>
            <a:spLocks noChangeShapeType="1"/>
          </p:cNvSpPr>
          <p:nvPr/>
        </p:nvSpPr>
        <p:spPr bwMode="auto">
          <a:xfrm>
            <a:off x="1692275" y="2133600"/>
            <a:ext cx="0" cy="935038"/>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23945" name="Rectangle 9"/>
          <p:cNvSpPr>
            <a:spLocks noChangeArrowheads="1"/>
          </p:cNvSpPr>
          <p:nvPr/>
        </p:nvSpPr>
        <p:spPr bwMode="auto">
          <a:xfrm>
            <a:off x="971550" y="3068638"/>
            <a:ext cx="1584325" cy="5762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US" altLang="zh-CN"/>
              <a:t>Z</a:t>
            </a:r>
            <a:r>
              <a:rPr lang="zh-CN" altLang="en-US"/>
              <a:t>统计量</a:t>
            </a:r>
          </a:p>
        </p:txBody>
      </p:sp>
      <p:sp>
        <p:nvSpPr>
          <p:cNvPr id="423946" name="Line 10"/>
          <p:cNvSpPr>
            <a:spLocks noChangeShapeType="1"/>
          </p:cNvSpPr>
          <p:nvPr/>
        </p:nvSpPr>
        <p:spPr bwMode="auto">
          <a:xfrm>
            <a:off x="6877050" y="2133600"/>
            <a:ext cx="0" cy="935038"/>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23947" name="Rectangle 11"/>
          <p:cNvSpPr>
            <a:spLocks noChangeArrowheads="1"/>
          </p:cNvSpPr>
          <p:nvPr/>
        </p:nvSpPr>
        <p:spPr bwMode="auto">
          <a:xfrm>
            <a:off x="6011863" y="3068638"/>
            <a:ext cx="1584325" cy="57626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zh-CN" altLang="en-US"/>
              <a:t>样本容量</a:t>
            </a:r>
          </a:p>
        </p:txBody>
      </p:sp>
      <p:sp>
        <p:nvSpPr>
          <p:cNvPr id="423948" name="Line 12"/>
          <p:cNvSpPr>
            <a:spLocks noChangeShapeType="1"/>
          </p:cNvSpPr>
          <p:nvPr/>
        </p:nvSpPr>
        <p:spPr bwMode="auto">
          <a:xfrm>
            <a:off x="6877050" y="3644900"/>
            <a:ext cx="0" cy="50482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23949" name="Line 13"/>
          <p:cNvSpPr>
            <a:spLocks noChangeShapeType="1"/>
          </p:cNvSpPr>
          <p:nvPr/>
        </p:nvSpPr>
        <p:spPr bwMode="auto">
          <a:xfrm>
            <a:off x="5003800" y="4149725"/>
            <a:ext cx="3240088"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23950" name="Line 14"/>
          <p:cNvSpPr>
            <a:spLocks noChangeShapeType="1"/>
          </p:cNvSpPr>
          <p:nvPr/>
        </p:nvSpPr>
        <p:spPr bwMode="auto">
          <a:xfrm>
            <a:off x="5003800" y="4149725"/>
            <a:ext cx="0" cy="57467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23951" name="Line 15"/>
          <p:cNvSpPr>
            <a:spLocks noChangeShapeType="1"/>
          </p:cNvSpPr>
          <p:nvPr/>
        </p:nvSpPr>
        <p:spPr bwMode="auto">
          <a:xfrm>
            <a:off x="8243888" y="4149725"/>
            <a:ext cx="0" cy="57467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23952" name="Rectangle 16"/>
          <p:cNvSpPr>
            <a:spLocks noChangeArrowheads="1"/>
          </p:cNvSpPr>
          <p:nvPr/>
        </p:nvSpPr>
        <p:spPr bwMode="auto">
          <a:xfrm>
            <a:off x="4211638" y="4724400"/>
            <a:ext cx="1584325" cy="5762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US" altLang="zh-CN"/>
              <a:t>Z</a:t>
            </a:r>
            <a:r>
              <a:rPr lang="zh-CN" altLang="en-US"/>
              <a:t>统计量</a:t>
            </a:r>
          </a:p>
        </p:txBody>
      </p:sp>
      <p:sp>
        <p:nvSpPr>
          <p:cNvPr id="423953" name="Rectangle 17"/>
          <p:cNvSpPr>
            <a:spLocks noChangeArrowheads="1"/>
          </p:cNvSpPr>
          <p:nvPr/>
        </p:nvSpPr>
        <p:spPr bwMode="auto">
          <a:xfrm>
            <a:off x="7308850" y="4724400"/>
            <a:ext cx="1584325" cy="57626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US" altLang="zh-CN"/>
              <a:t>t</a:t>
            </a:r>
            <a:r>
              <a:rPr lang="zh-CN" altLang="en-US"/>
              <a:t>统计量</a:t>
            </a:r>
          </a:p>
        </p:txBody>
      </p:sp>
      <p:sp>
        <p:nvSpPr>
          <p:cNvPr id="423954" name="Text Box 18"/>
          <p:cNvSpPr txBox="1">
            <a:spLocks noChangeArrowheads="1"/>
          </p:cNvSpPr>
          <p:nvPr/>
        </p:nvSpPr>
        <p:spPr bwMode="auto">
          <a:xfrm>
            <a:off x="4932363" y="3716338"/>
            <a:ext cx="1008062"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大</a:t>
            </a:r>
          </a:p>
        </p:txBody>
      </p:sp>
      <p:sp>
        <p:nvSpPr>
          <p:cNvPr id="423955" name="Text Box 19"/>
          <p:cNvSpPr txBox="1">
            <a:spLocks noChangeArrowheads="1"/>
          </p:cNvSpPr>
          <p:nvPr/>
        </p:nvSpPr>
        <p:spPr bwMode="auto">
          <a:xfrm>
            <a:off x="7812088" y="3716338"/>
            <a:ext cx="1008062"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小</a:t>
            </a:r>
          </a:p>
        </p:txBody>
      </p:sp>
    </p:spTree>
    <p:extLst>
      <p:ext uri="{BB962C8B-B14F-4D97-AF65-F5344CB8AC3E}">
        <p14:creationId xmlns:p14="http://schemas.microsoft.com/office/powerpoint/2010/main" xmlns="" val="11676337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Rot="1" noChangeArrowheads="1"/>
          </p:cNvSpPr>
          <p:nvPr>
            <p:ph type="title"/>
          </p:nvPr>
        </p:nvSpPr>
        <p:spPr>
          <a:xfrm>
            <a:off x="539750" y="620713"/>
            <a:ext cx="8229600" cy="706437"/>
          </a:xfrm>
        </p:spPr>
        <p:txBody>
          <a:bodyPr/>
          <a:lstStyle/>
          <a:p>
            <a:r>
              <a:rPr lang="zh-CN" altLang="en-US" sz="3200"/>
              <a:t>二、总体均值的检验</a:t>
            </a:r>
          </a:p>
        </p:txBody>
      </p:sp>
      <p:sp>
        <p:nvSpPr>
          <p:cNvPr id="424963" name="Rectangle 3"/>
          <p:cNvSpPr>
            <a:spLocks noChangeArrowheads="1"/>
          </p:cNvSpPr>
          <p:nvPr/>
        </p:nvSpPr>
        <p:spPr bwMode="auto">
          <a:xfrm>
            <a:off x="971550" y="1916113"/>
            <a:ext cx="7416800" cy="23876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zh-CN" altLang="en-US" sz="2000">
                <a:solidFill>
                  <a:srgbClr val="FF3300"/>
                </a:solidFill>
                <a:latin typeface="Tahoma" pitchFamily="34" charset="0"/>
              </a:rPr>
              <a:t>例题：</a:t>
            </a:r>
            <a:r>
              <a:rPr kumimoji="1" lang="zh-CN" altLang="en-US" sz="2000">
                <a:latin typeface="Tahoma" pitchFamily="34" charset="0"/>
              </a:rPr>
              <a:t>  某厂加工一种零件，根据经验知道，该厂加工的零件的椭圆度渐近服从正态分布，其总体均值为</a:t>
            </a:r>
            <a:r>
              <a:rPr kumimoji="1" lang="en-US" altLang="zh-CN" sz="2000">
                <a:latin typeface="Tahoma" pitchFamily="34" charset="0"/>
              </a:rPr>
              <a:t>0.081mm</a:t>
            </a:r>
            <a:r>
              <a:rPr kumimoji="1" lang="zh-CN" altLang="en-US" sz="2000">
                <a:latin typeface="Tahoma" pitchFamily="34" charset="0"/>
              </a:rPr>
              <a:t>，总体标准差为</a:t>
            </a:r>
            <a:r>
              <a:rPr kumimoji="1" lang="en-US" altLang="zh-CN" sz="2000">
                <a:latin typeface="Tahoma" pitchFamily="34" charset="0"/>
              </a:rPr>
              <a:t>0.025mm</a:t>
            </a:r>
            <a:r>
              <a:rPr kumimoji="1" lang="zh-CN" altLang="en-US" sz="2000">
                <a:latin typeface="Tahoma" pitchFamily="34" charset="0"/>
              </a:rPr>
              <a:t>。今另换一种新机床进行加工，取</a:t>
            </a:r>
            <a:r>
              <a:rPr kumimoji="1" lang="en-US" altLang="zh-CN" sz="2000">
                <a:latin typeface="Tahoma" pitchFamily="34" charset="0"/>
              </a:rPr>
              <a:t>200</a:t>
            </a:r>
            <a:r>
              <a:rPr kumimoji="1" lang="zh-CN" altLang="en-US" sz="2000">
                <a:latin typeface="Tahoma" pitchFamily="34" charset="0"/>
              </a:rPr>
              <a:t>个零件进行检验，得到椭圆度均值为</a:t>
            </a:r>
            <a:r>
              <a:rPr kumimoji="1" lang="en-US" altLang="zh-CN" sz="2000">
                <a:latin typeface="Tahoma" pitchFamily="34" charset="0"/>
              </a:rPr>
              <a:t>0.076mm</a:t>
            </a:r>
            <a:r>
              <a:rPr kumimoji="1" lang="zh-CN" altLang="en-US" sz="2000">
                <a:latin typeface="Tahoma" pitchFamily="34" charset="0"/>
              </a:rPr>
              <a:t>。问新机床加工零件的椭圆度总体均值与以前有无显著差别。（</a:t>
            </a:r>
            <a:r>
              <a:rPr kumimoji="1" lang="el-GR" altLang="zh-CN" sz="2000">
                <a:latin typeface="宋体" pitchFamily="2" charset="-122"/>
              </a:rPr>
              <a:t>α</a:t>
            </a:r>
            <a:r>
              <a:rPr kumimoji="1" lang="en-US" altLang="zh-CN" sz="2000">
                <a:latin typeface="宋体" pitchFamily="2" charset="-122"/>
              </a:rPr>
              <a:t>=0.05</a:t>
            </a:r>
            <a:r>
              <a:rPr kumimoji="1" lang="zh-CN" altLang="en-US" sz="2000">
                <a:latin typeface="宋体" pitchFamily="2" charset="-122"/>
              </a:rPr>
              <a:t>）</a:t>
            </a:r>
            <a:endParaRPr kumimoji="1" lang="zh-CN" altLang="el-GR" sz="2000">
              <a:latin typeface="宋体" pitchFamily="2" charset="-122"/>
            </a:endParaRPr>
          </a:p>
        </p:txBody>
      </p:sp>
    </p:spTree>
    <p:extLst>
      <p:ext uri="{BB962C8B-B14F-4D97-AF65-F5344CB8AC3E}">
        <p14:creationId xmlns:p14="http://schemas.microsoft.com/office/powerpoint/2010/main" xmlns="" val="415505697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5986" name="Object 2"/>
          <p:cNvGraphicFramePr>
            <a:graphicFrameLocks noChangeAspect="1"/>
          </p:cNvGraphicFramePr>
          <p:nvPr/>
        </p:nvGraphicFramePr>
        <p:xfrm>
          <a:off x="1116013" y="1254125"/>
          <a:ext cx="2232025" cy="438150"/>
        </p:xfrm>
        <a:graphic>
          <a:graphicData uri="http://schemas.openxmlformats.org/presentationml/2006/ole">
            <p:oleObj spid="_x0000_s52286" name="Equation" r:id="rId3" imgW="1473480" imgH="279360" progId="Equation.3">
              <p:embed/>
            </p:oleObj>
          </a:graphicData>
        </a:graphic>
      </p:graphicFrame>
      <p:graphicFrame>
        <p:nvGraphicFramePr>
          <p:cNvPr id="425987" name="Object 3"/>
          <p:cNvGraphicFramePr>
            <a:graphicFrameLocks noChangeAspect="1"/>
          </p:cNvGraphicFramePr>
          <p:nvPr/>
        </p:nvGraphicFramePr>
        <p:xfrm>
          <a:off x="1116013" y="531813"/>
          <a:ext cx="2232025" cy="434975"/>
        </p:xfrm>
        <a:graphic>
          <a:graphicData uri="http://schemas.openxmlformats.org/presentationml/2006/ole">
            <p:oleObj spid="_x0000_s52287" name="Equation" r:id="rId4" imgW="1499040" imgH="292320" progId="Equation.3">
              <p:embed/>
            </p:oleObj>
          </a:graphicData>
        </a:graphic>
      </p:graphicFrame>
      <p:graphicFrame>
        <p:nvGraphicFramePr>
          <p:cNvPr id="425988" name="Object 4"/>
          <p:cNvGraphicFramePr>
            <a:graphicFrameLocks noChangeAspect="1"/>
          </p:cNvGraphicFramePr>
          <p:nvPr/>
        </p:nvGraphicFramePr>
        <p:xfrm>
          <a:off x="3924300" y="692150"/>
          <a:ext cx="3671888" cy="877888"/>
        </p:xfrm>
        <a:graphic>
          <a:graphicData uri="http://schemas.openxmlformats.org/presentationml/2006/ole">
            <p:oleObj spid="_x0000_s52288" name="公式" r:id="rId5" imgW="3023280" imgH="711360" progId="Equation.3">
              <p:embed/>
            </p:oleObj>
          </a:graphicData>
        </a:graphic>
      </p:graphicFrame>
      <p:sp>
        <p:nvSpPr>
          <p:cNvPr id="425989" name="Freeform 5"/>
          <p:cNvSpPr>
            <a:spLocks/>
          </p:cNvSpPr>
          <p:nvPr/>
        </p:nvSpPr>
        <p:spPr bwMode="auto">
          <a:xfrm>
            <a:off x="2209800" y="3563938"/>
            <a:ext cx="4964113" cy="181451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19050"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5990" name="Line 6"/>
          <p:cNvSpPr>
            <a:spLocks noChangeShapeType="1"/>
          </p:cNvSpPr>
          <p:nvPr/>
        </p:nvSpPr>
        <p:spPr bwMode="auto">
          <a:xfrm>
            <a:off x="2220913" y="5351463"/>
            <a:ext cx="4948237" cy="1587"/>
          </a:xfrm>
          <a:prstGeom prst="line">
            <a:avLst/>
          </a:prstGeom>
          <a:noFill/>
          <a:ln w="9525">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5991" name="Freeform 7"/>
          <p:cNvSpPr>
            <a:spLocks/>
          </p:cNvSpPr>
          <p:nvPr/>
        </p:nvSpPr>
        <p:spPr bwMode="auto">
          <a:xfrm>
            <a:off x="4710113" y="5229225"/>
            <a:ext cx="4762" cy="193675"/>
          </a:xfrm>
          <a:custGeom>
            <a:avLst/>
            <a:gdLst>
              <a:gd name="T0" fmla="*/ 0 w 3"/>
              <a:gd name="T1" fmla="*/ 0 h 134"/>
              <a:gd name="T2" fmla="*/ 3 w 3"/>
              <a:gd name="T3" fmla="*/ 134 h 134"/>
            </a:gdLst>
            <a:ahLst/>
            <a:cxnLst>
              <a:cxn ang="0">
                <a:pos x="T0" y="T1"/>
              </a:cxn>
              <a:cxn ang="0">
                <a:pos x="T2" y="T3"/>
              </a:cxn>
            </a:cxnLst>
            <a:rect l="0" t="0" r="r" b="b"/>
            <a:pathLst>
              <a:path w="3" h="134">
                <a:moveTo>
                  <a:pt x="0" y="0"/>
                </a:moveTo>
                <a:lnTo>
                  <a:pt x="3" y="134"/>
                </a:lnTo>
              </a:path>
            </a:pathLst>
          </a:cu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5992" name="Rectangle 8"/>
          <p:cNvSpPr>
            <a:spLocks noChangeArrowheads="1"/>
          </p:cNvSpPr>
          <p:nvPr/>
        </p:nvSpPr>
        <p:spPr bwMode="auto">
          <a:xfrm>
            <a:off x="2209800" y="4979988"/>
            <a:ext cx="1203325" cy="361950"/>
          </a:xfrm>
          <a:prstGeom prst="rect">
            <a:avLst/>
          </a:prstGeom>
          <a:solidFill>
            <a:srgbClr val="000000"/>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25993" name="Rectangle 9"/>
          <p:cNvSpPr>
            <a:spLocks noChangeArrowheads="1"/>
          </p:cNvSpPr>
          <p:nvPr/>
        </p:nvSpPr>
        <p:spPr bwMode="auto">
          <a:xfrm>
            <a:off x="5970588" y="4979988"/>
            <a:ext cx="1203325" cy="361950"/>
          </a:xfrm>
          <a:prstGeom prst="rect">
            <a:avLst/>
          </a:prstGeom>
          <a:solidFill>
            <a:srgbClr val="000000"/>
          </a:solidFill>
          <a:ln w="9525">
            <a:solidFill>
              <a:schemeClr val="tx1">
                <a:alpha val="0"/>
              </a:scheme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25994" name="Freeform 10"/>
          <p:cNvSpPr>
            <a:spLocks/>
          </p:cNvSpPr>
          <p:nvPr/>
        </p:nvSpPr>
        <p:spPr bwMode="auto">
          <a:xfrm>
            <a:off x="2195513" y="4908550"/>
            <a:ext cx="1246187" cy="442913"/>
          </a:xfrm>
          <a:custGeom>
            <a:avLst/>
            <a:gdLst>
              <a:gd name="T0" fmla="*/ 0 w 1193"/>
              <a:gd name="T1" fmla="*/ 586 h 586"/>
              <a:gd name="T2" fmla="*/ 703 w 1193"/>
              <a:gd name="T3" fmla="*/ 451 h 586"/>
              <a:gd name="T4" fmla="*/ 1122 w 1193"/>
              <a:gd name="T5" fmla="*/ 174 h 586"/>
              <a:gd name="T6" fmla="*/ 1129 w 1193"/>
              <a:gd name="T7" fmla="*/ 55 h 586"/>
              <a:gd name="T8" fmla="*/ 785 w 1193"/>
              <a:gd name="T9" fmla="*/ 2 h 586"/>
              <a:gd name="T10" fmla="*/ 7 w 1193"/>
              <a:gd name="T11" fmla="*/ 40 h 586"/>
            </a:gdLst>
            <a:ahLst/>
            <a:cxnLst>
              <a:cxn ang="0">
                <a:pos x="T0" y="T1"/>
              </a:cxn>
              <a:cxn ang="0">
                <a:pos x="T2" y="T3"/>
              </a:cxn>
              <a:cxn ang="0">
                <a:pos x="T4" y="T5"/>
              </a:cxn>
              <a:cxn ang="0">
                <a:pos x="T6" y="T7"/>
              </a:cxn>
              <a:cxn ang="0">
                <a:pos x="T8" y="T9"/>
              </a:cxn>
              <a:cxn ang="0">
                <a:pos x="T10" y="T11"/>
              </a:cxn>
            </a:cxnLst>
            <a:rect l="0" t="0" r="r" b="b"/>
            <a:pathLst>
              <a:path w="1193" h="586">
                <a:moveTo>
                  <a:pt x="0" y="586"/>
                </a:moveTo>
                <a:cubicBezTo>
                  <a:pt x="117" y="564"/>
                  <a:pt x="516" y="520"/>
                  <a:pt x="703" y="451"/>
                </a:cubicBezTo>
                <a:cubicBezTo>
                  <a:pt x="890" y="382"/>
                  <a:pt x="1051" y="240"/>
                  <a:pt x="1122" y="174"/>
                </a:cubicBezTo>
                <a:cubicBezTo>
                  <a:pt x="1193" y="108"/>
                  <a:pt x="1185" y="84"/>
                  <a:pt x="1129" y="55"/>
                </a:cubicBezTo>
                <a:cubicBezTo>
                  <a:pt x="1073" y="26"/>
                  <a:pt x="972" y="4"/>
                  <a:pt x="785" y="2"/>
                </a:cubicBezTo>
                <a:cubicBezTo>
                  <a:pt x="598" y="0"/>
                  <a:pt x="169" y="32"/>
                  <a:pt x="7" y="40"/>
                </a:cubicBezTo>
              </a:path>
            </a:pathLst>
          </a:custGeom>
          <a:solidFill>
            <a:srgbClr val="CC9900"/>
          </a:solidFill>
          <a:ln w="9525" cap="flat" cmpd="sng">
            <a:solidFill>
              <a:schemeClr val="tx1">
                <a:alpha val="0"/>
              </a:scheme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5995" name="Freeform 11"/>
          <p:cNvSpPr>
            <a:spLocks/>
          </p:cNvSpPr>
          <p:nvPr/>
        </p:nvSpPr>
        <p:spPr bwMode="auto">
          <a:xfrm>
            <a:off x="5954713" y="4875213"/>
            <a:ext cx="1270000" cy="466725"/>
          </a:xfrm>
          <a:custGeom>
            <a:avLst/>
            <a:gdLst>
              <a:gd name="T0" fmla="*/ 1168 w 1216"/>
              <a:gd name="T1" fmla="*/ 618 h 618"/>
              <a:gd name="T2" fmla="*/ 457 w 1216"/>
              <a:gd name="T3" fmla="*/ 510 h 618"/>
              <a:gd name="T4" fmla="*/ 16 w 1216"/>
              <a:gd name="T5" fmla="*/ 138 h 618"/>
              <a:gd name="T6" fmla="*/ 555 w 1216"/>
              <a:gd name="T7" fmla="*/ 16 h 618"/>
              <a:gd name="T8" fmla="*/ 1216 w 1216"/>
              <a:gd name="T9" fmla="*/ 42 h 618"/>
            </a:gdLst>
            <a:ahLst/>
            <a:cxnLst>
              <a:cxn ang="0">
                <a:pos x="T0" y="T1"/>
              </a:cxn>
              <a:cxn ang="0">
                <a:pos x="T2" y="T3"/>
              </a:cxn>
              <a:cxn ang="0">
                <a:pos x="T4" y="T5"/>
              </a:cxn>
              <a:cxn ang="0">
                <a:pos x="T6" y="T7"/>
              </a:cxn>
              <a:cxn ang="0">
                <a:pos x="T8" y="T9"/>
              </a:cxn>
            </a:cxnLst>
            <a:rect l="0" t="0" r="r" b="b"/>
            <a:pathLst>
              <a:path w="1216" h="618">
                <a:moveTo>
                  <a:pt x="1168" y="618"/>
                </a:moveTo>
                <a:cubicBezTo>
                  <a:pt x="1050" y="600"/>
                  <a:pt x="649" y="590"/>
                  <a:pt x="457" y="510"/>
                </a:cubicBezTo>
                <a:cubicBezTo>
                  <a:pt x="265" y="430"/>
                  <a:pt x="0" y="220"/>
                  <a:pt x="16" y="138"/>
                </a:cubicBezTo>
                <a:cubicBezTo>
                  <a:pt x="32" y="56"/>
                  <a:pt x="355" y="32"/>
                  <a:pt x="555" y="16"/>
                </a:cubicBezTo>
                <a:cubicBezTo>
                  <a:pt x="755" y="0"/>
                  <a:pt x="1078" y="37"/>
                  <a:pt x="1216" y="42"/>
                </a:cubicBezTo>
              </a:path>
            </a:pathLst>
          </a:custGeom>
          <a:solidFill>
            <a:srgbClr val="CC9900"/>
          </a:solidFill>
          <a:ln w="9525" cap="flat" cmpd="sng">
            <a:solidFill>
              <a:schemeClr val="tx1">
                <a:alpha val="0"/>
              </a:scheme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5996" name="Freeform 12"/>
          <p:cNvSpPr>
            <a:spLocks/>
          </p:cNvSpPr>
          <p:nvPr/>
        </p:nvSpPr>
        <p:spPr bwMode="auto">
          <a:xfrm>
            <a:off x="5957888" y="2997200"/>
            <a:ext cx="4762" cy="2524125"/>
          </a:xfrm>
          <a:custGeom>
            <a:avLst/>
            <a:gdLst>
              <a:gd name="T0" fmla="*/ 3 w 3"/>
              <a:gd name="T1" fmla="*/ 1590 h 1590"/>
              <a:gd name="T2" fmla="*/ 0 w 3"/>
              <a:gd name="T3" fmla="*/ 0 h 1590"/>
            </a:gdLst>
            <a:ahLst/>
            <a:cxnLst>
              <a:cxn ang="0">
                <a:pos x="T0" y="T1"/>
              </a:cxn>
              <a:cxn ang="0">
                <a:pos x="T2" y="T3"/>
              </a:cxn>
            </a:cxnLst>
            <a:rect l="0" t="0" r="r" b="b"/>
            <a:pathLst>
              <a:path w="3" h="1590">
                <a:moveTo>
                  <a:pt x="3" y="1590"/>
                </a:moveTo>
                <a:lnTo>
                  <a:pt x="0" y="0"/>
                </a:lnTo>
              </a:path>
            </a:pathLst>
          </a:custGeom>
          <a:noFill/>
          <a:ln w="952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5997" name="Line 13"/>
          <p:cNvSpPr>
            <a:spLocks noChangeShapeType="1"/>
          </p:cNvSpPr>
          <p:nvPr/>
        </p:nvSpPr>
        <p:spPr bwMode="auto">
          <a:xfrm>
            <a:off x="3948113" y="3354388"/>
            <a:ext cx="2057400" cy="158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5998" name="Line 14"/>
          <p:cNvSpPr>
            <a:spLocks noChangeShapeType="1"/>
          </p:cNvSpPr>
          <p:nvPr/>
        </p:nvSpPr>
        <p:spPr bwMode="auto">
          <a:xfrm flipH="1">
            <a:off x="3414713" y="3354388"/>
            <a:ext cx="609600" cy="158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5999" name="Line 15"/>
          <p:cNvSpPr>
            <a:spLocks noChangeShapeType="1"/>
          </p:cNvSpPr>
          <p:nvPr/>
        </p:nvSpPr>
        <p:spPr bwMode="auto">
          <a:xfrm>
            <a:off x="5929313" y="3354388"/>
            <a:ext cx="1143000" cy="158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6000" name="Line 16"/>
          <p:cNvSpPr>
            <a:spLocks noChangeShapeType="1"/>
          </p:cNvSpPr>
          <p:nvPr/>
        </p:nvSpPr>
        <p:spPr bwMode="auto">
          <a:xfrm flipH="1">
            <a:off x="2195513" y="3354388"/>
            <a:ext cx="1219200" cy="1587"/>
          </a:xfrm>
          <a:prstGeom prst="line">
            <a:avLst/>
          </a:prstGeom>
          <a:noFill/>
          <a:ln w="9525">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6001" name="Text Box 17"/>
          <p:cNvSpPr txBox="1">
            <a:spLocks noChangeArrowheads="1"/>
          </p:cNvSpPr>
          <p:nvPr/>
        </p:nvSpPr>
        <p:spPr bwMode="auto">
          <a:xfrm>
            <a:off x="4291013" y="3011488"/>
            <a:ext cx="690562" cy="284162"/>
          </a:xfrm>
          <a:prstGeom prst="rect">
            <a:avLst/>
          </a:prstGeom>
          <a:noFill/>
          <a:ln w="9525">
            <a:solidFill>
              <a:schemeClr val="tx1">
                <a:alpha val="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接受域</a:t>
            </a:r>
          </a:p>
        </p:txBody>
      </p:sp>
      <p:sp>
        <p:nvSpPr>
          <p:cNvPr id="426002" name="Text Box 18"/>
          <p:cNvSpPr txBox="1">
            <a:spLocks noChangeArrowheads="1"/>
          </p:cNvSpPr>
          <p:nvPr/>
        </p:nvSpPr>
        <p:spPr bwMode="auto">
          <a:xfrm>
            <a:off x="6119813" y="3011488"/>
            <a:ext cx="690562" cy="284162"/>
          </a:xfrm>
          <a:prstGeom prst="rect">
            <a:avLst/>
          </a:prstGeom>
          <a:noFill/>
          <a:ln w="9525">
            <a:solidFill>
              <a:schemeClr val="tx1">
                <a:alpha val="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拒绝域</a:t>
            </a:r>
          </a:p>
        </p:txBody>
      </p:sp>
      <p:sp>
        <p:nvSpPr>
          <p:cNvPr id="426003" name="Text Box 19"/>
          <p:cNvSpPr txBox="1">
            <a:spLocks noChangeArrowheads="1"/>
          </p:cNvSpPr>
          <p:nvPr/>
        </p:nvSpPr>
        <p:spPr bwMode="auto">
          <a:xfrm>
            <a:off x="2462213" y="3011488"/>
            <a:ext cx="690562" cy="284162"/>
          </a:xfrm>
          <a:prstGeom prst="rect">
            <a:avLst/>
          </a:prstGeom>
          <a:noFill/>
          <a:ln w="9525">
            <a:solidFill>
              <a:schemeClr val="tx1">
                <a:alpha val="0"/>
              </a:schemeClr>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拒绝域</a:t>
            </a:r>
          </a:p>
        </p:txBody>
      </p:sp>
      <p:graphicFrame>
        <p:nvGraphicFramePr>
          <p:cNvPr id="426004" name="Object 20"/>
          <p:cNvGraphicFramePr>
            <a:graphicFrameLocks noChangeAspect="1"/>
          </p:cNvGraphicFramePr>
          <p:nvPr/>
        </p:nvGraphicFramePr>
        <p:xfrm>
          <a:off x="6046788" y="4594225"/>
          <a:ext cx="792162" cy="336550"/>
        </p:xfrm>
        <a:graphic>
          <a:graphicData uri="http://schemas.openxmlformats.org/presentationml/2006/ole">
            <p:oleObj spid="_x0000_s52289" name="Equation" r:id="rId6" imgW="990720" imgH="393840" progId="Equation.3">
              <p:embed/>
            </p:oleObj>
          </a:graphicData>
        </a:graphic>
      </p:graphicFrame>
      <p:graphicFrame>
        <p:nvGraphicFramePr>
          <p:cNvPr id="426005" name="Object 21"/>
          <p:cNvGraphicFramePr>
            <a:graphicFrameLocks noChangeAspect="1"/>
          </p:cNvGraphicFramePr>
          <p:nvPr/>
        </p:nvGraphicFramePr>
        <p:xfrm>
          <a:off x="2195513" y="4594225"/>
          <a:ext cx="769937" cy="327025"/>
        </p:xfrm>
        <a:graphic>
          <a:graphicData uri="http://schemas.openxmlformats.org/presentationml/2006/ole">
            <p:oleObj spid="_x0000_s52290" name="Equation" r:id="rId7" imgW="990720" imgH="393840" progId="Equation.3">
              <p:embed/>
            </p:oleObj>
          </a:graphicData>
        </a:graphic>
      </p:graphicFrame>
      <p:graphicFrame>
        <p:nvGraphicFramePr>
          <p:cNvPr id="426006" name="Object 22"/>
          <p:cNvGraphicFramePr>
            <a:graphicFrameLocks noChangeAspect="1"/>
          </p:cNvGraphicFramePr>
          <p:nvPr/>
        </p:nvGraphicFramePr>
        <p:xfrm>
          <a:off x="4100513" y="4535488"/>
          <a:ext cx="763587" cy="188912"/>
        </p:xfrm>
        <a:graphic>
          <a:graphicData uri="http://schemas.openxmlformats.org/presentationml/2006/ole">
            <p:oleObj spid="_x0000_s52291" name="公式" r:id="rId8" imgW="990720" imgH="228600" progId="Equation.3">
              <p:embed/>
            </p:oleObj>
          </a:graphicData>
        </a:graphic>
      </p:graphicFrame>
      <p:graphicFrame>
        <p:nvGraphicFramePr>
          <p:cNvPr id="426007" name="Object 23"/>
          <p:cNvGraphicFramePr>
            <a:graphicFrameLocks noChangeAspect="1"/>
          </p:cNvGraphicFramePr>
          <p:nvPr/>
        </p:nvGraphicFramePr>
        <p:xfrm>
          <a:off x="3097213" y="5529263"/>
          <a:ext cx="428625" cy="196850"/>
        </p:xfrm>
        <a:graphic>
          <a:graphicData uri="http://schemas.openxmlformats.org/presentationml/2006/ole">
            <p:oleObj spid="_x0000_s52292" name="Equation" r:id="rId9" imgW="533520" imgH="228600" progId="Equation.3">
              <p:embed/>
            </p:oleObj>
          </a:graphicData>
        </a:graphic>
      </p:graphicFrame>
      <p:graphicFrame>
        <p:nvGraphicFramePr>
          <p:cNvPr id="426008" name="Object 24"/>
          <p:cNvGraphicFramePr>
            <a:graphicFrameLocks noChangeAspect="1"/>
          </p:cNvGraphicFramePr>
          <p:nvPr/>
        </p:nvGraphicFramePr>
        <p:xfrm>
          <a:off x="5848350" y="5529263"/>
          <a:ext cx="307975" cy="196850"/>
        </p:xfrm>
        <a:graphic>
          <a:graphicData uri="http://schemas.openxmlformats.org/presentationml/2006/ole">
            <p:oleObj spid="_x0000_s52293" name="Equation" r:id="rId10" imgW="381240" imgH="228600" progId="Equation.3">
              <p:embed/>
            </p:oleObj>
          </a:graphicData>
        </a:graphic>
      </p:graphicFrame>
      <p:graphicFrame>
        <p:nvGraphicFramePr>
          <p:cNvPr id="426009" name="Object 25"/>
          <p:cNvGraphicFramePr>
            <a:graphicFrameLocks noChangeAspect="1"/>
          </p:cNvGraphicFramePr>
          <p:nvPr/>
        </p:nvGraphicFramePr>
        <p:xfrm>
          <a:off x="4633913" y="5438775"/>
          <a:ext cx="134937" cy="196850"/>
        </p:xfrm>
        <a:graphic>
          <a:graphicData uri="http://schemas.openxmlformats.org/presentationml/2006/ole">
            <p:oleObj spid="_x0000_s52294" name="Equation" r:id="rId11" imgW="152280" imgH="228600" progId="Equation.3">
              <p:embed/>
            </p:oleObj>
          </a:graphicData>
        </a:graphic>
      </p:graphicFrame>
      <p:graphicFrame>
        <p:nvGraphicFramePr>
          <p:cNvPr id="426010" name="Object 26"/>
          <p:cNvGraphicFramePr>
            <a:graphicFrameLocks noChangeAspect="1"/>
          </p:cNvGraphicFramePr>
          <p:nvPr/>
        </p:nvGraphicFramePr>
        <p:xfrm>
          <a:off x="2347913" y="5478463"/>
          <a:ext cx="455612" cy="193675"/>
        </p:xfrm>
        <a:graphic>
          <a:graphicData uri="http://schemas.openxmlformats.org/presentationml/2006/ole">
            <p:oleObj spid="_x0000_s52295" name="Equation" r:id="rId12" imgW="546120" imgH="228600" progId="Equation.3">
              <p:embed/>
            </p:oleObj>
          </a:graphicData>
        </a:graphic>
      </p:graphicFrame>
      <p:sp>
        <p:nvSpPr>
          <p:cNvPr id="426011" name="Freeform 27"/>
          <p:cNvSpPr>
            <a:spLocks/>
          </p:cNvSpPr>
          <p:nvPr/>
        </p:nvSpPr>
        <p:spPr bwMode="auto">
          <a:xfrm>
            <a:off x="3414713" y="3048000"/>
            <a:ext cx="7937" cy="2430463"/>
          </a:xfrm>
          <a:custGeom>
            <a:avLst/>
            <a:gdLst>
              <a:gd name="T0" fmla="*/ 0 w 5"/>
              <a:gd name="T1" fmla="*/ 1531 h 1531"/>
              <a:gd name="T2" fmla="*/ 5 w 5"/>
              <a:gd name="T3" fmla="*/ 0 h 1531"/>
            </a:gdLst>
            <a:ahLst/>
            <a:cxnLst>
              <a:cxn ang="0">
                <a:pos x="T0" y="T1"/>
              </a:cxn>
              <a:cxn ang="0">
                <a:pos x="T2" y="T3"/>
              </a:cxn>
            </a:cxnLst>
            <a:rect l="0" t="0" r="r" b="b"/>
            <a:pathLst>
              <a:path w="5" h="1531">
                <a:moveTo>
                  <a:pt x="0" y="1531"/>
                </a:moveTo>
                <a:lnTo>
                  <a:pt x="5" y="0"/>
                </a:lnTo>
              </a:path>
            </a:pathLst>
          </a:cu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6012" name="Freeform 28"/>
          <p:cNvSpPr>
            <a:spLocks/>
          </p:cNvSpPr>
          <p:nvPr/>
        </p:nvSpPr>
        <p:spPr bwMode="auto">
          <a:xfrm>
            <a:off x="2209800" y="3565525"/>
            <a:ext cx="4964113" cy="1814513"/>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6013" name="Line 29"/>
          <p:cNvSpPr>
            <a:spLocks noChangeShapeType="1"/>
          </p:cNvSpPr>
          <p:nvPr/>
        </p:nvSpPr>
        <p:spPr bwMode="auto">
          <a:xfrm flipV="1">
            <a:off x="2771775" y="5302250"/>
            <a:ext cx="1588" cy="71438"/>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182025492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2598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2598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0" presetClass="entr" presetSubtype="0" fill="hold" nodeType="clickEffect">
                                  <p:stCondLst>
                                    <p:cond delay="0"/>
                                  </p:stCondLst>
                                  <p:childTnLst>
                                    <p:set>
                                      <p:cBhvr>
                                        <p:cTn id="14" dur="1" fill="hold">
                                          <p:stCondLst>
                                            <p:cond delay="0"/>
                                          </p:stCondLst>
                                        </p:cTn>
                                        <p:tgtEl>
                                          <p:spTgt spid="425988"/>
                                        </p:tgtEl>
                                        <p:attrNameLst>
                                          <p:attrName>style.visibility</p:attrName>
                                        </p:attrNameLst>
                                      </p:cBhvr>
                                      <p:to>
                                        <p:strVal val="visible"/>
                                      </p:to>
                                    </p:set>
                                    <p:animEffect transition="in" filter="fade">
                                      <p:cBhvr>
                                        <p:cTn id="15" dur="800" decel="100000"/>
                                        <p:tgtEl>
                                          <p:spTgt spid="425988"/>
                                        </p:tgtEl>
                                      </p:cBhvr>
                                    </p:animEffect>
                                    <p:anim calcmode="lin" valueType="num">
                                      <p:cBhvr>
                                        <p:cTn id="16" dur="800" decel="100000" fill="hold"/>
                                        <p:tgtEl>
                                          <p:spTgt spid="425988"/>
                                        </p:tgtEl>
                                        <p:attrNameLst>
                                          <p:attrName>style.rotation</p:attrName>
                                        </p:attrNameLst>
                                      </p:cBhvr>
                                      <p:tavLst>
                                        <p:tav tm="0">
                                          <p:val>
                                            <p:fltVal val="-90"/>
                                          </p:val>
                                        </p:tav>
                                        <p:tav tm="100000">
                                          <p:val>
                                            <p:fltVal val="0"/>
                                          </p:val>
                                        </p:tav>
                                      </p:tavLst>
                                    </p:anim>
                                    <p:anim calcmode="lin" valueType="num">
                                      <p:cBhvr>
                                        <p:cTn id="17" dur="800" decel="100000" fill="hold"/>
                                        <p:tgtEl>
                                          <p:spTgt spid="425988"/>
                                        </p:tgtEl>
                                        <p:attrNameLst>
                                          <p:attrName>ppt_x</p:attrName>
                                        </p:attrNameLst>
                                      </p:cBhvr>
                                      <p:tavLst>
                                        <p:tav tm="0">
                                          <p:val>
                                            <p:strVal val="#ppt_x+0.4"/>
                                          </p:val>
                                        </p:tav>
                                        <p:tav tm="100000">
                                          <p:val>
                                            <p:strVal val="#ppt_x-0.05"/>
                                          </p:val>
                                        </p:tav>
                                      </p:tavLst>
                                    </p:anim>
                                    <p:anim calcmode="lin" valueType="num">
                                      <p:cBhvr>
                                        <p:cTn id="18" dur="800" decel="100000" fill="hold"/>
                                        <p:tgtEl>
                                          <p:spTgt spid="425988"/>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425988"/>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425988"/>
                                        </p:tgtEl>
                                        <p:attrNameLst>
                                          <p:attrName>ppt_y</p:attrName>
                                        </p:attrNameLst>
                                      </p:cBhvr>
                                      <p:tavLst>
                                        <p:tav tm="0">
                                          <p:val>
                                            <p:strVal val="#ppt_y+0.1"/>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425989"/>
                                        </p:tgtEl>
                                        <p:attrNameLst>
                                          <p:attrName>style.visibility</p:attrName>
                                        </p:attrNameLst>
                                      </p:cBhvr>
                                      <p:to>
                                        <p:strVal val="visible"/>
                                      </p:to>
                                    </p:set>
                                    <p:anim calcmode="lin" valueType="num">
                                      <p:cBhvr>
                                        <p:cTn id="25" dur="500" fill="hold"/>
                                        <p:tgtEl>
                                          <p:spTgt spid="425989"/>
                                        </p:tgtEl>
                                        <p:attrNameLst>
                                          <p:attrName>ppt_w</p:attrName>
                                        </p:attrNameLst>
                                      </p:cBhvr>
                                      <p:tavLst>
                                        <p:tav tm="0">
                                          <p:val>
                                            <p:strVal val="#ppt_w*0.05"/>
                                          </p:val>
                                        </p:tav>
                                        <p:tav tm="100000">
                                          <p:val>
                                            <p:strVal val="#ppt_w"/>
                                          </p:val>
                                        </p:tav>
                                      </p:tavLst>
                                    </p:anim>
                                    <p:anim calcmode="lin" valueType="num">
                                      <p:cBhvr>
                                        <p:cTn id="26" dur="500" fill="hold"/>
                                        <p:tgtEl>
                                          <p:spTgt spid="425989"/>
                                        </p:tgtEl>
                                        <p:attrNameLst>
                                          <p:attrName>ppt_h</p:attrName>
                                        </p:attrNameLst>
                                      </p:cBhvr>
                                      <p:tavLst>
                                        <p:tav tm="0">
                                          <p:val>
                                            <p:strVal val="#ppt_h"/>
                                          </p:val>
                                        </p:tav>
                                        <p:tav tm="100000">
                                          <p:val>
                                            <p:strVal val="#ppt_h"/>
                                          </p:val>
                                        </p:tav>
                                      </p:tavLst>
                                    </p:anim>
                                    <p:anim calcmode="lin" valueType="num">
                                      <p:cBhvr>
                                        <p:cTn id="27" dur="500" fill="hold"/>
                                        <p:tgtEl>
                                          <p:spTgt spid="425989"/>
                                        </p:tgtEl>
                                        <p:attrNameLst>
                                          <p:attrName>ppt_x</p:attrName>
                                        </p:attrNameLst>
                                      </p:cBhvr>
                                      <p:tavLst>
                                        <p:tav tm="0">
                                          <p:val>
                                            <p:strVal val="#ppt_x-.2"/>
                                          </p:val>
                                        </p:tav>
                                        <p:tav tm="100000">
                                          <p:val>
                                            <p:strVal val="#ppt_x"/>
                                          </p:val>
                                        </p:tav>
                                      </p:tavLst>
                                    </p:anim>
                                    <p:anim calcmode="lin" valueType="num">
                                      <p:cBhvr>
                                        <p:cTn id="28" dur="500" fill="hold"/>
                                        <p:tgtEl>
                                          <p:spTgt spid="425989"/>
                                        </p:tgtEl>
                                        <p:attrNameLst>
                                          <p:attrName>ppt_y</p:attrName>
                                        </p:attrNameLst>
                                      </p:cBhvr>
                                      <p:tavLst>
                                        <p:tav tm="0">
                                          <p:val>
                                            <p:strVal val="#ppt_y"/>
                                          </p:val>
                                        </p:tav>
                                        <p:tav tm="100000">
                                          <p:val>
                                            <p:strVal val="#ppt_y"/>
                                          </p:val>
                                        </p:tav>
                                      </p:tavLst>
                                    </p:anim>
                                    <p:animEffect transition="in" filter="fade">
                                      <p:cBhvr>
                                        <p:cTn id="29" dur="500"/>
                                        <p:tgtEl>
                                          <p:spTgt spid="42598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4" presetClass="entr" presetSubtype="0" accel="100000" fill="hold" nodeType="clickEffect">
                                  <p:stCondLst>
                                    <p:cond delay="0"/>
                                  </p:stCondLst>
                                  <p:childTnLst>
                                    <p:set>
                                      <p:cBhvr>
                                        <p:cTn id="33" dur="1" fill="hold">
                                          <p:stCondLst>
                                            <p:cond delay="0"/>
                                          </p:stCondLst>
                                        </p:cTn>
                                        <p:tgtEl>
                                          <p:spTgt spid="426010"/>
                                        </p:tgtEl>
                                        <p:attrNameLst>
                                          <p:attrName>style.visibility</p:attrName>
                                        </p:attrNameLst>
                                      </p:cBhvr>
                                      <p:to>
                                        <p:strVal val="visible"/>
                                      </p:to>
                                    </p:set>
                                    <p:anim calcmode="lin" valueType="num">
                                      <p:cBhvr>
                                        <p:cTn id="34" dur="500" fill="hold"/>
                                        <p:tgtEl>
                                          <p:spTgt spid="426010"/>
                                        </p:tgtEl>
                                        <p:attrNameLst>
                                          <p:attrName>ppt_w</p:attrName>
                                        </p:attrNameLst>
                                      </p:cBhvr>
                                      <p:tavLst>
                                        <p:tav tm="0">
                                          <p:val>
                                            <p:strVal val="#ppt_w*0.05"/>
                                          </p:val>
                                        </p:tav>
                                        <p:tav tm="100000">
                                          <p:val>
                                            <p:strVal val="#ppt_w"/>
                                          </p:val>
                                        </p:tav>
                                      </p:tavLst>
                                    </p:anim>
                                    <p:anim calcmode="lin" valueType="num">
                                      <p:cBhvr>
                                        <p:cTn id="35" dur="500" fill="hold"/>
                                        <p:tgtEl>
                                          <p:spTgt spid="426010"/>
                                        </p:tgtEl>
                                        <p:attrNameLst>
                                          <p:attrName>ppt_h</p:attrName>
                                        </p:attrNameLst>
                                      </p:cBhvr>
                                      <p:tavLst>
                                        <p:tav tm="0">
                                          <p:val>
                                            <p:strVal val="#ppt_h"/>
                                          </p:val>
                                        </p:tav>
                                        <p:tav tm="100000">
                                          <p:val>
                                            <p:strVal val="#ppt_h"/>
                                          </p:val>
                                        </p:tav>
                                      </p:tavLst>
                                    </p:anim>
                                    <p:anim calcmode="lin" valueType="num">
                                      <p:cBhvr>
                                        <p:cTn id="36" dur="500" fill="hold"/>
                                        <p:tgtEl>
                                          <p:spTgt spid="426010"/>
                                        </p:tgtEl>
                                        <p:attrNameLst>
                                          <p:attrName>ppt_x</p:attrName>
                                        </p:attrNameLst>
                                      </p:cBhvr>
                                      <p:tavLst>
                                        <p:tav tm="0">
                                          <p:val>
                                            <p:strVal val="#ppt_x-.2"/>
                                          </p:val>
                                        </p:tav>
                                        <p:tav tm="100000">
                                          <p:val>
                                            <p:strVal val="#ppt_x"/>
                                          </p:val>
                                        </p:tav>
                                      </p:tavLst>
                                    </p:anim>
                                    <p:anim calcmode="lin" valueType="num">
                                      <p:cBhvr>
                                        <p:cTn id="37" dur="500" fill="hold"/>
                                        <p:tgtEl>
                                          <p:spTgt spid="426010"/>
                                        </p:tgtEl>
                                        <p:attrNameLst>
                                          <p:attrName>ppt_y</p:attrName>
                                        </p:attrNameLst>
                                      </p:cBhvr>
                                      <p:tavLst>
                                        <p:tav tm="0">
                                          <p:val>
                                            <p:strVal val="#ppt_y"/>
                                          </p:val>
                                        </p:tav>
                                        <p:tav tm="100000">
                                          <p:val>
                                            <p:strVal val="#ppt_y"/>
                                          </p:val>
                                        </p:tav>
                                      </p:tavLst>
                                    </p:anim>
                                    <p:animEffect transition="in" filter="fade">
                                      <p:cBhvr>
                                        <p:cTn id="38" dur="500"/>
                                        <p:tgtEl>
                                          <p:spTgt spid="426010"/>
                                        </p:tgtEl>
                                      </p:cBhvr>
                                    </p:animEffect>
                                  </p:childTnLst>
                                </p:cTn>
                              </p:par>
                              <p:par>
                                <p:cTn id="39" presetID="54" presetClass="entr" presetSubtype="0" accel="100000" fill="hold" grpId="0" nodeType="withEffect">
                                  <p:stCondLst>
                                    <p:cond delay="0"/>
                                  </p:stCondLst>
                                  <p:childTnLst>
                                    <p:set>
                                      <p:cBhvr>
                                        <p:cTn id="40" dur="1" fill="hold">
                                          <p:stCondLst>
                                            <p:cond delay="0"/>
                                          </p:stCondLst>
                                        </p:cTn>
                                        <p:tgtEl>
                                          <p:spTgt spid="425990"/>
                                        </p:tgtEl>
                                        <p:attrNameLst>
                                          <p:attrName>style.visibility</p:attrName>
                                        </p:attrNameLst>
                                      </p:cBhvr>
                                      <p:to>
                                        <p:strVal val="visible"/>
                                      </p:to>
                                    </p:set>
                                    <p:anim calcmode="lin" valueType="num">
                                      <p:cBhvr>
                                        <p:cTn id="41" dur="500" fill="hold"/>
                                        <p:tgtEl>
                                          <p:spTgt spid="425990"/>
                                        </p:tgtEl>
                                        <p:attrNameLst>
                                          <p:attrName>ppt_w</p:attrName>
                                        </p:attrNameLst>
                                      </p:cBhvr>
                                      <p:tavLst>
                                        <p:tav tm="0">
                                          <p:val>
                                            <p:strVal val="#ppt_w*0.05"/>
                                          </p:val>
                                        </p:tav>
                                        <p:tav tm="100000">
                                          <p:val>
                                            <p:strVal val="#ppt_w"/>
                                          </p:val>
                                        </p:tav>
                                      </p:tavLst>
                                    </p:anim>
                                    <p:anim calcmode="lin" valueType="num">
                                      <p:cBhvr>
                                        <p:cTn id="42" dur="500" fill="hold"/>
                                        <p:tgtEl>
                                          <p:spTgt spid="425990"/>
                                        </p:tgtEl>
                                        <p:attrNameLst>
                                          <p:attrName>ppt_h</p:attrName>
                                        </p:attrNameLst>
                                      </p:cBhvr>
                                      <p:tavLst>
                                        <p:tav tm="0">
                                          <p:val>
                                            <p:strVal val="#ppt_h"/>
                                          </p:val>
                                        </p:tav>
                                        <p:tav tm="100000">
                                          <p:val>
                                            <p:strVal val="#ppt_h"/>
                                          </p:val>
                                        </p:tav>
                                      </p:tavLst>
                                    </p:anim>
                                    <p:anim calcmode="lin" valueType="num">
                                      <p:cBhvr>
                                        <p:cTn id="43" dur="500" fill="hold"/>
                                        <p:tgtEl>
                                          <p:spTgt spid="425990"/>
                                        </p:tgtEl>
                                        <p:attrNameLst>
                                          <p:attrName>ppt_x</p:attrName>
                                        </p:attrNameLst>
                                      </p:cBhvr>
                                      <p:tavLst>
                                        <p:tav tm="0">
                                          <p:val>
                                            <p:strVal val="#ppt_x-.2"/>
                                          </p:val>
                                        </p:tav>
                                        <p:tav tm="100000">
                                          <p:val>
                                            <p:strVal val="#ppt_x"/>
                                          </p:val>
                                        </p:tav>
                                      </p:tavLst>
                                    </p:anim>
                                    <p:anim calcmode="lin" valueType="num">
                                      <p:cBhvr>
                                        <p:cTn id="44" dur="500" fill="hold"/>
                                        <p:tgtEl>
                                          <p:spTgt spid="425990"/>
                                        </p:tgtEl>
                                        <p:attrNameLst>
                                          <p:attrName>ppt_y</p:attrName>
                                        </p:attrNameLst>
                                      </p:cBhvr>
                                      <p:tavLst>
                                        <p:tav tm="0">
                                          <p:val>
                                            <p:strVal val="#ppt_y"/>
                                          </p:val>
                                        </p:tav>
                                        <p:tav tm="100000">
                                          <p:val>
                                            <p:strVal val="#ppt_y"/>
                                          </p:val>
                                        </p:tav>
                                      </p:tavLst>
                                    </p:anim>
                                    <p:animEffect transition="in" filter="fade">
                                      <p:cBhvr>
                                        <p:cTn id="45" dur="500"/>
                                        <p:tgtEl>
                                          <p:spTgt spid="425990"/>
                                        </p:tgtEl>
                                      </p:cBhvr>
                                    </p:animEffect>
                                  </p:childTnLst>
                                </p:cTn>
                              </p:par>
                              <p:par>
                                <p:cTn id="46" presetID="54" presetClass="entr" presetSubtype="0" accel="100000" fill="hold" grpId="0" nodeType="withEffect">
                                  <p:stCondLst>
                                    <p:cond delay="0"/>
                                  </p:stCondLst>
                                  <p:childTnLst>
                                    <p:set>
                                      <p:cBhvr>
                                        <p:cTn id="47" dur="1" fill="hold">
                                          <p:stCondLst>
                                            <p:cond delay="0"/>
                                          </p:stCondLst>
                                        </p:cTn>
                                        <p:tgtEl>
                                          <p:spTgt spid="425991"/>
                                        </p:tgtEl>
                                        <p:attrNameLst>
                                          <p:attrName>style.visibility</p:attrName>
                                        </p:attrNameLst>
                                      </p:cBhvr>
                                      <p:to>
                                        <p:strVal val="visible"/>
                                      </p:to>
                                    </p:set>
                                    <p:anim calcmode="lin" valueType="num">
                                      <p:cBhvr>
                                        <p:cTn id="48" dur="500" fill="hold"/>
                                        <p:tgtEl>
                                          <p:spTgt spid="425991"/>
                                        </p:tgtEl>
                                        <p:attrNameLst>
                                          <p:attrName>ppt_w</p:attrName>
                                        </p:attrNameLst>
                                      </p:cBhvr>
                                      <p:tavLst>
                                        <p:tav tm="0">
                                          <p:val>
                                            <p:strVal val="#ppt_w*0.05"/>
                                          </p:val>
                                        </p:tav>
                                        <p:tav tm="100000">
                                          <p:val>
                                            <p:strVal val="#ppt_w"/>
                                          </p:val>
                                        </p:tav>
                                      </p:tavLst>
                                    </p:anim>
                                    <p:anim calcmode="lin" valueType="num">
                                      <p:cBhvr>
                                        <p:cTn id="49" dur="500" fill="hold"/>
                                        <p:tgtEl>
                                          <p:spTgt spid="425991"/>
                                        </p:tgtEl>
                                        <p:attrNameLst>
                                          <p:attrName>ppt_h</p:attrName>
                                        </p:attrNameLst>
                                      </p:cBhvr>
                                      <p:tavLst>
                                        <p:tav tm="0">
                                          <p:val>
                                            <p:strVal val="#ppt_h"/>
                                          </p:val>
                                        </p:tav>
                                        <p:tav tm="100000">
                                          <p:val>
                                            <p:strVal val="#ppt_h"/>
                                          </p:val>
                                        </p:tav>
                                      </p:tavLst>
                                    </p:anim>
                                    <p:anim calcmode="lin" valueType="num">
                                      <p:cBhvr>
                                        <p:cTn id="50" dur="500" fill="hold"/>
                                        <p:tgtEl>
                                          <p:spTgt spid="425991"/>
                                        </p:tgtEl>
                                        <p:attrNameLst>
                                          <p:attrName>ppt_x</p:attrName>
                                        </p:attrNameLst>
                                      </p:cBhvr>
                                      <p:tavLst>
                                        <p:tav tm="0">
                                          <p:val>
                                            <p:strVal val="#ppt_x-.2"/>
                                          </p:val>
                                        </p:tav>
                                        <p:tav tm="100000">
                                          <p:val>
                                            <p:strVal val="#ppt_x"/>
                                          </p:val>
                                        </p:tav>
                                      </p:tavLst>
                                    </p:anim>
                                    <p:anim calcmode="lin" valueType="num">
                                      <p:cBhvr>
                                        <p:cTn id="51" dur="500" fill="hold"/>
                                        <p:tgtEl>
                                          <p:spTgt spid="425991"/>
                                        </p:tgtEl>
                                        <p:attrNameLst>
                                          <p:attrName>ppt_y</p:attrName>
                                        </p:attrNameLst>
                                      </p:cBhvr>
                                      <p:tavLst>
                                        <p:tav tm="0">
                                          <p:val>
                                            <p:strVal val="#ppt_y"/>
                                          </p:val>
                                        </p:tav>
                                        <p:tav tm="100000">
                                          <p:val>
                                            <p:strVal val="#ppt_y"/>
                                          </p:val>
                                        </p:tav>
                                      </p:tavLst>
                                    </p:anim>
                                    <p:animEffect transition="in" filter="fade">
                                      <p:cBhvr>
                                        <p:cTn id="52" dur="500"/>
                                        <p:tgtEl>
                                          <p:spTgt spid="425991"/>
                                        </p:tgtEl>
                                      </p:cBhvr>
                                    </p:animEffect>
                                  </p:childTnLst>
                                </p:cTn>
                              </p:par>
                              <p:par>
                                <p:cTn id="53" presetID="54" presetClass="entr" presetSubtype="0" accel="100000" fill="hold" grpId="0" nodeType="withEffect">
                                  <p:stCondLst>
                                    <p:cond delay="0"/>
                                  </p:stCondLst>
                                  <p:childTnLst>
                                    <p:set>
                                      <p:cBhvr>
                                        <p:cTn id="54" dur="1" fill="hold">
                                          <p:stCondLst>
                                            <p:cond delay="0"/>
                                          </p:stCondLst>
                                        </p:cTn>
                                        <p:tgtEl>
                                          <p:spTgt spid="425992"/>
                                        </p:tgtEl>
                                        <p:attrNameLst>
                                          <p:attrName>style.visibility</p:attrName>
                                        </p:attrNameLst>
                                      </p:cBhvr>
                                      <p:to>
                                        <p:strVal val="visible"/>
                                      </p:to>
                                    </p:set>
                                    <p:anim calcmode="lin" valueType="num">
                                      <p:cBhvr>
                                        <p:cTn id="55" dur="500" fill="hold"/>
                                        <p:tgtEl>
                                          <p:spTgt spid="425992"/>
                                        </p:tgtEl>
                                        <p:attrNameLst>
                                          <p:attrName>ppt_w</p:attrName>
                                        </p:attrNameLst>
                                      </p:cBhvr>
                                      <p:tavLst>
                                        <p:tav tm="0">
                                          <p:val>
                                            <p:strVal val="#ppt_w*0.05"/>
                                          </p:val>
                                        </p:tav>
                                        <p:tav tm="100000">
                                          <p:val>
                                            <p:strVal val="#ppt_w"/>
                                          </p:val>
                                        </p:tav>
                                      </p:tavLst>
                                    </p:anim>
                                    <p:anim calcmode="lin" valueType="num">
                                      <p:cBhvr>
                                        <p:cTn id="56" dur="500" fill="hold"/>
                                        <p:tgtEl>
                                          <p:spTgt spid="425992"/>
                                        </p:tgtEl>
                                        <p:attrNameLst>
                                          <p:attrName>ppt_h</p:attrName>
                                        </p:attrNameLst>
                                      </p:cBhvr>
                                      <p:tavLst>
                                        <p:tav tm="0">
                                          <p:val>
                                            <p:strVal val="#ppt_h"/>
                                          </p:val>
                                        </p:tav>
                                        <p:tav tm="100000">
                                          <p:val>
                                            <p:strVal val="#ppt_h"/>
                                          </p:val>
                                        </p:tav>
                                      </p:tavLst>
                                    </p:anim>
                                    <p:anim calcmode="lin" valueType="num">
                                      <p:cBhvr>
                                        <p:cTn id="57" dur="500" fill="hold"/>
                                        <p:tgtEl>
                                          <p:spTgt spid="425992"/>
                                        </p:tgtEl>
                                        <p:attrNameLst>
                                          <p:attrName>ppt_x</p:attrName>
                                        </p:attrNameLst>
                                      </p:cBhvr>
                                      <p:tavLst>
                                        <p:tav tm="0">
                                          <p:val>
                                            <p:strVal val="#ppt_x-.2"/>
                                          </p:val>
                                        </p:tav>
                                        <p:tav tm="100000">
                                          <p:val>
                                            <p:strVal val="#ppt_x"/>
                                          </p:val>
                                        </p:tav>
                                      </p:tavLst>
                                    </p:anim>
                                    <p:anim calcmode="lin" valueType="num">
                                      <p:cBhvr>
                                        <p:cTn id="58" dur="500" fill="hold"/>
                                        <p:tgtEl>
                                          <p:spTgt spid="425992"/>
                                        </p:tgtEl>
                                        <p:attrNameLst>
                                          <p:attrName>ppt_y</p:attrName>
                                        </p:attrNameLst>
                                      </p:cBhvr>
                                      <p:tavLst>
                                        <p:tav tm="0">
                                          <p:val>
                                            <p:strVal val="#ppt_y"/>
                                          </p:val>
                                        </p:tav>
                                        <p:tav tm="100000">
                                          <p:val>
                                            <p:strVal val="#ppt_y"/>
                                          </p:val>
                                        </p:tav>
                                      </p:tavLst>
                                    </p:anim>
                                    <p:animEffect transition="in" filter="fade">
                                      <p:cBhvr>
                                        <p:cTn id="59" dur="500"/>
                                        <p:tgtEl>
                                          <p:spTgt spid="425992"/>
                                        </p:tgtEl>
                                      </p:cBhvr>
                                    </p:animEffect>
                                  </p:childTnLst>
                                </p:cTn>
                              </p:par>
                              <p:par>
                                <p:cTn id="60" presetID="54" presetClass="entr" presetSubtype="0" accel="100000" fill="hold" grpId="0" nodeType="withEffect">
                                  <p:stCondLst>
                                    <p:cond delay="0"/>
                                  </p:stCondLst>
                                  <p:childTnLst>
                                    <p:set>
                                      <p:cBhvr>
                                        <p:cTn id="61" dur="1" fill="hold">
                                          <p:stCondLst>
                                            <p:cond delay="0"/>
                                          </p:stCondLst>
                                        </p:cTn>
                                        <p:tgtEl>
                                          <p:spTgt spid="425993"/>
                                        </p:tgtEl>
                                        <p:attrNameLst>
                                          <p:attrName>style.visibility</p:attrName>
                                        </p:attrNameLst>
                                      </p:cBhvr>
                                      <p:to>
                                        <p:strVal val="visible"/>
                                      </p:to>
                                    </p:set>
                                    <p:anim calcmode="lin" valueType="num">
                                      <p:cBhvr>
                                        <p:cTn id="62" dur="500" fill="hold"/>
                                        <p:tgtEl>
                                          <p:spTgt spid="425993"/>
                                        </p:tgtEl>
                                        <p:attrNameLst>
                                          <p:attrName>ppt_w</p:attrName>
                                        </p:attrNameLst>
                                      </p:cBhvr>
                                      <p:tavLst>
                                        <p:tav tm="0">
                                          <p:val>
                                            <p:strVal val="#ppt_w*0.05"/>
                                          </p:val>
                                        </p:tav>
                                        <p:tav tm="100000">
                                          <p:val>
                                            <p:strVal val="#ppt_w"/>
                                          </p:val>
                                        </p:tav>
                                      </p:tavLst>
                                    </p:anim>
                                    <p:anim calcmode="lin" valueType="num">
                                      <p:cBhvr>
                                        <p:cTn id="63" dur="500" fill="hold"/>
                                        <p:tgtEl>
                                          <p:spTgt spid="425993"/>
                                        </p:tgtEl>
                                        <p:attrNameLst>
                                          <p:attrName>ppt_h</p:attrName>
                                        </p:attrNameLst>
                                      </p:cBhvr>
                                      <p:tavLst>
                                        <p:tav tm="0">
                                          <p:val>
                                            <p:strVal val="#ppt_h"/>
                                          </p:val>
                                        </p:tav>
                                        <p:tav tm="100000">
                                          <p:val>
                                            <p:strVal val="#ppt_h"/>
                                          </p:val>
                                        </p:tav>
                                      </p:tavLst>
                                    </p:anim>
                                    <p:anim calcmode="lin" valueType="num">
                                      <p:cBhvr>
                                        <p:cTn id="64" dur="500" fill="hold"/>
                                        <p:tgtEl>
                                          <p:spTgt spid="425993"/>
                                        </p:tgtEl>
                                        <p:attrNameLst>
                                          <p:attrName>ppt_x</p:attrName>
                                        </p:attrNameLst>
                                      </p:cBhvr>
                                      <p:tavLst>
                                        <p:tav tm="0">
                                          <p:val>
                                            <p:strVal val="#ppt_x-.2"/>
                                          </p:val>
                                        </p:tav>
                                        <p:tav tm="100000">
                                          <p:val>
                                            <p:strVal val="#ppt_x"/>
                                          </p:val>
                                        </p:tav>
                                      </p:tavLst>
                                    </p:anim>
                                    <p:anim calcmode="lin" valueType="num">
                                      <p:cBhvr>
                                        <p:cTn id="65" dur="500" fill="hold"/>
                                        <p:tgtEl>
                                          <p:spTgt spid="425993"/>
                                        </p:tgtEl>
                                        <p:attrNameLst>
                                          <p:attrName>ppt_y</p:attrName>
                                        </p:attrNameLst>
                                      </p:cBhvr>
                                      <p:tavLst>
                                        <p:tav tm="0">
                                          <p:val>
                                            <p:strVal val="#ppt_y"/>
                                          </p:val>
                                        </p:tav>
                                        <p:tav tm="100000">
                                          <p:val>
                                            <p:strVal val="#ppt_y"/>
                                          </p:val>
                                        </p:tav>
                                      </p:tavLst>
                                    </p:anim>
                                    <p:animEffect transition="in" filter="fade">
                                      <p:cBhvr>
                                        <p:cTn id="66" dur="500"/>
                                        <p:tgtEl>
                                          <p:spTgt spid="425993"/>
                                        </p:tgtEl>
                                      </p:cBhvr>
                                    </p:animEffect>
                                  </p:childTnLst>
                                </p:cTn>
                              </p:par>
                              <p:par>
                                <p:cTn id="67" presetID="54" presetClass="entr" presetSubtype="0" accel="100000" fill="hold" grpId="0" nodeType="withEffect">
                                  <p:stCondLst>
                                    <p:cond delay="0"/>
                                  </p:stCondLst>
                                  <p:childTnLst>
                                    <p:set>
                                      <p:cBhvr>
                                        <p:cTn id="68" dur="1" fill="hold">
                                          <p:stCondLst>
                                            <p:cond delay="0"/>
                                          </p:stCondLst>
                                        </p:cTn>
                                        <p:tgtEl>
                                          <p:spTgt spid="425994"/>
                                        </p:tgtEl>
                                        <p:attrNameLst>
                                          <p:attrName>style.visibility</p:attrName>
                                        </p:attrNameLst>
                                      </p:cBhvr>
                                      <p:to>
                                        <p:strVal val="visible"/>
                                      </p:to>
                                    </p:set>
                                    <p:anim calcmode="lin" valueType="num">
                                      <p:cBhvr>
                                        <p:cTn id="69" dur="500" fill="hold"/>
                                        <p:tgtEl>
                                          <p:spTgt spid="425994"/>
                                        </p:tgtEl>
                                        <p:attrNameLst>
                                          <p:attrName>ppt_w</p:attrName>
                                        </p:attrNameLst>
                                      </p:cBhvr>
                                      <p:tavLst>
                                        <p:tav tm="0">
                                          <p:val>
                                            <p:strVal val="#ppt_w*0.05"/>
                                          </p:val>
                                        </p:tav>
                                        <p:tav tm="100000">
                                          <p:val>
                                            <p:strVal val="#ppt_w"/>
                                          </p:val>
                                        </p:tav>
                                      </p:tavLst>
                                    </p:anim>
                                    <p:anim calcmode="lin" valueType="num">
                                      <p:cBhvr>
                                        <p:cTn id="70" dur="500" fill="hold"/>
                                        <p:tgtEl>
                                          <p:spTgt spid="425994"/>
                                        </p:tgtEl>
                                        <p:attrNameLst>
                                          <p:attrName>ppt_h</p:attrName>
                                        </p:attrNameLst>
                                      </p:cBhvr>
                                      <p:tavLst>
                                        <p:tav tm="0">
                                          <p:val>
                                            <p:strVal val="#ppt_h"/>
                                          </p:val>
                                        </p:tav>
                                        <p:tav tm="100000">
                                          <p:val>
                                            <p:strVal val="#ppt_h"/>
                                          </p:val>
                                        </p:tav>
                                      </p:tavLst>
                                    </p:anim>
                                    <p:anim calcmode="lin" valueType="num">
                                      <p:cBhvr>
                                        <p:cTn id="71" dur="500" fill="hold"/>
                                        <p:tgtEl>
                                          <p:spTgt spid="425994"/>
                                        </p:tgtEl>
                                        <p:attrNameLst>
                                          <p:attrName>ppt_x</p:attrName>
                                        </p:attrNameLst>
                                      </p:cBhvr>
                                      <p:tavLst>
                                        <p:tav tm="0">
                                          <p:val>
                                            <p:strVal val="#ppt_x-.2"/>
                                          </p:val>
                                        </p:tav>
                                        <p:tav tm="100000">
                                          <p:val>
                                            <p:strVal val="#ppt_x"/>
                                          </p:val>
                                        </p:tav>
                                      </p:tavLst>
                                    </p:anim>
                                    <p:anim calcmode="lin" valueType="num">
                                      <p:cBhvr>
                                        <p:cTn id="72" dur="500" fill="hold"/>
                                        <p:tgtEl>
                                          <p:spTgt spid="425994"/>
                                        </p:tgtEl>
                                        <p:attrNameLst>
                                          <p:attrName>ppt_y</p:attrName>
                                        </p:attrNameLst>
                                      </p:cBhvr>
                                      <p:tavLst>
                                        <p:tav tm="0">
                                          <p:val>
                                            <p:strVal val="#ppt_y"/>
                                          </p:val>
                                        </p:tav>
                                        <p:tav tm="100000">
                                          <p:val>
                                            <p:strVal val="#ppt_y"/>
                                          </p:val>
                                        </p:tav>
                                      </p:tavLst>
                                    </p:anim>
                                    <p:animEffect transition="in" filter="fade">
                                      <p:cBhvr>
                                        <p:cTn id="73" dur="500"/>
                                        <p:tgtEl>
                                          <p:spTgt spid="425994"/>
                                        </p:tgtEl>
                                      </p:cBhvr>
                                    </p:animEffect>
                                  </p:childTnLst>
                                </p:cTn>
                              </p:par>
                              <p:par>
                                <p:cTn id="74" presetID="54" presetClass="entr" presetSubtype="0" accel="100000" fill="hold" grpId="0" nodeType="withEffect">
                                  <p:stCondLst>
                                    <p:cond delay="0"/>
                                  </p:stCondLst>
                                  <p:childTnLst>
                                    <p:set>
                                      <p:cBhvr>
                                        <p:cTn id="75" dur="1" fill="hold">
                                          <p:stCondLst>
                                            <p:cond delay="0"/>
                                          </p:stCondLst>
                                        </p:cTn>
                                        <p:tgtEl>
                                          <p:spTgt spid="425995"/>
                                        </p:tgtEl>
                                        <p:attrNameLst>
                                          <p:attrName>style.visibility</p:attrName>
                                        </p:attrNameLst>
                                      </p:cBhvr>
                                      <p:to>
                                        <p:strVal val="visible"/>
                                      </p:to>
                                    </p:set>
                                    <p:anim calcmode="lin" valueType="num">
                                      <p:cBhvr>
                                        <p:cTn id="76" dur="500" fill="hold"/>
                                        <p:tgtEl>
                                          <p:spTgt spid="425995"/>
                                        </p:tgtEl>
                                        <p:attrNameLst>
                                          <p:attrName>ppt_w</p:attrName>
                                        </p:attrNameLst>
                                      </p:cBhvr>
                                      <p:tavLst>
                                        <p:tav tm="0">
                                          <p:val>
                                            <p:strVal val="#ppt_w*0.05"/>
                                          </p:val>
                                        </p:tav>
                                        <p:tav tm="100000">
                                          <p:val>
                                            <p:strVal val="#ppt_w"/>
                                          </p:val>
                                        </p:tav>
                                      </p:tavLst>
                                    </p:anim>
                                    <p:anim calcmode="lin" valueType="num">
                                      <p:cBhvr>
                                        <p:cTn id="77" dur="500" fill="hold"/>
                                        <p:tgtEl>
                                          <p:spTgt spid="425995"/>
                                        </p:tgtEl>
                                        <p:attrNameLst>
                                          <p:attrName>ppt_h</p:attrName>
                                        </p:attrNameLst>
                                      </p:cBhvr>
                                      <p:tavLst>
                                        <p:tav tm="0">
                                          <p:val>
                                            <p:strVal val="#ppt_h"/>
                                          </p:val>
                                        </p:tav>
                                        <p:tav tm="100000">
                                          <p:val>
                                            <p:strVal val="#ppt_h"/>
                                          </p:val>
                                        </p:tav>
                                      </p:tavLst>
                                    </p:anim>
                                    <p:anim calcmode="lin" valueType="num">
                                      <p:cBhvr>
                                        <p:cTn id="78" dur="500" fill="hold"/>
                                        <p:tgtEl>
                                          <p:spTgt spid="425995"/>
                                        </p:tgtEl>
                                        <p:attrNameLst>
                                          <p:attrName>ppt_x</p:attrName>
                                        </p:attrNameLst>
                                      </p:cBhvr>
                                      <p:tavLst>
                                        <p:tav tm="0">
                                          <p:val>
                                            <p:strVal val="#ppt_x-.2"/>
                                          </p:val>
                                        </p:tav>
                                        <p:tav tm="100000">
                                          <p:val>
                                            <p:strVal val="#ppt_x"/>
                                          </p:val>
                                        </p:tav>
                                      </p:tavLst>
                                    </p:anim>
                                    <p:anim calcmode="lin" valueType="num">
                                      <p:cBhvr>
                                        <p:cTn id="79" dur="500" fill="hold"/>
                                        <p:tgtEl>
                                          <p:spTgt spid="425995"/>
                                        </p:tgtEl>
                                        <p:attrNameLst>
                                          <p:attrName>ppt_y</p:attrName>
                                        </p:attrNameLst>
                                      </p:cBhvr>
                                      <p:tavLst>
                                        <p:tav tm="0">
                                          <p:val>
                                            <p:strVal val="#ppt_y"/>
                                          </p:val>
                                        </p:tav>
                                        <p:tav tm="100000">
                                          <p:val>
                                            <p:strVal val="#ppt_y"/>
                                          </p:val>
                                        </p:tav>
                                      </p:tavLst>
                                    </p:anim>
                                    <p:animEffect transition="in" filter="fade">
                                      <p:cBhvr>
                                        <p:cTn id="80" dur="500"/>
                                        <p:tgtEl>
                                          <p:spTgt spid="425995"/>
                                        </p:tgtEl>
                                      </p:cBhvr>
                                    </p:animEffect>
                                  </p:childTnLst>
                                </p:cTn>
                              </p:par>
                              <p:par>
                                <p:cTn id="81" presetID="54" presetClass="entr" presetSubtype="0" accel="100000" fill="hold" grpId="0" nodeType="withEffect">
                                  <p:stCondLst>
                                    <p:cond delay="0"/>
                                  </p:stCondLst>
                                  <p:childTnLst>
                                    <p:set>
                                      <p:cBhvr>
                                        <p:cTn id="82" dur="1" fill="hold">
                                          <p:stCondLst>
                                            <p:cond delay="0"/>
                                          </p:stCondLst>
                                        </p:cTn>
                                        <p:tgtEl>
                                          <p:spTgt spid="425996"/>
                                        </p:tgtEl>
                                        <p:attrNameLst>
                                          <p:attrName>style.visibility</p:attrName>
                                        </p:attrNameLst>
                                      </p:cBhvr>
                                      <p:to>
                                        <p:strVal val="visible"/>
                                      </p:to>
                                    </p:set>
                                    <p:anim calcmode="lin" valueType="num">
                                      <p:cBhvr>
                                        <p:cTn id="83" dur="500" fill="hold"/>
                                        <p:tgtEl>
                                          <p:spTgt spid="425996"/>
                                        </p:tgtEl>
                                        <p:attrNameLst>
                                          <p:attrName>ppt_w</p:attrName>
                                        </p:attrNameLst>
                                      </p:cBhvr>
                                      <p:tavLst>
                                        <p:tav tm="0">
                                          <p:val>
                                            <p:strVal val="#ppt_w*0.05"/>
                                          </p:val>
                                        </p:tav>
                                        <p:tav tm="100000">
                                          <p:val>
                                            <p:strVal val="#ppt_w"/>
                                          </p:val>
                                        </p:tav>
                                      </p:tavLst>
                                    </p:anim>
                                    <p:anim calcmode="lin" valueType="num">
                                      <p:cBhvr>
                                        <p:cTn id="84" dur="500" fill="hold"/>
                                        <p:tgtEl>
                                          <p:spTgt spid="425996"/>
                                        </p:tgtEl>
                                        <p:attrNameLst>
                                          <p:attrName>ppt_h</p:attrName>
                                        </p:attrNameLst>
                                      </p:cBhvr>
                                      <p:tavLst>
                                        <p:tav tm="0">
                                          <p:val>
                                            <p:strVal val="#ppt_h"/>
                                          </p:val>
                                        </p:tav>
                                        <p:tav tm="100000">
                                          <p:val>
                                            <p:strVal val="#ppt_h"/>
                                          </p:val>
                                        </p:tav>
                                      </p:tavLst>
                                    </p:anim>
                                    <p:anim calcmode="lin" valueType="num">
                                      <p:cBhvr>
                                        <p:cTn id="85" dur="500" fill="hold"/>
                                        <p:tgtEl>
                                          <p:spTgt spid="425996"/>
                                        </p:tgtEl>
                                        <p:attrNameLst>
                                          <p:attrName>ppt_x</p:attrName>
                                        </p:attrNameLst>
                                      </p:cBhvr>
                                      <p:tavLst>
                                        <p:tav tm="0">
                                          <p:val>
                                            <p:strVal val="#ppt_x-.2"/>
                                          </p:val>
                                        </p:tav>
                                        <p:tav tm="100000">
                                          <p:val>
                                            <p:strVal val="#ppt_x"/>
                                          </p:val>
                                        </p:tav>
                                      </p:tavLst>
                                    </p:anim>
                                    <p:anim calcmode="lin" valueType="num">
                                      <p:cBhvr>
                                        <p:cTn id="86" dur="500" fill="hold"/>
                                        <p:tgtEl>
                                          <p:spTgt spid="425996"/>
                                        </p:tgtEl>
                                        <p:attrNameLst>
                                          <p:attrName>ppt_y</p:attrName>
                                        </p:attrNameLst>
                                      </p:cBhvr>
                                      <p:tavLst>
                                        <p:tav tm="0">
                                          <p:val>
                                            <p:strVal val="#ppt_y"/>
                                          </p:val>
                                        </p:tav>
                                        <p:tav tm="100000">
                                          <p:val>
                                            <p:strVal val="#ppt_y"/>
                                          </p:val>
                                        </p:tav>
                                      </p:tavLst>
                                    </p:anim>
                                    <p:animEffect transition="in" filter="fade">
                                      <p:cBhvr>
                                        <p:cTn id="87" dur="500"/>
                                        <p:tgtEl>
                                          <p:spTgt spid="425996"/>
                                        </p:tgtEl>
                                      </p:cBhvr>
                                    </p:animEffect>
                                  </p:childTnLst>
                                </p:cTn>
                              </p:par>
                              <p:par>
                                <p:cTn id="88" presetID="54" presetClass="entr" presetSubtype="0" accel="100000" fill="hold" grpId="0" nodeType="withEffect">
                                  <p:stCondLst>
                                    <p:cond delay="0"/>
                                  </p:stCondLst>
                                  <p:childTnLst>
                                    <p:set>
                                      <p:cBhvr>
                                        <p:cTn id="89" dur="1" fill="hold">
                                          <p:stCondLst>
                                            <p:cond delay="0"/>
                                          </p:stCondLst>
                                        </p:cTn>
                                        <p:tgtEl>
                                          <p:spTgt spid="425997"/>
                                        </p:tgtEl>
                                        <p:attrNameLst>
                                          <p:attrName>style.visibility</p:attrName>
                                        </p:attrNameLst>
                                      </p:cBhvr>
                                      <p:to>
                                        <p:strVal val="visible"/>
                                      </p:to>
                                    </p:set>
                                    <p:anim calcmode="lin" valueType="num">
                                      <p:cBhvr>
                                        <p:cTn id="90" dur="500" fill="hold"/>
                                        <p:tgtEl>
                                          <p:spTgt spid="425997"/>
                                        </p:tgtEl>
                                        <p:attrNameLst>
                                          <p:attrName>ppt_w</p:attrName>
                                        </p:attrNameLst>
                                      </p:cBhvr>
                                      <p:tavLst>
                                        <p:tav tm="0">
                                          <p:val>
                                            <p:strVal val="#ppt_w*0.05"/>
                                          </p:val>
                                        </p:tav>
                                        <p:tav tm="100000">
                                          <p:val>
                                            <p:strVal val="#ppt_w"/>
                                          </p:val>
                                        </p:tav>
                                      </p:tavLst>
                                    </p:anim>
                                    <p:anim calcmode="lin" valueType="num">
                                      <p:cBhvr>
                                        <p:cTn id="91" dur="500" fill="hold"/>
                                        <p:tgtEl>
                                          <p:spTgt spid="425997"/>
                                        </p:tgtEl>
                                        <p:attrNameLst>
                                          <p:attrName>ppt_h</p:attrName>
                                        </p:attrNameLst>
                                      </p:cBhvr>
                                      <p:tavLst>
                                        <p:tav tm="0">
                                          <p:val>
                                            <p:strVal val="#ppt_h"/>
                                          </p:val>
                                        </p:tav>
                                        <p:tav tm="100000">
                                          <p:val>
                                            <p:strVal val="#ppt_h"/>
                                          </p:val>
                                        </p:tav>
                                      </p:tavLst>
                                    </p:anim>
                                    <p:anim calcmode="lin" valueType="num">
                                      <p:cBhvr>
                                        <p:cTn id="92" dur="500" fill="hold"/>
                                        <p:tgtEl>
                                          <p:spTgt spid="425997"/>
                                        </p:tgtEl>
                                        <p:attrNameLst>
                                          <p:attrName>ppt_x</p:attrName>
                                        </p:attrNameLst>
                                      </p:cBhvr>
                                      <p:tavLst>
                                        <p:tav tm="0">
                                          <p:val>
                                            <p:strVal val="#ppt_x-.2"/>
                                          </p:val>
                                        </p:tav>
                                        <p:tav tm="100000">
                                          <p:val>
                                            <p:strVal val="#ppt_x"/>
                                          </p:val>
                                        </p:tav>
                                      </p:tavLst>
                                    </p:anim>
                                    <p:anim calcmode="lin" valueType="num">
                                      <p:cBhvr>
                                        <p:cTn id="93" dur="500" fill="hold"/>
                                        <p:tgtEl>
                                          <p:spTgt spid="425997"/>
                                        </p:tgtEl>
                                        <p:attrNameLst>
                                          <p:attrName>ppt_y</p:attrName>
                                        </p:attrNameLst>
                                      </p:cBhvr>
                                      <p:tavLst>
                                        <p:tav tm="0">
                                          <p:val>
                                            <p:strVal val="#ppt_y"/>
                                          </p:val>
                                        </p:tav>
                                        <p:tav tm="100000">
                                          <p:val>
                                            <p:strVal val="#ppt_y"/>
                                          </p:val>
                                        </p:tav>
                                      </p:tavLst>
                                    </p:anim>
                                    <p:animEffect transition="in" filter="fade">
                                      <p:cBhvr>
                                        <p:cTn id="94" dur="500"/>
                                        <p:tgtEl>
                                          <p:spTgt spid="425997"/>
                                        </p:tgtEl>
                                      </p:cBhvr>
                                    </p:animEffect>
                                  </p:childTnLst>
                                </p:cTn>
                              </p:par>
                              <p:par>
                                <p:cTn id="95" presetID="54" presetClass="entr" presetSubtype="0" accel="100000" fill="hold" grpId="0" nodeType="withEffect">
                                  <p:stCondLst>
                                    <p:cond delay="0"/>
                                  </p:stCondLst>
                                  <p:childTnLst>
                                    <p:set>
                                      <p:cBhvr>
                                        <p:cTn id="96" dur="1" fill="hold">
                                          <p:stCondLst>
                                            <p:cond delay="0"/>
                                          </p:stCondLst>
                                        </p:cTn>
                                        <p:tgtEl>
                                          <p:spTgt spid="425998"/>
                                        </p:tgtEl>
                                        <p:attrNameLst>
                                          <p:attrName>style.visibility</p:attrName>
                                        </p:attrNameLst>
                                      </p:cBhvr>
                                      <p:to>
                                        <p:strVal val="visible"/>
                                      </p:to>
                                    </p:set>
                                    <p:anim calcmode="lin" valueType="num">
                                      <p:cBhvr>
                                        <p:cTn id="97" dur="500" fill="hold"/>
                                        <p:tgtEl>
                                          <p:spTgt spid="425998"/>
                                        </p:tgtEl>
                                        <p:attrNameLst>
                                          <p:attrName>ppt_w</p:attrName>
                                        </p:attrNameLst>
                                      </p:cBhvr>
                                      <p:tavLst>
                                        <p:tav tm="0">
                                          <p:val>
                                            <p:strVal val="#ppt_w*0.05"/>
                                          </p:val>
                                        </p:tav>
                                        <p:tav tm="100000">
                                          <p:val>
                                            <p:strVal val="#ppt_w"/>
                                          </p:val>
                                        </p:tav>
                                      </p:tavLst>
                                    </p:anim>
                                    <p:anim calcmode="lin" valueType="num">
                                      <p:cBhvr>
                                        <p:cTn id="98" dur="500" fill="hold"/>
                                        <p:tgtEl>
                                          <p:spTgt spid="425998"/>
                                        </p:tgtEl>
                                        <p:attrNameLst>
                                          <p:attrName>ppt_h</p:attrName>
                                        </p:attrNameLst>
                                      </p:cBhvr>
                                      <p:tavLst>
                                        <p:tav tm="0">
                                          <p:val>
                                            <p:strVal val="#ppt_h"/>
                                          </p:val>
                                        </p:tav>
                                        <p:tav tm="100000">
                                          <p:val>
                                            <p:strVal val="#ppt_h"/>
                                          </p:val>
                                        </p:tav>
                                      </p:tavLst>
                                    </p:anim>
                                    <p:anim calcmode="lin" valueType="num">
                                      <p:cBhvr>
                                        <p:cTn id="99" dur="500" fill="hold"/>
                                        <p:tgtEl>
                                          <p:spTgt spid="425998"/>
                                        </p:tgtEl>
                                        <p:attrNameLst>
                                          <p:attrName>ppt_x</p:attrName>
                                        </p:attrNameLst>
                                      </p:cBhvr>
                                      <p:tavLst>
                                        <p:tav tm="0">
                                          <p:val>
                                            <p:strVal val="#ppt_x-.2"/>
                                          </p:val>
                                        </p:tav>
                                        <p:tav tm="100000">
                                          <p:val>
                                            <p:strVal val="#ppt_x"/>
                                          </p:val>
                                        </p:tav>
                                      </p:tavLst>
                                    </p:anim>
                                    <p:anim calcmode="lin" valueType="num">
                                      <p:cBhvr>
                                        <p:cTn id="100" dur="500" fill="hold"/>
                                        <p:tgtEl>
                                          <p:spTgt spid="425998"/>
                                        </p:tgtEl>
                                        <p:attrNameLst>
                                          <p:attrName>ppt_y</p:attrName>
                                        </p:attrNameLst>
                                      </p:cBhvr>
                                      <p:tavLst>
                                        <p:tav tm="0">
                                          <p:val>
                                            <p:strVal val="#ppt_y"/>
                                          </p:val>
                                        </p:tav>
                                        <p:tav tm="100000">
                                          <p:val>
                                            <p:strVal val="#ppt_y"/>
                                          </p:val>
                                        </p:tav>
                                      </p:tavLst>
                                    </p:anim>
                                    <p:animEffect transition="in" filter="fade">
                                      <p:cBhvr>
                                        <p:cTn id="101" dur="500"/>
                                        <p:tgtEl>
                                          <p:spTgt spid="425998"/>
                                        </p:tgtEl>
                                      </p:cBhvr>
                                    </p:animEffect>
                                  </p:childTnLst>
                                </p:cTn>
                              </p:par>
                              <p:par>
                                <p:cTn id="102" presetID="54" presetClass="entr" presetSubtype="0" accel="100000" fill="hold" grpId="0" nodeType="withEffect">
                                  <p:stCondLst>
                                    <p:cond delay="0"/>
                                  </p:stCondLst>
                                  <p:childTnLst>
                                    <p:set>
                                      <p:cBhvr>
                                        <p:cTn id="103" dur="1" fill="hold">
                                          <p:stCondLst>
                                            <p:cond delay="0"/>
                                          </p:stCondLst>
                                        </p:cTn>
                                        <p:tgtEl>
                                          <p:spTgt spid="425999"/>
                                        </p:tgtEl>
                                        <p:attrNameLst>
                                          <p:attrName>style.visibility</p:attrName>
                                        </p:attrNameLst>
                                      </p:cBhvr>
                                      <p:to>
                                        <p:strVal val="visible"/>
                                      </p:to>
                                    </p:set>
                                    <p:anim calcmode="lin" valueType="num">
                                      <p:cBhvr>
                                        <p:cTn id="104" dur="500" fill="hold"/>
                                        <p:tgtEl>
                                          <p:spTgt spid="425999"/>
                                        </p:tgtEl>
                                        <p:attrNameLst>
                                          <p:attrName>ppt_w</p:attrName>
                                        </p:attrNameLst>
                                      </p:cBhvr>
                                      <p:tavLst>
                                        <p:tav tm="0">
                                          <p:val>
                                            <p:strVal val="#ppt_w*0.05"/>
                                          </p:val>
                                        </p:tav>
                                        <p:tav tm="100000">
                                          <p:val>
                                            <p:strVal val="#ppt_w"/>
                                          </p:val>
                                        </p:tav>
                                      </p:tavLst>
                                    </p:anim>
                                    <p:anim calcmode="lin" valueType="num">
                                      <p:cBhvr>
                                        <p:cTn id="105" dur="500" fill="hold"/>
                                        <p:tgtEl>
                                          <p:spTgt spid="425999"/>
                                        </p:tgtEl>
                                        <p:attrNameLst>
                                          <p:attrName>ppt_h</p:attrName>
                                        </p:attrNameLst>
                                      </p:cBhvr>
                                      <p:tavLst>
                                        <p:tav tm="0">
                                          <p:val>
                                            <p:strVal val="#ppt_h"/>
                                          </p:val>
                                        </p:tav>
                                        <p:tav tm="100000">
                                          <p:val>
                                            <p:strVal val="#ppt_h"/>
                                          </p:val>
                                        </p:tav>
                                      </p:tavLst>
                                    </p:anim>
                                    <p:anim calcmode="lin" valueType="num">
                                      <p:cBhvr>
                                        <p:cTn id="106" dur="500" fill="hold"/>
                                        <p:tgtEl>
                                          <p:spTgt spid="425999"/>
                                        </p:tgtEl>
                                        <p:attrNameLst>
                                          <p:attrName>ppt_x</p:attrName>
                                        </p:attrNameLst>
                                      </p:cBhvr>
                                      <p:tavLst>
                                        <p:tav tm="0">
                                          <p:val>
                                            <p:strVal val="#ppt_x-.2"/>
                                          </p:val>
                                        </p:tav>
                                        <p:tav tm="100000">
                                          <p:val>
                                            <p:strVal val="#ppt_x"/>
                                          </p:val>
                                        </p:tav>
                                      </p:tavLst>
                                    </p:anim>
                                    <p:anim calcmode="lin" valueType="num">
                                      <p:cBhvr>
                                        <p:cTn id="107" dur="500" fill="hold"/>
                                        <p:tgtEl>
                                          <p:spTgt spid="425999"/>
                                        </p:tgtEl>
                                        <p:attrNameLst>
                                          <p:attrName>ppt_y</p:attrName>
                                        </p:attrNameLst>
                                      </p:cBhvr>
                                      <p:tavLst>
                                        <p:tav tm="0">
                                          <p:val>
                                            <p:strVal val="#ppt_y"/>
                                          </p:val>
                                        </p:tav>
                                        <p:tav tm="100000">
                                          <p:val>
                                            <p:strVal val="#ppt_y"/>
                                          </p:val>
                                        </p:tav>
                                      </p:tavLst>
                                    </p:anim>
                                    <p:animEffect transition="in" filter="fade">
                                      <p:cBhvr>
                                        <p:cTn id="108" dur="500"/>
                                        <p:tgtEl>
                                          <p:spTgt spid="425999"/>
                                        </p:tgtEl>
                                      </p:cBhvr>
                                    </p:animEffect>
                                  </p:childTnLst>
                                </p:cTn>
                              </p:par>
                              <p:par>
                                <p:cTn id="109" presetID="54" presetClass="entr" presetSubtype="0" accel="100000" fill="hold" grpId="0" nodeType="withEffect">
                                  <p:stCondLst>
                                    <p:cond delay="0"/>
                                  </p:stCondLst>
                                  <p:childTnLst>
                                    <p:set>
                                      <p:cBhvr>
                                        <p:cTn id="110" dur="1" fill="hold">
                                          <p:stCondLst>
                                            <p:cond delay="0"/>
                                          </p:stCondLst>
                                        </p:cTn>
                                        <p:tgtEl>
                                          <p:spTgt spid="426000"/>
                                        </p:tgtEl>
                                        <p:attrNameLst>
                                          <p:attrName>style.visibility</p:attrName>
                                        </p:attrNameLst>
                                      </p:cBhvr>
                                      <p:to>
                                        <p:strVal val="visible"/>
                                      </p:to>
                                    </p:set>
                                    <p:anim calcmode="lin" valueType="num">
                                      <p:cBhvr>
                                        <p:cTn id="111" dur="500" fill="hold"/>
                                        <p:tgtEl>
                                          <p:spTgt spid="426000"/>
                                        </p:tgtEl>
                                        <p:attrNameLst>
                                          <p:attrName>ppt_w</p:attrName>
                                        </p:attrNameLst>
                                      </p:cBhvr>
                                      <p:tavLst>
                                        <p:tav tm="0">
                                          <p:val>
                                            <p:strVal val="#ppt_w*0.05"/>
                                          </p:val>
                                        </p:tav>
                                        <p:tav tm="100000">
                                          <p:val>
                                            <p:strVal val="#ppt_w"/>
                                          </p:val>
                                        </p:tav>
                                      </p:tavLst>
                                    </p:anim>
                                    <p:anim calcmode="lin" valueType="num">
                                      <p:cBhvr>
                                        <p:cTn id="112" dur="500" fill="hold"/>
                                        <p:tgtEl>
                                          <p:spTgt spid="426000"/>
                                        </p:tgtEl>
                                        <p:attrNameLst>
                                          <p:attrName>ppt_h</p:attrName>
                                        </p:attrNameLst>
                                      </p:cBhvr>
                                      <p:tavLst>
                                        <p:tav tm="0">
                                          <p:val>
                                            <p:strVal val="#ppt_h"/>
                                          </p:val>
                                        </p:tav>
                                        <p:tav tm="100000">
                                          <p:val>
                                            <p:strVal val="#ppt_h"/>
                                          </p:val>
                                        </p:tav>
                                      </p:tavLst>
                                    </p:anim>
                                    <p:anim calcmode="lin" valueType="num">
                                      <p:cBhvr>
                                        <p:cTn id="113" dur="500" fill="hold"/>
                                        <p:tgtEl>
                                          <p:spTgt spid="426000"/>
                                        </p:tgtEl>
                                        <p:attrNameLst>
                                          <p:attrName>ppt_x</p:attrName>
                                        </p:attrNameLst>
                                      </p:cBhvr>
                                      <p:tavLst>
                                        <p:tav tm="0">
                                          <p:val>
                                            <p:strVal val="#ppt_x-.2"/>
                                          </p:val>
                                        </p:tav>
                                        <p:tav tm="100000">
                                          <p:val>
                                            <p:strVal val="#ppt_x"/>
                                          </p:val>
                                        </p:tav>
                                      </p:tavLst>
                                    </p:anim>
                                    <p:anim calcmode="lin" valueType="num">
                                      <p:cBhvr>
                                        <p:cTn id="114" dur="500" fill="hold"/>
                                        <p:tgtEl>
                                          <p:spTgt spid="426000"/>
                                        </p:tgtEl>
                                        <p:attrNameLst>
                                          <p:attrName>ppt_y</p:attrName>
                                        </p:attrNameLst>
                                      </p:cBhvr>
                                      <p:tavLst>
                                        <p:tav tm="0">
                                          <p:val>
                                            <p:strVal val="#ppt_y"/>
                                          </p:val>
                                        </p:tav>
                                        <p:tav tm="100000">
                                          <p:val>
                                            <p:strVal val="#ppt_y"/>
                                          </p:val>
                                        </p:tav>
                                      </p:tavLst>
                                    </p:anim>
                                    <p:animEffect transition="in" filter="fade">
                                      <p:cBhvr>
                                        <p:cTn id="115" dur="500"/>
                                        <p:tgtEl>
                                          <p:spTgt spid="426000"/>
                                        </p:tgtEl>
                                      </p:cBhvr>
                                    </p:animEffect>
                                  </p:childTnLst>
                                </p:cTn>
                              </p:par>
                              <p:par>
                                <p:cTn id="116" presetID="54" presetClass="entr" presetSubtype="0" accel="100000" fill="hold" grpId="0" nodeType="withEffect">
                                  <p:stCondLst>
                                    <p:cond delay="0"/>
                                  </p:stCondLst>
                                  <p:childTnLst>
                                    <p:set>
                                      <p:cBhvr>
                                        <p:cTn id="117" dur="1" fill="hold">
                                          <p:stCondLst>
                                            <p:cond delay="0"/>
                                          </p:stCondLst>
                                        </p:cTn>
                                        <p:tgtEl>
                                          <p:spTgt spid="426001"/>
                                        </p:tgtEl>
                                        <p:attrNameLst>
                                          <p:attrName>style.visibility</p:attrName>
                                        </p:attrNameLst>
                                      </p:cBhvr>
                                      <p:to>
                                        <p:strVal val="visible"/>
                                      </p:to>
                                    </p:set>
                                    <p:anim calcmode="lin" valueType="num">
                                      <p:cBhvr>
                                        <p:cTn id="118" dur="500" fill="hold"/>
                                        <p:tgtEl>
                                          <p:spTgt spid="426001"/>
                                        </p:tgtEl>
                                        <p:attrNameLst>
                                          <p:attrName>ppt_w</p:attrName>
                                        </p:attrNameLst>
                                      </p:cBhvr>
                                      <p:tavLst>
                                        <p:tav tm="0">
                                          <p:val>
                                            <p:strVal val="#ppt_w*0.05"/>
                                          </p:val>
                                        </p:tav>
                                        <p:tav tm="100000">
                                          <p:val>
                                            <p:strVal val="#ppt_w"/>
                                          </p:val>
                                        </p:tav>
                                      </p:tavLst>
                                    </p:anim>
                                    <p:anim calcmode="lin" valueType="num">
                                      <p:cBhvr>
                                        <p:cTn id="119" dur="500" fill="hold"/>
                                        <p:tgtEl>
                                          <p:spTgt spid="426001"/>
                                        </p:tgtEl>
                                        <p:attrNameLst>
                                          <p:attrName>ppt_h</p:attrName>
                                        </p:attrNameLst>
                                      </p:cBhvr>
                                      <p:tavLst>
                                        <p:tav tm="0">
                                          <p:val>
                                            <p:strVal val="#ppt_h"/>
                                          </p:val>
                                        </p:tav>
                                        <p:tav tm="100000">
                                          <p:val>
                                            <p:strVal val="#ppt_h"/>
                                          </p:val>
                                        </p:tav>
                                      </p:tavLst>
                                    </p:anim>
                                    <p:anim calcmode="lin" valueType="num">
                                      <p:cBhvr>
                                        <p:cTn id="120" dur="500" fill="hold"/>
                                        <p:tgtEl>
                                          <p:spTgt spid="426001"/>
                                        </p:tgtEl>
                                        <p:attrNameLst>
                                          <p:attrName>ppt_x</p:attrName>
                                        </p:attrNameLst>
                                      </p:cBhvr>
                                      <p:tavLst>
                                        <p:tav tm="0">
                                          <p:val>
                                            <p:strVal val="#ppt_x-.2"/>
                                          </p:val>
                                        </p:tav>
                                        <p:tav tm="100000">
                                          <p:val>
                                            <p:strVal val="#ppt_x"/>
                                          </p:val>
                                        </p:tav>
                                      </p:tavLst>
                                    </p:anim>
                                    <p:anim calcmode="lin" valueType="num">
                                      <p:cBhvr>
                                        <p:cTn id="121" dur="500" fill="hold"/>
                                        <p:tgtEl>
                                          <p:spTgt spid="426001"/>
                                        </p:tgtEl>
                                        <p:attrNameLst>
                                          <p:attrName>ppt_y</p:attrName>
                                        </p:attrNameLst>
                                      </p:cBhvr>
                                      <p:tavLst>
                                        <p:tav tm="0">
                                          <p:val>
                                            <p:strVal val="#ppt_y"/>
                                          </p:val>
                                        </p:tav>
                                        <p:tav tm="100000">
                                          <p:val>
                                            <p:strVal val="#ppt_y"/>
                                          </p:val>
                                        </p:tav>
                                      </p:tavLst>
                                    </p:anim>
                                    <p:animEffect transition="in" filter="fade">
                                      <p:cBhvr>
                                        <p:cTn id="122" dur="500"/>
                                        <p:tgtEl>
                                          <p:spTgt spid="426001"/>
                                        </p:tgtEl>
                                      </p:cBhvr>
                                    </p:animEffect>
                                  </p:childTnLst>
                                </p:cTn>
                              </p:par>
                              <p:par>
                                <p:cTn id="123" presetID="54" presetClass="entr" presetSubtype="0" accel="100000" fill="hold" grpId="0" nodeType="withEffect">
                                  <p:stCondLst>
                                    <p:cond delay="0"/>
                                  </p:stCondLst>
                                  <p:childTnLst>
                                    <p:set>
                                      <p:cBhvr>
                                        <p:cTn id="124" dur="1" fill="hold">
                                          <p:stCondLst>
                                            <p:cond delay="0"/>
                                          </p:stCondLst>
                                        </p:cTn>
                                        <p:tgtEl>
                                          <p:spTgt spid="426002"/>
                                        </p:tgtEl>
                                        <p:attrNameLst>
                                          <p:attrName>style.visibility</p:attrName>
                                        </p:attrNameLst>
                                      </p:cBhvr>
                                      <p:to>
                                        <p:strVal val="visible"/>
                                      </p:to>
                                    </p:set>
                                    <p:anim calcmode="lin" valueType="num">
                                      <p:cBhvr>
                                        <p:cTn id="125" dur="500" fill="hold"/>
                                        <p:tgtEl>
                                          <p:spTgt spid="426002"/>
                                        </p:tgtEl>
                                        <p:attrNameLst>
                                          <p:attrName>ppt_w</p:attrName>
                                        </p:attrNameLst>
                                      </p:cBhvr>
                                      <p:tavLst>
                                        <p:tav tm="0">
                                          <p:val>
                                            <p:strVal val="#ppt_w*0.05"/>
                                          </p:val>
                                        </p:tav>
                                        <p:tav tm="100000">
                                          <p:val>
                                            <p:strVal val="#ppt_w"/>
                                          </p:val>
                                        </p:tav>
                                      </p:tavLst>
                                    </p:anim>
                                    <p:anim calcmode="lin" valueType="num">
                                      <p:cBhvr>
                                        <p:cTn id="126" dur="500" fill="hold"/>
                                        <p:tgtEl>
                                          <p:spTgt spid="426002"/>
                                        </p:tgtEl>
                                        <p:attrNameLst>
                                          <p:attrName>ppt_h</p:attrName>
                                        </p:attrNameLst>
                                      </p:cBhvr>
                                      <p:tavLst>
                                        <p:tav tm="0">
                                          <p:val>
                                            <p:strVal val="#ppt_h"/>
                                          </p:val>
                                        </p:tav>
                                        <p:tav tm="100000">
                                          <p:val>
                                            <p:strVal val="#ppt_h"/>
                                          </p:val>
                                        </p:tav>
                                      </p:tavLst>
                                    </p:anim>
                                    <p:anim calcmode="lin" valueType="num">
                                      <p:cBhvr>
                                        <p:cTn id="127" dur="500" fill="hold"/>
                                        <p:tgtEl>
                                          <p:spTgt spid="426002"/>
                                        </p:tgtEl>
                                        <p:attrNameLst>
                                          <p:attrName>ppt_x</p:attrName>
                                        </p:attrNameLst>
                                      </p:cBhvr>
                                      <p:tavLst>
                                        <p:tav tm="0">
                                          <p:val>
                                            <p:strVal val="#ppt_x-.2"/>
                                          </p:val>
                                        </p:tav>
                                        <p:tav tm="100000">
                                          <p:val>
                                            <p:strVal val="#ppt_x"/>
                                          </p:val>
                                        </p:tav>
                                      </p:tavLst>
                                    </p:anim>
                                    <p:anim calcmode="lin" valueType="num">
                                      <p:cBhvr>
                                        <p:cTn id="128" dur="500" fill="hold"/>
                                        <p:tgtEl>
                                          <p:spTgt spid="426002"/>
                                        </p:tgtEl>
                                        <p:attrNameLst>
                                          <p:attrName>ppt_y</p:attrName>
                                        </p:attrNameLst>
                                      </p:cBhvr>
                                      <p:tavLst>
                                        <p:tav tm="0">
                                          <p:val>
                                            <p:strVal val="#ppt_y"/>
                                          </p:val>
                                        </p:tav>
                                        <p:tav tm="100000">
                                          <p:val>
                                            <p:strVal val="#ppt_y"/>
                                          </p:val>
                                        </p:tav>
                                      </p:tavLst>
                                    </p:anim>
                                    <p:animEffect transition="in" filter="fade">
                                      <p:cBhvr>
                                        <p:cTn id="129" dur="500"/>
                                        <p:tgtEl>
                                          <p:spTgt spid="426002"/>
                                        </p:tgtEl>
                                      </p:cBhvr>
                                    </p:animEffect>
                                  </p:childTnLst>
                                </p:cTn>
                              </p:par>
                              <p:par>
                                <p:cTn id="130" presetID="54" presetClass="entr" presetSubtype="0" accel="100000" fill="hold" grpId="0" nodeType="withEffect">
                                  <p:stCondLst>
                                    <p:cond delay="0"/>
                                  </p:stCondLst>
                                  <p:childTnLst>
                                    <p:set>
                                      <p:cBhvr>
                                        <p:cTn id="131" dur="1" fill="hold">
                                          <p:stCondLst>
                                            <p:cond delay="0"/>
                                          </p:stCondLst>
                                        </p:cTn>
                                        <p:tgtEl>
                                          <p:spTgt spid="426003"/>
                                        </p:tgtEl>
                                        <p:attrNameLst>
                                          <p:attrName>style.visibility</p:attrName>
                                        </p:attrNameLst>
                                      </p:cBhvr>
                                      <p:to>
                                        <p:strVal val="visible"/>
                                      </p:to>
                                    </p:set>
                                    <p:anim calcmode="lin" valueType="num">
                                      <p:cBhvr>
                                        <p:cTn id="132" dur="500" fill="hold"/>
                                        <p:tgtEl>
                                          <p:spTgt spid="426003"/>
                                        </p:tgtEl>
                                        <p:attrNameLst>
                                          <p:attrName>ppt_w</p:attrName>
                                        </p:attrNameLst>
                                      </p:cBhvr>
                                      <p:tavLst>
                                        <p:tav tm="0">
                                          <p:val>
                                            <p:strVal val="#ppt_w*0.05"/>
                                          </p:val>
                                        </p:tav>
                                        <p:tav tm="100000">
                                          <p:val>
                                            <p:strVal val="#ppt_w"/>
                                          </p:val>
                                        </p:tav>
                                      </p:tavLst>
                                    </p:anim>
                                    <p:anim calcmode="lin" valueType="num">
                                      <p:cBhvr>
                                        <p:cTn id="133" dur="500" fill="hold"/>
                                        <p:tgtEl>
                                          <p:spTgt spid="426003"/>
                                        </p:tgtEl>
                                        <p:attrNameLst>
                                          <p:attrName>ppt_h</p:attrName>
                                        </p:attrNameLst>
                                      </p:cBhvr>
                                      <p:tavLst>
                                        <p:tav tm="0">
                                          <p:val>
                                            <p:strVal val="#ppt_h"/>
                                          </p:val>
                                        </p:tav>
                                        <p:tav tm="100000">
                                          <p:val>
                                            <p:strVal val="#ppt_h"/>
                                          </p:val>
                                        </p:tav>
                                      </p:tavLst>
                                    </p:anim>
                                    <p:anim calcmode="lin" valueType="num">
                                      <p:cBhvr>
                                        <p:cTn id="134" dur="500" fill="hold"/>
                                        <p:tgtEl>
                                          <p:spTgt spid="426003"/>
                                        </p:tgtEl>
                                        <p:attrNameLst>
                                          <p:attrName>ppt_x</p:attrName>
                                        </p:attrNameLst>
                                      </p:cBhvr>
                                      <p:tavLst>
                                        <p:tav tm="0">
                                          <p:val>
                                            <p:strVal val="#ppt_x-.2"/>
                                          </p:val>
                                        </p:tav>
                                        <p:tav tm="100000">
                                          <p:val>
                                            <p:strVal val="#ppt_x"/>
                                          </p:val>
                                        </p:tav>
                                      </p:tavLst>
                                    </p:anim>
                                    <p:anim calcmode="lin" valueType="num">
                                      <p:cBhvr>
                                        <p:cTn id="135" dur="500" fill="hold"/>
                                        <p:tgtEl>
                                          <p:spTgt spid="426003"/>
                                        </p:tgtEl>
                                        <p:attrNameLst>
                                          <p:attrName>ppt_y</p:attrName>
                                        </p:attrNameLst>
                                      </p:cBhvr>
                                      <p:tavLst>
                                        <p:tav tm="0">
                                          <p:val>
                                            <p:strVal val="#ppt_y"/>
                                          </p:val>
                                        </p:tav>
                                        <p:tav tm="100000">
                                          <p:val>
                                            <p:strVal val="#ppt_y"/>
                                          </p:val>
                                        </p:tav>
                                      </p:tavLst>
                                    </p:anim>
                                    <p:animEffect transition="in" filter="fade">
                                      <p:cBhvr>
                                        <p:cTn id="136" dur="500"/>
                                        <p:tgtEl>
                                          <p:spTgt spid="426003"/>
                                        </p:tgtEl>
                                      </p:cBhvr>
                                    </p:animEffect>
                                  </p:childTnLst>
                                </p:cTn>
                              </p:par>
                              <p:par>
                                <p:cTn id="137" presetID="54" presetClass="entr" presetSubtype="0" accel="100000" fill="hold" nodeType="withEffect">
                                  <p:stCondLst>
                                    <p:cond delay="0"/>
                                  </p:stCondLst>
                                  <p:childTnLst>
                                    <p:set>
                                      <p:cBhvr>
                                        <p:cTn id="138" dur="1" fill="hold">
                                          <p:stCondLst>
                                            <p:cond delay="0"/>
                                          </p:stCondLst>
                                        </p:cTn>
                                        <p:tgtEl>
                                          <p:spTgt spid="426004"/>
                                        </p:tgtEl>
                                        <p:attrNameLst>
                                          <p:attrName>style.visibility</p:attrName>
                                        </p:attrNameLst>
                                      </p:cBhvr>
                                      <p:to>
                                        <p:strVal val="visible"/>
                                      </p:to>
                                    </p:set>
                                    <p:anim calcmode="lin" valueType="num">
                                      <p:cBhvr>
                                        <p:cTn id="139" dur="500" fill="hold"/>
                                        <p:tgtEl>
                                          <p:spTgt spid="426004"/>
                                        </p:tgtEl>
                                        <p:attrNameLst>
                                          <p:attrName>ppt_w</p:attrName>
                                        </p:attrNameLst>
                                      </p:cBhvr>
                                      <p:tavLst>
                                        <p:tav tm="0">
                                          <p:val>
                                            <p:strVal val="#ppt_w*0.05"/>
                                          </p:val>
                                        </p:tav>
                                        <p:tav tm="100000">
                                          <p:val>
                                            <p:strVal val="#ppt_w"/>
                                          </p:val>
                                        </p:tav>
                                      </p:tavLst>
                                    </p:anim>
                                    <p:anim calcmode="lin" valueType="num">
                                      <p:cBhvr>
                                        <p:cTn id="140" dur="500" fill="hold"/>
                                        <p:tgtEl>
                                          <p:spTgt spid="426004"/>
                                        </p:tgtEl>
                                        <p:attrNameLst>
                                          <p:attrName>ppt_h</p:attrName>
                                        </p:attrNameLst>
                                      </p:cBhvr>
                                      <p:tavLst>
                                        <p:tav tm="0">
                                          <p:val>
                                            <p:strVal val="#ppt_h"/>
                                          </p:val>
                                        </p:tav>
                                        <p:tav tm="100000">
                                          <p:val>
                                            <p:strVal val="#ppt_h"/>
                                          </p:val>
                                        </p:tav>
                                      </p:tavLst>
                                    </p:anim>
                                    <p:anim calcmode="lin" valueType="num">
                                      <p:cBhvr>
                                        <p:cTn id="141" dur="500" fill="hold"/>
                                        <p:tgtEl>
                                          <p:spTgt spid="426004"/>
                                        </p:tgtEl>
                                        <p:attrNameLst>
                                          <p:attrName>ppt_x</p:attrName>
                                        </p:attrNameLst>
                                      </p:cBhvr>
                                      <p:tavLst>
                                        <p:tav tm="0">
                                          <p:val>
                                            <p:strVal val="#ppt_x-.2"/>
                                          </p:val>
                                        </p:tav>
                                        <p:tav tm="100000">
                                          <p:val>
                                            <p:strVal val="#ppt_x"/>
                                          </p:val>
                                        </p:tav>
                                      </p:tavLst>
                                    </p:anim>
                                    <p:anim calcmode="lin" valueType="num">
                                      <p:cBhvr>
                                        <p:cTn id="142" dur="500" fill="hold"/>
                                        <p:tgtEl>
                                          <p:spTgt spid="426004"/>
                                        </p:tgtEl>
                                        <p:attrNameLst>
                                          <p:attrName>ppt_y</p:attrName>
                                        </p:attrNameLst>
                                      </p:cBhvr>
                                      <p:tavLst>
                                        <p:tav tm="0">
                                          <p:val>
                                            <p:strVal val="#ppt_y"/>
                                          </p:val>
                                        </p:tav>
                                        <p:tav tm="100000">
                                          <p:val>
                                            <p:strVal val="#ppt_y"/>
                                          </p:val>
                                        </p:tav>
                                      </p:tavLst>
                                    </p:anim>
                                    <p:animEffect transition="in" filter="fade">
                                      <p:cBhvr>
                                        <p:cTn id="143" dur="500"/>
                                        <p:tgtEl>
                                          <p:spTgt spid="426004"/>
                                        </p:tgtEl>
                                      </p:cBhvr>
                                    </p:animEffect>
                                  </p:childTnLst>
                                </p:cTn>
                              </p:par>
                              <p:par>
                                <p:cTn id="144" presetID="54" presetClass="entr" presetSubtype="0" accel="100000" fill="hold" nodeType="withEffect">
                                  <p:stCondLst>
                                    <p:cond delay="0"/>
                                  </p:stCondLst>
                                  <p:childTnLst>
                                    <p:set>
                                      <p:cBhvr>
                                        <p:cTn id="145" dur="1" fill="hold">
                                          <p:stCondLst>
                                            <p:cond delay="0"/>
                                          </p:stCondLst>
                                        </p:cTn>
                                        <p:tgtEl>
                                          <p:spTgt spid="426005"/>
                                        </p:tgtEl>
                                        <p:attrNameLst>
                                          <p:attrName>style.visibility</p:attrName>
                                        </p:attrNameLst>
                                      </p:cBhvr>
                                      <p:to>
                                        <p:strVal val="visible"/>
                                      </p:to>
                                    </p:set>
                                    <p:anim calcmode="lin" valueType="num">
                                      <p:cBhvr>
                                        <p:cTn id="146" dur="500" fill="hold"/>
                                        <p:tgtEl>
                                          <p:spTgt spid="426005"/>
                                        </p:tgtEl>
                                        <p:attrNameLst>
                                          <p:attrName>ppt_w</p:attrName>
                                        </p:attrNameLst>
                                      </p:cBhvr>
                                      <p:tavLst>
                                        <p:tav tm="0">
                                          <p:val>
                                            <p:strVal val="#ppt_w*0.05"/>
                                          </p:val>
                                        </p:tav>
                                        <p:tav tm="100000">
                                          <p:val>
                                            <p:strVal val="#ppt_w"/>
                                          </p:val>
                                        </p:tav>
                                      </p:tavLst>
                                    </p:anim>
                                    <p:anim calcmode="lin" valueType="num">
                                      <p:cBhvr>
                                        <p:cTn id="147" dur="500" fill="hold"/>
                                        <p:tgtEl>
                                          <p:spTgt spid="426005"/>
                                        </p:tgtEl>
                                        <p:attrNameLst>
                                          <p:attrName>ppt_h</p:attrName>
                                        </p:attrNameLst>
                                      </p:cBhvr>
                                      <p:tavLst>
                                        <p:tav tm="0">
                                          <p:val>
                                            <p:strVal val="#ppt_h"/>
                                          </p:val>
                                        </p:tav>
                                        <p:tav tm="100000">
                                          <p:val>
                                            <p:strVal val="#ppt_h"/>
                                          </p:val>
                                        </p:tav>
                                      </p:tavLst>
                                    </p:anim>
                                    <p:anim calcmode="lin" valueType="num">
                                      <p:cBhvr>
                                        <p:cTn id="148" dur="500" fill="hold"/>
                                        <p:tgtEl>
                                          <p:spTgt spid="426005"/>
                                        </p:tgtEl>
                                        <p:attrNameLst>
                                          <p:attrName>ppt_x</p:attrName>
                                        </p:attrNameLst>
                                      </p:cBhvr>
                                      <p:tavLst>
                                        <p:tav tm="0">
                                          <p:val>
                                            <p:strVal val="#ppt_x-.2"/>
                                          </p:val>
                                        </p:tav>
                                        <p:tav tm="100000">
                                          <p:val>
                                            <p:strVal val="#ppt_x"/>
                                          </p:val>
                                        </p:tav>
                                      </p:tavLst>
                                    </p:anim>
                                    <p:anim calcmode="lin" valueType="num">
                                      <p:cBhvr>
                                        <p:cTn id="149" dur="500" fill="hold"/>
                                        <p:tgtEl>
                                          <p:spTgt spid="426005"/>
                                        </p:tgtEl>
                                        <p:attrNameLst>
                                          <p:attrName>ppt_y</p:attrName>
                                        </p:attrNameLst>
                                      </p:cBhvr>
                                      <p:tavLst>
                                        <p:tav tm="0">
                                          <p:val>
                                            <p:strVal val="#ppt_y"/>
                                          </p:val>
                                        </p:tav>
                                        <p:tav tm="100000">
                                          <p:val>
                                            <p:strVal val="#ppt_y"/>
                                          </p:val>
                                        </p:tav>
                                      </p:tavLst>
                                    </p:anim>
                                    <p:animEffect transition="in" filter="fade">
                                      <p:cBhvr>
                                        <p:cTn id="150" dur="500"/>
                                        <p:tgtEl>
                                          <p:spTgt spid="426005"/>
                                        </p:tgtEl>
                                      </p:cBhvr>
                                    </p:animEffect>
                                  </p:childTnLst>
                                </p:cTn>
                              </p:par>
                              <p:par>
                                <p:cTn id="151" presetID="54" presetClass="entr" presetSubtype="0" accel="100000" fill="hold" nodeType="withEffect">
                                  <p:stCondLst>
                                    <p:cond delay="0"/>
                                  </p:stCondLst>
                                  <p:childTnLst>
                                    <p:set>
                                      <p:cBhvr>
                                        <p:cTn id="152" dur="1" fill="hold">
                                          <p:stCondLst>
                                            <p:cond delay="0"/>
                                          </p:stCondLst>
                                        </p:cTn>
                                        <p:tgtEl>
                                          <p:spTgt spid="426006"/>
                                        </p:tgtEl>
                                        <p:attrNameLst>
                                          <p:attrName>style.visibility</p:attrName>
                                        </p:attrNameLst>
                                      </p:cBhvr>
                                      <p:to>
                                        <p:strVal val="visible"/>
                                      </p:to>
                                    </p:set>
                                    <p:anim calcmode="lin" valueType="num">
                                      <p:cBhvr>
                                        <p:cTn id="153" dur="500" fill="hold"/>
                                        <p:tgtEl>
                                          <p:spTgt spid="426006"/>
                                        </p:tgtEl>
                                        <p:attrNameLst>
                                          <p:attrName>ppt_w</p:attrName>
                                        </p:attrNameLst>
                                      </p:cBhvr>
                                      <p:tavLst>
                                        <p:tav tm="0">
                                          <p:val>
                                            <p:strVal val="#ppt_w*0.05"/>
                                          </p:val>
                                        </p:tav>
                                        <p:tav tm="100000">
                                          <p:val>
                                            <p:strVal val="#ppt_w"/>
                                          </p:val>
                                        </p:tav>
                                      </p:tavLst>
                                    </p:anim>
                                    <p:anim calcmode="lin" valueType="num">
                                      <p:cBhvr>
                                        <p:cTn id="154" dur="500" fill="hold"/>
                                        <p:tgtEl>
                                          <p:spTgt spid="426006"/>
                                        </p:tgtEl>
                                        <p:attrNameLst>
                                          <p:attrName>ppt_h</p:attrName>
                                        </p:attrNameLst>
                                      </p:cBhvr>
                                      <p:tavLst>
                                        <p:tav tm="0">
                                          <p:val>
                                            <p:strVal val="#ppt_h"/>
                                          </p:val>
                                        </p:tav>
                                        <p:tav tm="100000">
                                          <p:val>
                                            <p:strVal val="#ppt_h"/>
                                          </p:val>
                                        </p:tav>
                                      </p:tavLst>
                                    </p:anim>
                                    <p:anim calcmode="lin" valueType="num">
                                      <p:cBhvr>
                                        <p:cTn id="155" dur="500" fill="hold"/>
                                        <p:tgtEl>
                                          <p:spTgt spid="426006"/>
                                        </p:tgtEl>
                                        <p:attrNameLst>
                                          <p:attrName>ppt_x</p:attrName>
                                        </p:attrNameLst>
                                      </p:cBhvr>
                                      <p:tavLst>
                                        <p:tav tm="0">
                                          <p:val>
                                            <p:strVal val="#ppt_x-.2"/>
                                          </p:val>
                                        </p:tav>
                                        <p:tav tm="100000">
                                          <p:val>
                                            <p:strVal val="#ppt_x"/>
                                          </p:val>
                                        </p:tav>
                                      </p:tavLst>
                                    </p:anim>
                                    <p:anim calcmode="lin" valueType="num">
                                      <p:cBhvr>
                                        <p:cTn id="156" dur="500" fill="hold"/>
                                        <p:tgtEl>
                                          <p:spTgt spid="426006"/>
                                        </p:tgtEl>
                                        <p:attrNameLst>
                                          <p:attrName>ppt_y</p:attrName>
                                        </p:attrNameLst>
                                      </p:cBhvr>
                                      <p:tavLst>
                                        <p:tav tm="0">
                                          <p:val>
                                            <p:strVal val="#ppt_y"/>
                                          </p:val>
                                        </p:tav>
                                        <p:tav tm="100000">
                                          <p:val>
                                            <p:strVal val="#ppt_y"/>
                                          </p:val>
                                        </p:tav>
                                      </p:tavLst>
                                    </p:anim>
                                    <p:animEffect transition="in" filter="fade">
                                      <p:cBhvr>
                                        <p:cTn id="157" dur="500"/>
                                        <p:tgtEl>
                                          <p:spTgt spid="426006"/>
                                        </p:tgtEl>
                                      </p:cBhvr>
                                    </p:animEffect>
                                  </p:childTnLst>
                                </p:cTn>
                              </p:par>
                              <p:par>
                                <p:cTn id="158" presetID="54" presetClass="entr" presetSubtype="0" accel="100000" fill="hold" nodeType="withEffect">
                                  <p:stCondLst>
                                    <p:cond delay="0"/>
                                  </p:stCondLst>
                                  <p:childTnLst>
                                    <p:set>
                                      <p:cBhvr>
                                        <p:cTn id="159" dur="1" fill="hold">
                                          <p:stCondLst>
                                            <p:cond delay="0"/>
                                          </p:stCondLst>
                                        </p:cTn>
                                        <p:tgtEl>
                                          <p:spTgt spid="426007"/>
                                        </p:tgtEl>
                                        <p:attrNameLst>
                                          <p:attrName>style.visibility</p:attrName>
                                        </p:attrNameLst>
                                      </p:cBhvr>
                                      <p:to>
                                        <p:strVal val="visible"/>
                                      </p:to>
                                    </p:set>
                                    <p:anim calcmode="lin" valueType="num">
                                      <p:cBhvr>
                                        <p:cTn id="160" dur="500" fill="hold"/>
                                        <p:tgtEl>
                                          <p:spTgt spid="426007"/>
                                        </p:tgtEl>
                                        <p:attrNameLst>
                                          <p:attrName>ppt_w</p:attrName>
                                        </p:attrNameLst>
                                      </p:cBhvr>
                                      <p:tavLst>
                                        <p:tav tm="0">
                                          <p:val>
                                            <p:strVal val="#ppt_w*0.05"/>
                                          </p:val>
                                        </p:tav>
                                        <p:tav tm="100000">
                                          <p:val>
                                            <p:strVal val="#ppt_w"/>
                                          </p:val>
                                        </p:tav>
                                      </p:tavLst>
                                    </p:anim>
                                    <p:anim calcmode="lin" valueType="num">
                                      <p:cBhvr>
                                        <p:cTn id="161" dur="500" fill="hold"/>
                                        <p:tgtEl>
                                          <p:spTgt spid="426007"/>
                                        </p:tgtEl>
                                        <p:attrNameLst>
                                          <p:attrName>ppt_h</p:attrName>
                                        </p:attrNameLst>
                                      </p:cBhvr>
                                      <p:tavLst>
                                        <p:tav tm="0">
                                          <p:val>
                                            <p:strVal val="#ppt_h"/>
                                          </p:val>
                                        </p:tav>
                                        <p:tav tm="100000">
                                          <p:val>
                                            <p:strVal val="#ppt_h"/>
                                          </p:val>
                                        </p:tav>
                                      </p:tavLst>
                                    </p:anim>
                                    <p:anim calcmode="lin" valueType="num">
                                      <p:cBhvr>
                                        <p:cTn id="162" dur="500" fill="hold"/>
                                        <p:tgtEl>
                                          <p:spTgt spid="426007"/>
                                        </p:tgtEl>
                                        <p:attrNameLst>
                                          <p:attrName>ppt_x</p:attrName>
                                        </p:attrNameLst>
                                      </p:cBhvr>
                                      <p:tavLst>
                                        <p:tav tm="0">
                                          <p:val>
                                            <p:strVal val="#ppt_x-.2"/>
                                          </p:val>
                                        </p:tav>
                                        <p:tav tm="100000">
                                          <p:val>
                                            <p:strVal val="#ppt_x"/>
                                          </p:val>
                                        </p:tav>
                                      </p:tavLst>
                                    </p:anim>
                                    <p:anim calcmode="lin" valueType="num">
                                      <p:cBhvr>
                                        <p:cTn id="163" dur="500" fill="hold"/>
                                        <p:tgtEl>
                                          <p:spTgt spid="426007"/>
                                        </p:tgtEl>
                                        <p:attrNameLst>
                                          <p:attrName>ppt_y</p:attrName>
                                        </p:attrNameLst>
                                      </p:cBhvr>
                                      <p:tavLst>
                                        <p:tav tm="0">
                                          <p:val>
                                            <p:strVal val="#ppt_y"/>
                                          </p:val>
                                        </p:tav>
                                        <p:tav tm="100000">
                                          <p:val>
                                            <p:strVal val="#ppt_y"/>
                                          </p:val>
                                        </p:tav>
                                      </p:tavLst>
                                    </p:anim>
                                    <p:animEffect transition="in" filter="fade">
                                      <p:cBhvr>
                                        <p:cTn id="164" dur="500"/>
                                        <p:tgtEl>
                                          <p:spTgt spid="426007"/>
                                        </p:tgtEl>
                                      </p:cBhvr>
                                    </p:animEffect>
                                  </p:childTnLst>
                                </p:cTn>
                              </p:par>
                              <p:par>
                                <p:cTn id="165" presetID="54" presetClass="entr" presetSubtype="0" accel="100000" fill="hold" nodeType="withEffect">
                                  <p:stCondLst>
                                    <p:cond delay="0"/>
                                  </p:stCondLst>
                                  <p:childTnLst>
                                    <p:set>
                                      <p:cBhvr>
                                        <p:cTn id="166" dur="1" fill="hold">
                                          <p:stCondLst>
                                            <p:cond delay="0"/>
                                          </p:stCondLst>
                                        </p:cTn>
                                        <p:tgtEl>
                                          <p:spTgt spid="426008"/>
                                        </p:tgtEl>
                                        <p:attrNameLst>
                                          <p:attrName>style.visibility</p:attrName>
                                        </p:attrNameLst>
                                      </p:cBhvr>
                                      <p:to>
                                        <p:strVal val="visible"/>
                                      </p:to>
                                    </p:set>
                                    <p:anim calcmode="lin" valueType="num">
                                      <p:cBhvr>
                                        <p:cTn id="167" dur="500" fill="hold"/>
                                        <p:tgtEl>
                                          <p:spTgt spid="426008"/>
                                        </p:tgtEl>
                                        <p:attrNameLst>
                                          <p:attrName>ppt_w</p:attrName>
                                        </p:attrNameLst>
                                      </p:cBhvr>
                                      <p:tavLst>
                                        <p:tav tm="0">
                                          <p:val>
                                            <p:strVal val="#ppt_w*0.05"/>
                                          </p:val>
                                        </p:tav>
                                        <p:tav tm="100000">
                                          <p:val>
                                            <p:strVal val="#ppt_w"/>
                                          </p:val>
                                        </p:tav>
                                      </p:tavLst>
                                    </p:anim>
                                    <p:anim calcmode="lin" valueType="num">
                                      <p:cBhvr>
                                        <p:cTn id="168" dur="500" fill="hold"/>
                                        <p:tgtEl>
                                          <p:spTgt spid="426008"/>
                                        </p:tgtEl>
                                        <p:attrNameLst>
                                          <p:attrName>ppt_h</p:attrName>
                                        </p:attrNameLst>
                                      </p:cBhvr>
                                      <p:tavLst>
                                        <p:tav tm="0">
                                          <p:val>
                                            <p:strVal val="#ppt_h"/>
                                          </p:val>
                                        </p:tav>
                                        <p:tav tm="100000">
                                          <p:val>
                                            <p:strVal val="#ppt_h"/>
                                          </p:val>
                                        </p:tav>
                                      </p:tavLst>
                                    </p:anim>
                                    <p:anim calcmode="lin" valueType="num">
                                      <p:cBhvr>
                                        <p:cTn id="169" dur="500" fill="hold"/>
                                        <p:tgtEl>
                                          <p:spTgt spid="426008"/>
                                        </p:tgtEl>
                                        <p:attrNameLst>
                                          <p:attrName>ppt_x</p:attrName>
                                        </p:attrNameLst>
                                      </p:cBhvr>
                                      <p:tavLst>
                                        <p:tav tm="0">
                                          <p:val>
                                            <p:strVal val="#ppt_x-.2"/>
                                          </p:val>
                                        </p:tav>
                                        <p:tav tm="100000">
                                          <p:val>
                                            <p:strVal val="#ppt_x"/>
                                          </p:val>
                                        </p:tav>
                                      </p:tavLst>
                                    </p:anim>
                                    <p:anim calcmode="lin" valueType="num">
                                      <p:cBhvr>
                                        <p:cTn id="170" dur="500" fill="hold"/>
                                        <p:tgtEl>
                                          <p:spTgt spid="426008"/>
                                        </p:tgtEl>
                                        <p:attrNameLst>
                                          <p:attrName>ppt_y</p:attrName>
                                        </p:attrNameLst>
                                      </p:cBhvr>
                                      <p:tavLst>
                                        <p:tav tm="0">
                                          <p:val>
                                            <p:strVal val="#ppt_y"/>
                                          </p:val>
                                        </p:tav>
                                        <p:tav tm="100000">
                                          <p:val>
                                            <p:strVal val="#ppt_y"/>
                                          </p:val>
                                        </p:tav>
                                      </p:tavLst>
                                    </p:anim>
                                    <p:animEffect transition="in" filter="fade">
                                      <p:cBhvr>
                                        <p:cTn id="171" dur="500"/>
                                        <p:tgtEl>
                                          <p:spTgt spid="426008"/>
                                        </p:tgtEl>
                                      </p:cBhvr>
                                    </p:animEffect>
                                  </p:childTnLst>
                                </p:cTn>
                              </p:par>
                              <p:par>
                                <p:cTn id="172" presetID="54" presetClass="entr" presetSubtype="0" accel="100000" fill="hold" nodeType="withEffect">
                                  <p:stCondLst>
                                    <p:cond delay="0"/>
                                  </p:stCondLst>
                                  <p:childTnLst>
                                    <p:set>
                                      <p:cBhvr>
                                        <p:cTn id="173" dur="1" fill="hold">
                                          <p:stCondLst>
                                            <p:cond delay="0"/>
                                          </p:stCondLst>
                                        </p:cTn>
                                        <p:tgtEl>
                                          <p:spTgt spid="426009"/>
                                        </p:tgtEl>
                                        <p:attrNameLst>
                                          <p:attrName>style.visibility</p:attrName>
                                        </p:attrNameLst>
                                      </p:cBhvr>
                                      <p:to>
                                        <p:strVal val="visible"/>
                                      </p:to>
                                    </p:set>
                                    <p:anim calcmode="lin" valueType="num">
                                      <p:cBhvr>
                                        <p:cTn id="174" dur="500" fill="hold"/>
                                        <p:tgtEl>
                                          <p:spTgt spid="426009"/>
                                        </p:tgtEl>
                                        <p:attrNameLst>
                                          <p:attrName>ppt_w</p:attrName>
                                        </p:attrNameLst>
                                      </p:cBhvr>
                                      <p:tavLst>
                                        <p:tav tm="0">
                                          <p:val>
                                            <p:strVal val="#ppt_w*0.05"/>
                                          </p:val>
                                        </p:tav>
                                        <p:tav tm="100000">
                                          <p:val>
                                            <p:strVal val="#ppt_w"/>
                                          </p:val>
                                        </p:tav>
                                      </p:tavLst>
                                    </p:anim>
                                    <p:anim calcmode="lin" valueType="num">
                                      <p:cBhvr>
                                        <p:cTn id="175" dur="500" fill="hold"/>
                                        <p:tgtEl>
                                          <p:spTgt spid="426009"/>
                                        </p:tgtEl>
                                        <p:attrNameLst>
                                          <p:attrName>ppt_h</p:attrName>
                                        </p:attrNameLst>
                                      </p:cBhvr>
                                      <p:tavLst>
                                        <p:tav tm="0">
                                          <p:val>
                                            <p:strVal val="#ppt_h"/>
                                          </p:val>
                                        </p:tav>
                                        <p:tav tm="100000">
                                          <p:val>
                                            <p:strVal val="#ppt_h"/>
                                          </p:val>
                                        </p:tav>
                                      </p:tavLst>
                                    </p:anim>
                                    <p:anim calcmode="lin" valueType="num">
                                      <p:cBhvr>
                                        <p:cTn id="176" dur="500" fill="hold"/>
                                        <p:tgtEl>
                                          <p:spTgt spid="426009"/>
                                        </p:tgtEl>
                                        <p:attrNameLst>
                                          <p:attrName>ppt_x</p:attrName>
                                        </p:attrNameLst>
                                      </p:cBhvr>
                                      <p:tavLst>
                                        <p:tav tm="0">
                                          <p:val>
                                            <p:strVal val="#ppt_x-.2"/>
                                          </p:val>
                                        </p:tav>
                                        <p:tav tm="100000">
                                          <p:val>
                                            <p:strVal val="#ppt_x"/>
                                          </p:val>
                                        </p:tav>
                                      </p:tavLst>
                                    </p:anim>
                                    <p:anim calcmode="lin" valueType="num">
                                      <p:cBhvr>
                                        <p:cTn id="177" dur="500" fill="hold"/>
                                        <p:tgtEl>
                                          <p:spTgt spid="426009"/>
                                        </p:tgtEl>
                                        <p:attrNameLst>
                                          <p:attrName>ppt_y</p:attrName>
                                        </p:attrNameLst>
                                      </p:cBhvr>
                                      <p:tavLst>
                                        <p:tav tm="0">
                                          <p:val>
                                            <p:strVal val="#ppt_y"/>
                                          </p:val>
                                        </p:tav>
                                        <p:tav tm="100000">
                                          <p:val>
                                            <p:strVal val="#ppt_y"/>
                                          </p:val>
                                        </p:tav>
                                      </p:tavLst>
                                    </p:anim>
                                    <p:animEffect transition="in" filter="fade">
                                      <p:cBhvr>
                                        <p:cTn id="178" dur="500"/>
                                        <p:tgtEl>
                                          <p:spTgt spid="426009"/>
                                        </p:tgtEl>
                                      </p:cBhvr>
                                    </p:animEffect>
                                  </p:childTnLst>
                                </p:cTn>
                              </p:par>
                              <p:par>
                                <p:cTn id="179" presetID="54" presetClass="entr" presetSubtype="0" accel="100000" fill="hold" nodeType="withEffect">
                                  <p:stCondLst>
                                    <p:cond delay="0"/>
                                  </p:stCondLst>
                                  <p:childTnLst>
                                    <p:set>
                                      <p:cBhvr>
                                        <p:cTn id="180" dur="1" fill="hold">
                                          <p:stCondLst>
                                            <p:cond delay="0"/>
                                          </p:stCondLst>
                                        </p:cTn>
                                        <p:tgtEl>
                                          <p:spTgt spid="426010"/>
                                        </p:tgtEl>
                                        <p:attrNameLst>
                                          <p:attrName>style.visibility</p:attrName>
                                        </p:attrNameLst>
                                      </p:cBhvr>
                                      <p:to>
                                        <p:strVal val="visible"/>
                                      </p:to>
                                    </p:set>
                                    <p:anim calcmode="lin" valueType="num">
                                      <p:cBhvr>
                                        <p:cTn id="181" dur="500" fill="hold"/>
                                        <p:tgtEl>
                                          <p:spTgt spid="426010"/>
                                        </p:tgtEl>
                                        <p:attrNameLst>
                                          <p:attrName>ppt_w</p:attrName>
                                        </p:attrNameLst>
                                      </p:cBhvr>
                                      <p:tavLst>
                                        <p:tav tm="0">
                                          <p:val>
                                            <p:strVal val="#ppt_w*0.05"/>
                                          </p:val>
                                        </p:tav>
                                        <p:tav tm="100000">
                                          <p:val>
                                            <p:strVal val="#ppt_w"/>
                                          </p:val>
                                        </p:tav>
                                      </p:tavLst>
                                    </p:anim>
                                    <p:anim calcmode="lin" valueType="num">
                                      <p:cBhvr>
                                        <p:cTn id="182" dur="500" fill="hold"/>
                                        <p:tgtEl>
                                          <p:spTgt spid="426010"/>
                                        </p:tgtEl>
                                        <p:attrNameLst>
                                          <p:attrName>ppt_h</p:attrName>
                                        </p:attrNameLst>
                                      </p:cBhvr>
                                      <p:tavLst>
                                        <p:tav tm="0">
                                          <p:val>
                                            <p:strVal val="#ppt_h"/>
                                          </p:val>
                                        </p:tav>
                                        <p:tav tm="100000">
                                          <p:val>
                                            <p:strVal val="#ppt_h"/>
                                          </p:val>
                                        </p:tav>
                                      </p:tavLst>
                                    </p:anim>
                                    <p:anim calcmode="lin" valueType="num">
                                      <p:cBhvr>
                                        <p:cTn id="183" dur="500" fill="hold"/>
                                        <p:tgtEl>
                                          <p:spTgt spid="426010"/>
                                        </p:tgtEl>
                                        <p:attrNameLst>
                                          <p:attrName>ppt_x</p:attrName>
                                        </p:attrNameLst>
                                      </p:cBhvr>
                                      <p:tavLst>
                                        <p:tav tm="0">
                                          <p:val>
                                            <p:strVal val="#ppt_x-.2"/>
                                          </p:val>
                                        </p:tav>
                                        <p:tav tm="100000">
                                          <p:val>
                                            <p:strVal val="#ppt_x"/>
                                          </p:val>
                                        </p:tav>
                                      </p:tavLst>
                                    </p:anim>
                                    <p:anim calcmode="lin" valueType="num">
                                      <p:cBhvr>
                                        <p:cTn id="184" dur="500" fill="hold"/>
                                        <p:tgtEl>
                                          <p:spTgt spid="426010"/>
                                        </p:tgtEl>
                                        <p:attrNameLst>
                                          <p:attrName>ppt_y</p:attrName>
                                        </p:attrNameLst>
                                      </p:cBhvr>
                                      <p:tavLst>
                                        <p:tav tm="0">
                                          <p:val>
                                            <p:strVal val="#ppt_y"/>
                                          </p:val>
                                        </p:tav>
                                        <p:tav tm="100000">
                                          <p:val>
                                            <p:strVal val="#ppt_y"/>
                                          </p:val>
                                        </p:tav>
                                      </p:tavLst>
                                    </p:anim>
                                    <p:animEffect transition="in" filter="fade">
                                      <p:cBhvr>
                                        <p:cTn id="185" dur="500"/>
                                        <p:tgtEl>
                                          <p:spTgt spid="426010"/>
                                        </p:tgtEl>
                                      </p:cBhvr>
                                    </p:animEffect>
                                  </p:childTnLst>
                                </p:cTn>
                              </p:par>
                              <p:par>
                                <p:cTn id="186" presetID="54" presetClass="entr" presetSubtype="0" accel="100000" fill="hold" grpId="0" nodeType="withEffect">
                                  <p:stCondLst>
                                    <p:cond delay="0"/>
                                  </p:stCondLst>
                                  <p:childTnLst>
                                    <p:set>
                                      <p:cBhvr>
                                        <p:cTn id="187" dur="1" fill="hold">
                                          <p:stCondLst>
                                            <p:cond delay="0"/>
                                          </p:stCondLst>
                                        </p:cTn>
                                        <p:tgtEl>
                                          <p:spTgt spid="426011"/>
                                        </p:tgtEl>
                                        <p:attrNameLst>
                                          <p:attrName>style.visibility</p:attrName>
                                        </p:attrNameLst>
                                      </p:cBhvr>
                                      <p:to>
                                        <p:strVal val="visible"/>
                                      </p:to>
                                    </p:set>
                                    <p:anim calcmode="lin" valueType="num">
                                      <p:cBhvr>
                                        <p:cTn id="188" dur="500" fill="hold"/>
                                        <p:tgtEl>
                                          <p:spTgt spid="426011"/>
                                        </p:tgtEl>
                                        <p:attrNameLst>
                                          <p:attrName>ppt_w</p:attrName>
                                        </p:attrNameLst>
                                      </p:cBhvr>
                                      <p:tavLst>
                                        <p:tav tm="0">
                                          <p:val>
                                            <p:strVal val="#ppt_w*0.05"/>
                                          </p:val>
                                        </p:tav>
                                        <p:tav tm="100000">
                                          <p:val>
                                            <p:strVal val="#ppt_w"/>
                                          </p:val>
                                        </p:tav>
                                      </p:tavLst>
                                    </p:anim>
                                    <p:anim calcmode="lin" valueType="num">
                                      <p:cBhvr>
                                        <p:cTn id="189" dur="500" fill="hold"/>
                                        <p:tgtEl>
                                          <p:spTgt spid="426011"/>
                                        </p:tgtEl>
                                        <p:attrNameLst>
                                          <p:attrName>ppt_h</p:attrName>
                                        </p:attrNameLst>
                                      </p:cBhvr>
                                      <p:tavLst>
                                        <p:tav tm="0">
                                          <p:val>
                                            <p:strVal val="#ppt_h"/>
                                          </p:val>
                                        </p:tav>
                                        <p:tav tm="100000">
                                          <p:val>
                                            <p:strVal val="#ppt_h"/>
                                          </p:val>
                                        </p:tav>
                                      </p:tavLst>
                                    </p:anim>
                                    <p:anim calcmode="lin" valueType="num">
                                      <p:cBhvr>
                                        <p:cTn id="190" dur="500" fill="hold"/>
                                        <p:tgtEl>
                                          <p:spTgt spid="426011"/>
                                        </p:tgtEl>
                                        <p:attrNameLst>
                                          <p:attrName>ppt_x</p:attrName>
                                        </p:attrNameLst>
                                      </p:cBhvr>
                                      <p:tavLst>
                                        <p:tav tm="0">
                                          <p:val>
                                            <p:strVal val="#ppt_x-.2"/>
                                          </p:val>
                                        </p:tav>
                                        <p:tav tm="100000">
                                          <p:val>
                                            <p:strVal val="#ppt_x"/>
                                          </p:val>
                                        </p:tav>
                                      </p:tavLst>
                                    </p:anim>
                                    <p:anim calcmode="lin" valueType="num">
                                      <p:cBhvr>
                                        <p:cTn id="191" dur="500" fill="hold"/>
                                        <p:tgtEl>
                                          <p:spTgt spid="426011"/>
                                        </p:tgtEl>
                                        <p:attrNameLst>
                                          <p:attrName>ppt_y</p:attrName>
                                        </p:attrNameLst>
                                      </p:cBhvr>
                                      <p:tavLst>
                                        <p:tav tm="0">
                                          <p:val>
                                            <p:strVal val="#ppt_y"/>
                                          </p:val>
                                        </p:tav>
                                        <p:tav tm="100000">
                                          <p:val>
                                            <p:strVal val="#ppt_y"/>
                                          </p:val>
                                        </p:tav>
                                      </p:tavLst>
                                    </p:anim>
                                    <p:animEffect transition="in" filter="fade">
                                      <p:cBhvr>
                                        <p:cTn id="192" dur="500"/>
                                        <p:tgtEl>
                                          <p:spTgt spid="426011"/>
                                        </p:tgtEl>
                                      </p:cBhvr>
                                    </p:animEffect>
                                  </p:childTnLst>
                                </p:cTn>
                              </p:par>
                              <p:par>
                                <p:cTn id="193" presetID="54" presetClass="entr" presetSubtype="0" accel="100000" fill="hold" grpId="0" nodeType="withEffect">
                                  <p:stCondLst>
                                    <p:cond delay="0"/>
                                  </p:stCondLst>
                                  <p:childTnLst>
                                    <p:set>
                                      <p:cBhvr>
                                        <p:cTn id="194" dur="1" fill="hold">
                                          <p:stCondLst>
                                            <p:cond delay="0"/>
                                          </p:stCondLst>
                                        </p:cTn>
                                        <p:tgtEl>
                                          <p:spTgt spid="426012"/>
                                        </p:tgtEl>
                                        <p:attrNameLst>
                                          <p:attrName>style.visibility</p:attrName>
                                        </p:attrNameLst>
                                      </p:cBhvr>
                                      <p:to>
                                        <p:strVal val="visible"/>
                                      </p:to>
                                    </p:set>
                                    <p:anim calcmode="lin" valueType="num">
                                      <p:cBhvr>
                                        <p:cTn id="195" dur="500" fill="hold"/>
                                        <p:tgtEl>
                                          <p:spTgt spid="426012"/>
                                        </p:tgtEl>
                                        <p:attrNameLst>
                                          <p:attrName>ppt_w</p:attrName>
                                        </p:attrNameLst>
                                      </p:cBhvr>
                                      <p:tavLst>
                                        <p:tav tm="0">
                                          <p:val>
                                            <p:strVal val="#ppt_w*0.05"/>
                                          </p:val>
                                        </p:tav>
                                        <p:tav tm="100000">
                                          <p:val>
                                            <p:strVal val="#ppt_w"/>
                                          </p:val>
                                        </p:tav>
                                      </p:tavLst>
                                    </p:anim>
                                    <p:anim calcmode="lin" valueType="num">
                                      <p:cBhvr>
                                        <p:cTn id="196" dur="500" fill="hold"/>
                                        <p:tgtEl>
                                          <p:spTgt spid="426012"/>
                                        </p:tgtEl>
                                        <p:attrNameLst>
                                          <p:attrName>ppt_h</p:attrName>
                                        </p:attrNameLst>
                                      </p:cBhvr>
                                      <p:tavLst>
                                        <p:tav tm="0">
                                          <p:val>
                                            <p:strVal val="#ppt_h"/>
                                          </p:val>
                                        </p:tav>
                                        <p:tav tm="100000">
                                          <p:val>
                                            <p:strVal val="#ppt_h"/>
                                          </p:val>
                                        </p:tav>
                                      </p:tavLst>
                                    </p:anim>
                                    <p:anim calcmode="lin" valueType="num">
                                      <p:cBhvr>
                                        <p:cTn id="197" dur="500" fill="hold"/>
                                        <p:tgtEl>
                                          <p:spTgt spid="426012"/>
                                        </p:tgtEl>
                                        <p:attrNameLst>
                                          <p:attrName>ppt_x</p:attrName>
                                        </p:attrNameLst>
                                      </p:cBhvr>
                                      <p:tavLst>
                                        <p:tav tm="0">
                                          <p:val>
                                            <p:strVal val="#ppt_x-.2"/>
                                          </p:val>
                                        </p:tav>
                                        <p:tav tm="100000">
                                          <p:val>
                                            <p:strVal val="#ppt_x"/>
                                          </p:val>
                                        </p:tav>
                                      </p:tavLst>
                                    </p:anim>
                                    <p:anim calcmode="lin" valueType="num">
                                      <p:cBhvr>
                                        <p:cTn id="198" dur="500" fill="hold"/>
                                        <p:tgtEl>
                                          <p:spTgt spid="426012"/>
                                        </p:tgtEl>
                                        <p:attrNameLst>
                                          <p:attrName>ppt_y</p:attrName>
                                        </p:attrNameLst>
                                      </p:cBhvr>
                                      <p:tavLst>
                                        <p:tav tm="0">
                                          <p:val>
                                            <p:strVal val="#ppt_y"/>
                                          </p:val>
                                        </p:tav>
                                        <p:tav tm="100000">
                                          <p:val>
                                            <p:strVal val="#ppt_y"/>
                                          </p:val>
                                        </p:tav>
                                      </p:tavLst>
                                    </p:anim>
                                    <p:animEffect transition="in" filter="fade">
                                      <p:cBhvr>
                                        <p:cTn id="199" dur="500"/>
                                        <p:tgtEl>
                                          <p:spTgt spid="426012"/>
                                        </p:tgtEl>
                                      </p:cBhvr>
                                    </p:animEffect>
                                  </p:childTnLst>
                                </p:cTn>
                              </p:par>
                              <p:par>
                                <p:cTn id="200" presetID="54" presetClass="entr" presetSubtype="0" accel="100000" fill="hold" grpId="0" nodeType="withEffect">
                                  <p:stCondLst>
                                    <p:cond delay="0"/>
                                  </p:stCondLst>
                                  <p:childTnLst>
                                    <p:set>
                                      <p:cBhvr>
                                        <p:cTn id="201" dur="1" fill="hold">
                                          <p:stCondLst>
                                            <p:cond delay="0"/>
                                          </p:stCondLst>
                                        </p:cTn>
                                        <p:tgtEl>
                                          <p:spTgt spid="426013"/>
                                        </p:tgtEl>
                                        <p:attrNameLst>
                                          <p:attrName>style.visibility</p:attrName>
                                        </p:attrNameLst>
                                      </p:cBhvr>
                                      <p:to>
                                        <p:strVal val="visible"/>
                                      </p:to>
                                    </p:set>
                                    <p:anim calcmode="lin" valueType="num">
                                      <p:cBhvr>
                                        <p:cTn id="202" dur="500" fill="hold"/>
                                        <p:tgtEl>
                                          <p:spTgt spid="426013"/>
                                        </p:tgtEl>
                                        <p:attrNameLst>
                                          <p:attrName>ppt_w</p:attrName>
                                        </p:attrNameLst>
                                      </p:cBhvr>
                                      <p:tavLst>
                                        <p:tav tm="0">
                                          <p:val>
                                            <p:strVal val="#ppt_w*0.05"/>
                                          </p:val>
                                        </p:tav>
                                        <p:tav tm="100000">
                                          <p:val>
                                            <p:strVal val="#ppt_w"/>
                                          </p:val>
                                        </p:tav>
                                      </p:tavLst>
                                    </p:anim>
                                    <p:anim calcmode="lin" valueType="num">
                                      <p:cBhvr>
                                        <p:cTn id="203" dur="500" fill="hold"/>
                                        <p:tgtEl>
                                          <p:spTgt spid="426013"/>
                                        </p:tgtEl>
                                        <p:attrNameLst>
                                          <p:attrName>ppt_h</p:attrName>
                                        </p:attrNameLst>
                                      </p:cBhvr>
                                      <p:tavLst>
                                        <p:tav tm="0">
                                          <p:val>
                                            <p:strVal val="#ppt_h"/>
                                          </p:val>
                                        </p:tav>
                                        <p:tav tm="100000">
                                          <p:val>
                                            <p:strVal val="#ppt_h"/>
                                          </p:val>
                                        </p:tav>
                                      </p:tavLst>
                                    </p:anim>
                                    <p:anim calcmode="lin" valueType="num">
                                      <p:cBhvr>
                                        <p:cTn id="204" dur="500" fill="hold"/>
                                        <p:tgtEl>
                                          <p:spTgt spid="426013"/>
                                        </p:tgtEl>
                                        <p:attrNameLst>
                                          <p:attrName>ppt_x</p:attrName>
                                        </p:attrNameLst>
                                      </p:cBhvr>
                                      <p:tavLst>
                                        <p:tav tm="0">
                                          <p:val>
                                            <p:strVal val="#ppt_x-.2"/>
                                          </p:val>
                                        </p:tav>
                                        <p:tav tm="100000">
                                          <p:val>
                                            <p:strVal val="#ppt_x"/>
                                          </p:val>
                                        </p:tav>
                                      </p:tavLst>
                                    </p:anim>
                                    <p:anim calcmode="lin" valueType="num">
                                      <p:cBhvr>
                                        <p:cTn id="205" dur="500" fill="hold"/>
                                        <p:tgtEl>
                                          <p:spTgt spid="426013"/>
                                        </p:tgtEl>
                                        <p:attrNameLst>
                                          <p:attrName>ppt_y</p:attrName>
                                        </p:attrNameLst>
                                      </p:cBhvr>
                                      <p:tavLst>
                                        <p:tav tm="0">
                                          <p:val>
                                            <p:strVal val="#ppt_y"/>
                                          </p:val>
                                        </p:tav>
                                        <p:tav tm="100000">
                                          <p:val>
                                            <p:strVal val="#ppt_y"/>
                                          </p:val>
                                        </p:tav>
                                      </p:tavLst>
                                    </p:anim>
                                    <p:animEffect transition="in" filter="fade">
                                      <p:cBhvr>
                                        <p:cTn id="206" dur="500"/>
                                        <p:tgtEl>
                                          <p:spTgt spid="4260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5989" grpId="0" animBg="1"/>
      <p:bldP spid="425990" grpId="0" animBg="1"/>
      <p:bldP spid="425991" grpId="0" animBg="1"/>
      <p:bldP spid="425992" grpId="0" animBg="1"/>
      <p:bldP spid="425993" grpId="0" animBg="1"/>
      <p:bldP spid="425994" grpId="0" animBg="1"/>
      <p:bldP spid="425995" grpId="0" animBg="1"/>
      <p:bldP spid="425996" grpId="0" animBg="1"/>
      <p:bldP spid="425997" grpId="0" animBg="1"/>
      <p:bldP spid="425998" grpId="0" animBg="1"/>
      <p:bldP spid="425999" grpId="0" animBg="1"/>
      <p:bldP spid="426000" grpId="0" animBg="1"/>
      <p:bldP spid="426001" grpId="0" animBg="1"/>
      <p:bldP spid="426002" grpId="0" animBg="1"/>
      <p:bldP spid="426003" grpId="0" animBg="1"/>
      <p:bldP spid="426011" grpId="0" animBg="1"/>
      <p:bldP spid="426012" grpId="0" animBg="1"/>
      <p:bldP spid="4260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ChangeArrowheads="1"/>
          </p:cNvSpPr>
          <p:nvPr/>
        </p:nvSpPr>
        <p:spPr bwMode="auto">
          <a:xfrm>
            <a:off x="1116013" y="1484313"/>
            <a:ext cx="6696075" cy="337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zh-CN" altLang="en-US" sz="2400">
                <a:latin typeface="Tahoma" pitchFamily="34" charset="0"/>
              </a:rPr>
              <a:t>例题：  某批发商欲从厂家购进一批灯泡，根据合同规定，灯泡的使用寿命平均不能低于</a:t>
            </a:r>
            <a:r>
              <a:rPr kumimoji="1" lang="en-US" altLang="zh-CN" sz="2400">
                <a:latin typeface="Tahoma" pitchFamily="34" charset="0"/>
              </a:rPr>
              <a:t>1000</a:t>
            </a:r>
            <a:r>
              <a:rPr kumimoji="1" lang="zh-CN" altLang="en-US" sz="2400">
                <a:latin typeface="Tahoma" pitchFamily="34" charset="0"/>
              </a:rPr>
              <a:t>小时。已知灯泡使用寿命服从正态分布，标准差为</a:t>
            </a:r>
            <a:r>
              <a:rPr kumimoji="1" lang="en-US" altLang="zh-CN" sz="2400">
                <a:latin typeface="Tahoma" pitchFamily="34" charset="0"/>
              </a:rPr>
              <a:t>20</a:t>
            </a:r>
            <a:r>
              <a:rPr kumimoji="1" lang="zh-CN" altLang="en-US" sz="2400">
                <a:latin typeface="Tahoma" pitchFamily="34" charset="0"/>
              </a:rPr>
              <a:t>小时。在总体中随机抽取了</a:t>
            </a:r>
            <a:r>
              <a:rPr kumimoji="1" lang="en-US" altLang="zh-CN" sz="2400">
                <a:latin typeface="Tahoma" pitchFamily="34" charset="0"/>
              </a:rPr>
              <a:t>100</a:t>
            </a:r>
            <a:r>
              <a:rPr kumimoji="1" lang="zh-CN" altLang="en-US" sz="2400">
                <a:latin typeface="Tahoma" pitchFamily="34" charset="0"/>
              </a:rPr>
              <a:t>个灯泡，得其均值为</a:t>
            </a:r>
            <a:r>
              <a:rPr kumimoji="1" lang="en-US" altLang="zh-CN" sz="2400">
                <a:latin typeface="Tahoma" pitchFamily="34" charset="0"/>
              </a:rPr>
              <a:t>960</a:t>
            </a:r>
            <a:r>
              <a:rPr kumimoji="1" lang="zh-CN" altLang="en-US" sz="2400">
                <a:latin typeface="Tahoma" pitchFamily="34" charset="0"/>
              </a:rPr>
              <a:t>小时，批发商是否应该购进这批灯泡。</a:t>
            </a:r>
          </a:p>
        </p:txBody>
      </p:sp>
    </p:spTree>
    <p:extLst>
      <p:ext uri="{BB962C8B-B14F-4D97-AF65-F5344CB8AC3E}">
        <p14:creationId xmlns:p14="http://schemas.microsoft.com/office/powerpoint/2010/main" xmlns="" val="138404690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8034" name="Object 2"/>
          <p:cNvGraphicFramePr>
            <a:graphicFrameLocks noChangeAspect="1"/>
          </p:cNvGraphicFramePr>
          <p:nvPr/>
        </p:nvGraphicFramePr>
        <p:xfrm>
          <a:off x="1692275" y="1268413"/>
          <a:ext cx="2016125" cy="392112"/>
        </p:xfrm>
        <a:graphic>
          <a:graphicData uri="http://schemas.openxmlformats.org/presentationml/2006/ole">
            <p:oleObj spid="_x0000_s53298" name="Equation" r:id="rId3" imgW="1499040" imgH="292320" progId="Equation.3">
              <p:embed/>
            </p:oleObj>
          </a:graphicData>
        </a:graphic>
      </p:graphicFrame>
      <p:graphicFrame>
        <p:nvGraphicFramePr>
          <p:cNvPr id="428035" name="Object 3"/>
          <p:cNvGraphicFramePr>
            <a:graphicFrameLocks noChangeAspect="1"/>
          </p:cNvGraphicFramePr>
          <p:nvPr/>
        </p:nvGraphicFramePr>
        <p:xfrm>
          <a:off x="1692275" y="1989138"/>
          <a:ext cx="1943100" cy="382587"/>
        </p:xfrm>
        <a:graphic>
          <a:graphicData uri="http://schemas.openxmlformats.org/presentationml/2006/ole">
            <p:oleObj spid="_x0000_s53299" name="公式" r:id="rId4" imgW="1473480" imgH="279360" progId="Equation.3">
              <p:embed/>
            </p:oleObj>
          </a:graphicData>
        </a:graphic>
      </p:graphicFrame>
      <p:graphicFrame>
        <p:nvGraphicFramePr>
          <p:cNvPr id="428036" name="Object 4"/>
          <p:cNvGraphicFramePr>
            <a:graphicFrameLocks noChangeAspect="1"/>
          </p:cNvGraphicFramePr>
          <p:nvPr/>
        </p:nvGraphicFramePr>
        <p:xfrm>
          <a:off x="4500563" y="1196975"/>
          <a:ext cx="3384550" cy="955675"/>
        </p:xfrm>
        <a:graphic>
          <a:graphicData uri="http://schemas.openxmlformats.org/presentationml/2006/ole">
            <p:oleObj spid="_x0000_s53300" name="Equation" r:id="rId5" imgW="2489760" imgH="698760" progId="Equation.3">
              <p:embed/>
            </p:oleObj>
          </a:graphicData>
        </a:graphic>
      </p:graphicFrame>
      <p:sp>
        <p:nvSpPr>
          <p:cNvPr id="428037" name="Text Box 5"/>
          <p:cNvSpPr txBox="1">
            <a:spLocks noChangeArrowheads="1"/>
          </p:cNvSpPr>
          <p:nvPr/>
        </p:nvSpPr>
        <p:spPr bwMode="auto">
          <a:xfrm>
            <a:off x="539750" y="1555750"/>
            <a:ext cx="674688"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latin typeface="Tahoma" pitchFamily="34" charset="0"/>
              </a:rPr>
              <a:t>解一：</a:t>
            </a:r>
          </a:p>
        </p:txBody>
      </p:sp>
      <p:grpSp>
        <p:nvGrpSpPr>
          <p:cNvPr id="428038" name="Group 6"/>
          <p:cNvGrpSpPr>
            <a:grpSpLocks/>
          </p:cNvGrpSpPr>
          <p:nvPr/>
        </p:nvGrpSpPr>
        <p:grpSpPr bwMode="auto">
          <a:xfrm>
            <a:off x="2268538" y="2492375"/>
            <a:ext cx="5083175" cy="2930525"/>
            <a:chOff x="1406" y="1898"/>
            <a:chExt cx="3202" cy="1846"/>
          </a:xfrm>
        </p:grpSpPr>
        <p:sp>
          <p:nvSpPr>
            <p:cNvPr id="428039" name="Freeform 7"/>
            <p:cNvSpPr>
              <a:spLocks/>
            </p:cNvSpPr>
            <p:nvPr/>
          </p:nvSpPr>
          <p:spPr bwMode="auto">
            <a:xfrm>
              <a:off x="1415" y="2435"/>
              <a:ext cx="3127" cy="1085"/>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8040" name="Freeform 8"/>
            <p:cNvSpPr>
              <a:spLocks/>
            </p:cNvSpPr>
            <p:nvPr/>
          </p:nvSpPr>
          <p:spPr bwMode="auto">
            <a:xfrm>
              <a:off x="1413" y="3517"/>
              <a:ext cx="3195" cy="1"/>
            </a:xfrm>
            <a:custGeom>
              <a:avLst/>
              <a:gdLst>
                <a:gd name="T0" fmla="*/ 0 w 3195"/>
                <a:gd name="T1" fmla="*/ 0 h 1"/>
                <a:gd name="T2" fmla="*/ 3195 w 3195"/>
                <a:gd name="T3" fmla="*/ 0 h 1"/>
              </a:gdLst>
              <a:ahLst/>
              <a:cxnLst>
                <a:cxn ang="0">
                  <a:pos x="T0" y="T1"/>
                </a:cxn>
                <a:cxn ang="0">
                  <a:pos x="T2" y="T3"/>
                </a:cxn>
              </a:cxnLst>
              <a:rect l="0" t="0" r="r" b="b"/>
              <a:pathLst>
                <a:path w="3195" h="1">
                  <a:moveTo>
                    <a:pt x="0" y="0"/>
                  </a:moveTo>
                  <a:lnTo>
                    <a:pt x="3195" y="0"/>
                  </a:lnTo>
                </a:path>
              </a:pathLst>
            </a:custGeom>
            <a:noFill/>
            <a:ln w="3175" cmpd="sng">
              <a:solidFill>
                <a:schemeClr val="bg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8041" name="Freeform 9"/>
            <p:cNvSpPr>
              <a:spLocks/>
            </p:cNvSpPr>
            <p:nvPr/>
          </p:nvSpPr>
          <p:spPr bwMode="auto">
            <a:xfrm>
              <a:off x="2990" y="3431"/>
              <a:ext cx="3" cy="116"/>
            </a:xfrm>
            <a:custGeom>
              <a:avLst/>
              <a:gdLst>
                <a:gd name="T0" fmla="*/ 0 w 3"/>
                <a:gd name="T1" fmla="*/ 0 h 134"/>
                <a:gd name="T2" fmla="*/ 3 w 3"/>
                <a:gd name="T3" fmla="*/ 134 h 134"/>
              </a:gdLst>
              <a:ahLst/>
              <a:cxnLst>
                <a:cxn ang="0">
                  <a:pos x="T0" y="T1"/>
                </a:cxn>
                <a:cxn ang="0">
                  <a:pos x="T2" y="T3"/>
                </a:cxn>
              </a:cxnLst>
              <a:rect l="0" t="0" r="r" b="b"/>
              <a:pathLst>
                <a:path w="3" h="134">
                  <a:moveTo>
                    <a:pt x="0" y="0"/>
                  </a:moveTo>
                  <a:lnTo>
                    <a:pt x="3" y="134"/>
                  </a:lnTo>
                </a:path>
              </a:pathLst>
            </a:custGeom>
            <a:noFill/>
            <a:ln w="3175" cmpd="sng">
              <a:solidFill>
                <a:schemeClr val="bg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8042" name="Rectangle 10"/>
            <p:cNvSpPr>
              <a:spLocks noChangeArrowheads="1"/>
            </p:cNvSpPr>
            <p:nvPr/>
          </p:nvSpPr>
          <p:spPr bwMode="auto">
            <a:xfrm>
              <a:off x="1415" y="3182"/>
              <a:ext cx="855" cy="316"/>
            </a:xfrm>
            <a:prstGeom prst="rect">
              <a:avLst/>
            </a:prstGeom>
            <a:solidFill>
              <a:srgbClr val="000000"/>
            </a:solidFill>
            <a:ln w="9525">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28043" name="Freeform 11"/>
            <p:cNvSpPr>
              <a:spLocks/>
            </p:cNvSpPr>
            <p:nvPr/>
          </p:nvSpPr>
          <p:spPr bwMode="auto">
            <a:xfrm>
              <a:off x="1406" y="3130"/>
              <a:ext cx="862" cy="374"/>
            </a:xfrm>
            <a:custGeom>
              <a:avLst/>
              <a:gdLst>
                <a:gd name="T0" fmla="*/ 0 w 862"/>
                <a:gd name="T1" fmla="*/ 374 h 374"/>
                <a:gd name="T2" fmla="*/ 463 w 862"/>
                <a:gd name="T3" fmla="*/ 313 h 374"/>
                <a:gd name="T4" fmla="*/ 738 w 862"/>
                <a:gd name="T5" fmla="*/ 188 h 374"/>
                <a:gd name="T6" fmla="*/ 845 w 862"/>
                <a:gd name="T7" fmla="*/ 24 h 374"/>
                <a:gd name="T8" fmla="*/ 636 w 862"/>
                <a:gd name="T9" fmla="*/ 43 h 374"/>
                <a:gd name="T10" fmla="*/ 494 w 862"/>
                <a:gd name="T11" fmla="*/ 37 h 374"/>
                <a:gd name="T12" fmla="*/ 7 w 862"/>
                <a:gd name="T13" fmla="*/ 11 h 374"/>
              </a:gdLst>
              <a:ahLst/>
              <a:cxnLst>
                <a:cxn ang="0">
                  <a:pos x="T0" y="T1"/>
                </a:cxn>
                <a:cxn ang="0">
                  <a:pos x="T2" y="T3"/>
                </a:cxn>
                <a:cxn ang="0">
                  <a:pos x="T4" y="T5"/>
                </a:cxn>
                <a:cxn ang="0">
                  <a:pos x="T6" y="T7"/>
                </a:cxn>
                <a:cxn ang="0">
                  <a:pos x="T8" y="T9"/>
                </a:cxn>
                <a:cxn ang="0">
                  <a:pos x="T10" y="T11"/>
                </a:cxn>
                <a:cxn ang="0">
                  <a:pos x="T12" y="T13"/>
                </a:cxn>
              </a:cxnLst>
              <a:rect l="0" t="0" r="r" b="b"/>
              <a:pathLst>
                <a:path w="862" h="374">
                  <a:moveTo>
                    <a:pt x="0" y="374"/>
                  </a:moveTo>
                  <a:cubicBezTo>
                    <a:pt x="77" y="364"/>
                    <a:pt x="340" y="345"/>
                    <a:pt x="463" y="313"/>
                  </a:cubicBezTo>
                  <a:cubicBezTo>
                    <a:pt x="586" y="281"/>
                    <a:pt x="674" y="236"/>
                    <a:pt x="738" y="188"/>
                  </a:cubicBezTo>
                  <a:cubicBezTo>
                    <a:pt x="802" y="140"/>
                    <a:pt x="862" y="48"/>
                    <a:pt x="845" y="24"/>
                  </a:cubicBezTo>
                  <a:cubicBezTo>
                    <a:pt x="828" y="0"/>
                    <a:pt x="694" y="41"/>
                    <a:pt x="636" y="43"/>
                  </a:cubicBezTo>
                  <a:cubicBezTo>
                    <a:pt x="578" y="45"/>
                    <a:pt x="599" y="42"/>
                    <a:pt x="494" y="37"/>
                  </a:cubicBezTo>
                  <a:cubicBezTo>
                    <a:pt x="389" y="32"/>
                    <a:pt x="108" y="16"/>
                    <a:pt x="7" y="11"/>
                  </a:cubicBezTo>
                </a:path>
              </a:pathLst>
            </a:custGeom>
            <a:solidFill>
              <a:srgbClr val="CC9900"/>
            </a:solidFill>
            <a:ln w="3175" cap="flat" cmpd="sng">
              <a:solidFill>
                <a:srgbClr val="000000">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8044" name="Freeform 12"/>
            <p:cNvSpPr>
              <a:spLocks/>
            </p:cNvSpPr>
            <p:nvPr/>
          </p:nvSpPr>
          <p:spPr bwMode="auto">
            <a:xfrm>
              <a:off x="2273" y="1898"/>
              <a:ext cx="1" cy="1681"/>
            </a:xfrm>
            <a:custGeom>
              <a:avLst/>
              <a:gdLst>
                <a:gd name="T0" fmla="*/ 0 w 1"/>
                <a:gd name="T1" fmla="*/ 1943 h 1943"/>
                <a:gd name="T2" fmla="*/ 1 w 1"/>
                <a:gd name="T3" fmla="*/ 0 h 1943"/>
              </a:gdLst>
              <a:ahLst/>
              <a:cxnLst>
                <a:cxn ang="0">
                  <a:pos x="T0" y="T1"/>
                </a:cxn>
                <a:cxn ang="0">
                  <a:pos x="T2" y="T3"/>
                </a:cxn>
              </a:cxnLst>
              <a:rect l="0" t="0" r="r" b="b"/>
              <a:pathLst>
                <a:path w="1" h="1943">
                  <a:moveTo>
                    <a:pt x="0" y="1943"/>
                  </a:moveTo>
                  <a:lnTo>
                    <a:pt x="1" y="0"/>
                  </a:ln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8045" name="Line 13"/>
            <p:cNvSpPr>
              <a:spLocks noChangeShapeType="1"/>
            </p:cNvSpPr>
            <p:nvPr/>
          </p:nvSpPr>
          <p:spPr bwMode="auto">
            <a:xfrm>
              <a:off x="2174" y="2310"/>
              <a:ext cx="2352" cy="0"/>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8046" name="Line 14"/>
            <p:cNvSpPr>
              <a:spLocks noChangeShapeType="1"/>
            </p:cNvSpPr>
            <p:nvPr/>
          </p:nvSpPr>
          <p:spPr bwMode="auto">
            <a:xfrm flipH="1">
              <a:off x="1406" y="2310"/>
              <a:ext cx="768" cy="0"/>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8047" name="Text Box 15"/>
            <p:cNvSpPr txBox="1">
              <a:spLocks noChangeArrowheads="1"/>
            </p:cNvSpPr>
            <p:nvPr/>
          </p:nvSpPr>
          <p:spPr bwMode="auto">
            <a:xfrm>
              <a:off x="3197" y="2024"/>
              <a:ext cx="432"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接受域</a:t>
              </a:r>
            </a:p>
          </p:txBody>
        </p:sp>
        <p:sp>
          <p:nvSpPr>
            <p:cNvPr id="428048" name="Text Box 16"/>
            <p:cNvSpPr txBox="1">
              <a:spLocks noChangeArrowheads="1"/>
            </p:cNvSpPr>
            <p:nvPr/>
          </p:nvSpPr>
          <p:spPr bwMode="auto">
            <a:xfrm>
              <a:off x="1709" y="2024"/>
              <a:ext cx="432"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拒绝域</a:t>
              </a:r>
            </a:p>
          </p:txBody>
        </p:sp>
        <p:graphicFrame>
          <p:nvGraphicFramePr>
            <p:cNvPr id="428049" name="Object 17"/>
            <p:cNvGraphicFramePr>
              <a:graphicFrameLocks noChangeAspect="1"/>
            </p:cNvGraphicFramePr>
            <p:nvPr/>
          </p:nvGraphicFramePr>
          <p:xfrm>
            <a:off x="2653" y="3112"/>
            <a:ext cx="639" cy="150"/>
          </p:xfrm>
          <a:graphic>
            <a:graphicData uri="http://schemas.openxmlformats.org/presentationml/2006/ole">
              <p:oleObj spid="_x0000_s53301" name="Equation" r:id="rId6" imgW="990720" imgH="228600" progId="Equation.3">
                <p:embed/>
              </p:oleObj>
            </a:graphicData>
          </a:graphic>
        </p:graphicFrame>
        <p:graphicFrame>
          <p:nvGraphicFramePr>
            <p:cNvPr id="428050" name="Object 18"/>
            <p:cNvGraphicFramePr>
              <a:graphicFrameLocks noChangeAspect="1"/>
            </p:cNvGraphicFramePr>
            <p:nvPr/>
          </p:nvGraphicFramePr>
          <p:xfrm>
            <a:off x="2942" y="3556"/>
            <a:ext cx="105" cy="146"/>
          </p:xfrm>
          <a:graphic>
            <a:graphicData uri="http://schemas.openxmlformats.org/presentationml/2006/ole">
              <p:oleObj spid="_x0000_s53302" name="Equation" r:id="rId7" imgW="152280" imgH="228600" progId="Equation.3">
                <p:embed/>
              </p:oleObj>
            </a:graphicData>
          </a:graphic>
        </p:graphicFrame>
        <p:sp>
          <p:nvSpPr>
            <p:cNvPr id="428051" name="Line 19"/>
            <p:cNvSpPr>
              <a:spLocks noChangeShapeType="1"/>
            </p:cNvSpPr>
            <p:nvPr/>
          </p:nvSpPr>
          <p:spPr bwMode="auto">
            <a:xfrm>
              <a:off x="1882" y="3294"/>
              <a:ext cx="4" cy="137"/>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28052" name="Object 20"/>
            <p:cNvGraphicFramePr>
              <a:graphicFrameLocks noChangeAspect="1"/>
            </p:cNvGraphicFramePr>
            <p:nvPr/>
          </p:nvGraphicFramePr>
          <p:xfrm>
            <a:off x="1610" y="3112"/>
            <a:ext cx="466" cy="147"/>
          </p:xfrm>
          <a:graphic>
            <a:graphicData uri="http://schemas.openxmlformats.org/presentationml/2006/ole">
              <p:oleObj spid="_x0000_s53303" name="Equation" r:id="rId8" imgW="736920" imgH="228600" progId="Equation.3">
                <p:embed/>
              </p:oleObj>
            </a:graphicData>
          </a:graphic>
        </p:graphicFrame>
        <p:graphicFrame>
          <p:nvGraphicFramePr>
            <p:cNvPr id="428053" name="Object 21"/>
            <p:cNvGraphicFramePr>
              <a:graphicFrameLocks noChangeAspect="1"/>
            </p:cNvGraphicFramePr>
            <p:nvPr/>
          </p:nvGraphicFramePr>
          <p:xfrm>
            <a:off x="2126" y="3597"/>
            <a:ext cx="457" cy="147"/>
          </p:xfrm>
          <a:graphic>
            <a:graphicData uri="http://schemas.openxmlformats.org/presentationml/2006/ole">
              <p:oleObj spid="_x0000_s53304" name="Equation" r:id="rId9" imgW="635040" imgH="228600" progId="Equation.3">
                <p:embed/>
              </p:oleObj>
            </a:graphicData>
          </a:graphic>
        </p:graphicFrame>
        <p:graphicFrame>
          <p:nvGraphicFramePr>
            <p:cNvPr id="428054" name="Object 22"/>
            <p:cNvGraphicFramePr>
              <a:graphicFrameLocks noChangeAspect="1"/>
            </p:cNvGraphicFramePr>
            <p:nvPr/>
          </p:nvGraphicFramePr>
          <p:xfrm>
            <a:off x="1652" y="3562"/>
            <a:ext cx="212" cy="133"/>
          </p:xfrm>
          <a:graphic>
            <a:graphicData uri="http://schemas.openxmlformats.org/presentationml/2006/ole">
              <p:oleObj spid="_x0000_s53305" name="Equation" r:id="rId10" imgW="292320" imgH="203400" progId="Equation.3">
                <p:embed/>
              </p:oleObj>
            </a:graphicData>
          </a:graphic>
        </p:graphicFrame>
        <p:sp>
          <p:nvSpPr>
            <p:cNvPr id="428055" name="Freeform 23"/>
            <p:cNvSpPr>
              <a:spLocks/>
            </p:cNvSpPr>
            <p:nvPr/>
          </p:nvSpPr>
          <p:spPr bwMode="auto">
            <a:xfrm>
              <a:off x="1415" y="2436"/>
              <a:ext cx="3127" cy="1085"/>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8056" name="Line 24"/>
            <p:cNvSpPr>
              <a:spLocks noChangeShapeType="1"/>
            </p:cNvSpPr>
            <p:nvPr/>
          </p:nvSpPr>
          <p:spPr bwMode="auto">
            <a:xfrm flipV="1">
              <a:off x="1791" y="3475"/>
              <a:ext cx="0" cy="45"/>
            </a:xfrm>
            <a:prstGeom prst="line">
              <a:avLst/>
            </a:prstGeom>
            <a:noFill/>
            <a:ln w="9525">
              <a:solidFill>
                <a:srgbClr val="FF33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grpSp>
    </p:spTree>
    <p:extLst>
      <p:ext uri="{BB962C8B-B14F-4D97-AF65-F5344CB8AC3E}">
        <p14:creationId xmlns:p14="http://schemas.microsoft.com/office/powerpoint/2010/main" xmlns="" val="26474239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280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28035"/>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30" presetClass="entr" presetSubtype="0" fill="hold" nodeType="clickEffect">
                                  <p:stCondLst>
                                    <p:cond delay="0"/>
                                  </p:stCondLst>
                                  <p:childTnLst>
                                    <p:set>
                                      <p:cBhvr>
                                        <p:cTn id="12" dur="1" fill="hold">
                                          <p:stCondLst>
                                            <p:cond delay="0"/>
                                          </p:stCondLst>
                                        </p:cTn>
                                        <p:tgtEl>
                                          <p:spTgt spid="428036"/>
                                        </p:tgtEl>
                                        <p:attrNameLst>
                                          <p:attrName>style.visibility</p:attrName>
                                        </p:attrNameLst>
                                      </p:cBhvr>
                                      <p:to>
                                        <p:strVal val="visible"/>
                                      </p:to>
                                    </p:set>
                                    <p:animEffect transition="in" filter="fade">
                                      <p:cBhvr>
                                        <p:cTn id="13" dur="800" decel="100000"/>
                                        <p:tgtEl>
                                          <p:spTgt spid="428036"/>
                                        </p:tgtEl>
                                      </p:cBhvr>
                                    </p:animEffect>
                                    <p:anim calcmode="lin" valueType="num">
                                      <p:cBhvr>
                                        <p:cTn id="14" dur="800" decel="100000" fill="hold"/>
                                        <p:tgtEl>
                                          <p:spTgt spid="428036"/>
                                        </p:tgtEl>
                                        <p:attrNameLst>
                                          <p:attrName>style.rotation</p:attrName>
                                        </p:attrNameLst>
                                      </p:cBhvr>
                                      <p:tavLst>
                                        <p:tav tm="0">
                                          <p:val>
                                            <p:fltVal val="-90"/>
                                          </p:val>
                                        </p:tav>
                                        <p:tav tm="100000">
                                          <p:val>
                                            <p:fltVal val="0"/>
                                          </p:val>
                                        </p:tav>
                                      </p:tavLst>
                                    </p:anim>
                                    <p:anim calcmode="lin" valueType="num">
                                      <p:cBhvr>
                                        <p:cTn id="15" dur="800" decel="100000" fill="hold"/>
                                        <p:tgtEl>
                                          <p:spTgt spid="428036"/>
                                        </p:tgtEl>
                                        <p:attrNameLst>
                                          <p:attrName>ppt_x</p:attrName>
                                        </p:attrNameLst>
                                      </p:cBhvr>
                                      <p:tavLst>
                                        <p:tav tm="0">
                                          <p:val>
                                            <p:strVal val="#ppt_x+0.4"/>
                                          </p:val>
                                        </p:tav>
                                        <p:tav tm="100000">
                                          <p:val>
                                            <p:strVal val="#ppt_x-0.05"/>
                                          </p:val>
                                        </p:tav>
                                      </p:tavLst>
                                    </p:anim>
                                    <p:anim calcmode="lin" valueType="num">
                                      <p:cBhvr>
                                        <p:cTn id="16" dur="800" decel="100000" fill="hold"/>
                                        <p:tgtEl>
                                          <p:spTgt spid="428036"/>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428036"/>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428036"/>
                                        </p:tgtEl>
                                        <p:attrNameLst>
                                          <p:attrName>ppt_y</p:attrName>
                                        </p:attrNameLst>
                                      </p:cBhvr>
                                      <p:tavLst>
                                        <p:tav tm="0">
                                          <p:val>
                                            <p:strVal val="#ppt_y+0.1"/>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428038"/>
                                        </p:tgtEl>
                                        <p:attrNameLst>
                                          <p:attrName>style.visibility</p:attrName>
                                        </p:attrNameLst>
                                      </p:cBhvr>
                                      <p:to>
                                        <p:strVal val="visible"/>
                                      </p:to>
                                    </p:set>
                                    <p:anim calcmode="lin" valueType="num">
                                      <p:cBhvr>
                                        <p:cTn id="23" dur="500" fill="hold"/>
                                        <p:tgtEl>
                                          <p:spTgt spid="428038"/>
                                        </p:tgtEl>
                                        <p:attrNameLst>
                                          <p:attrName>ppt_w</p:attrName>
                                        </p:attrNameLst>
                                      </p:cBhvr>
                                      <p:tavLst>
                                        <p:tav tm="0">
                                          <p:val>
                                            <p:fltVal val="0"/>
                                          </p:val>
                                        </p:tav>
                                        <p:tav tm="100000">
                                          <p:val>
                                            <p:strVal val="#ppt_w"/>
                                          </p:val>
                                        </p:tav>
                                      </p:tavLst>
                                    </p:anim>
                                    <p:anim calcmode="lin" valueType="num">
                                      <p:cBhvr>
                                        <p:cTn id="24" dur="500" fill="hold"/>
                                        <p:tgtEl>
                                          <p:spTgt spid="428038"/>
                                        </p:tgtEl>
                                        <p:attrNameLst>
                                          <p:attrName>ppt_h</p:attrName>
                                        </p:attrNameLst>
                                      </p:cBhvr>
                                      <p:tavLst>
                                        <p:tav tm="0">
                                          <p:val>
                                            <p:fltVal val="0"/>
                                          </p:val>
                                        </p:tav>
                                        <p:tav tm="100000">
                                          <p:val>
                                            <p:strVal val="#ppt_h"/>
                                          </p:val>
                                        </p:tav>
                                      </p:tavLst>
                                    </p:anim>
                                    <p:anim calcmode="lin" valueType="num">
                                      <p:cBhvr>
                                        <p:cTn id="25" dur="500" fill="hold"/>
                                        <p:tgtEl>
                                          <p:spTgt spid="428038"/>
                                        </p:tgtEl>
                                        <p:attrNameLst>
                                          <p:attrName>style.rotation</p:attrName>
                                        </p:attrNameLst>
                                      </p:cBhvr>
                                      <p:tavLst>
                                        <p:tav tm="0">
                                          <p:val>
                                            <p:fltVal val="360"/>
                                          </p:val>
                                        </p:tav>
                                        <p:tav tm="100000">
                                          <p:val>
                                            <p:fltVal val="0"/>
                                          </p:val>
                                        </p:tav>
                                      </p:tavLst>
                                    </p:anim>
                                    <p:animEffect transition="in" filter="fade">
                                      <p:cBhvr>
                                        <p:cTn id="26" dur="500"/>
                                        <p:tgtEl>
                                          <p:spTgt spid="428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9058" name="Object 2"/>
          <p:cNvGraphicFramePr>
            <a:graphicFrameLocks noChangeAspect="1"/>
          </p:cNvGraphicFramePr>
          <p:nvPr/>
        </p:nvGraphicFramePr>
        <p:xfrm>
          <a:off x="1403350" y="1773238"/>
          <a:ext cx="1584325" cy="306387"/>
        </p:xfrm>
        <a:graphic>
          <a:graphicData uri="http://schemas.openxmlformats.org/presentationml/2006/ole">
            <p:oleObj spid="_x0000_s54322" name="Equation" r:id="rId3" imgW="1499040" imgH="292320" progId="Equation.3">
              <p:embed/>
            </p:oleObj>
          </a:graphicData>
        </a:graphic>
      </p:graphicFrame>
      <p:graphicFrame>
        <p:nvGraphicFramePr>
          <p:cNvPr id="429059" name="Object 3"/>
          <p:cNvGraphicFramePr>
            <a:graphicFrameLocks noChangeAspect="1"/>
          </p:cNvGraphicFramePr>
          <p:nvPr/>
        </p:nvGraphicFramePr>
        <p:xfrm>
          <a:off x="1374775" y="2200275"/>
          <a:ext cx="1423988" cy="279400"/>
        </p:xfrm>
        <a:graphic>
          <a:graphicData uri="http://schemas.openxmlformats.org/presentationml/2006/ole">
            <p:oleObj spid="_x0000_s54323" name="公式" r:id="rId4" imgW="1473480" imgH="279360" progId="Equation.3">
              <p:embed/>
            </p:oleObj>
          </a:graphicData>
        </a:graphic>
      </p:graphicFrame>
      <p:graphicFrame>
        <p:nvGraphicFramePr>
          <p:cNvPr id="429060" name="Object 4"/>
          <p:cNvGraphicFramePr>
            <a:graphicFrameLocks noChangeAspect="1"/>
          </p:cNvGraphicFramePr>
          <p:nvPr/>
        </p:nvGraphicFramePr>
        <p:xfrm>
          <a:off x="3851275" y="1773238"/>
          <a:ext cx="2606675" cy="735012"/>
        </p:xfrm>
        <a:graphic>
          <a:graphicData uri="http://schemas.openxmlformats.org/presentationml/2006/ole">
            <p:oleObj spid="_x0000_s54324" name="Equation" r:id="rId5" imgW="2489760" imgH="698760" progId="Equation.3">
              <p:embed/>
            </p:oleObj>
          </a:graphicData>
        </a:graphic>
      </p:graphicFrame>
      <p:sp>
        <p:nvSpPr>
          <p:cNvPr id="429061" name="Text Box 5"/>
          <p:cNvSpPr txBox="1">
            <a:spLocks noChangeArrowheads="1"/>
          </p:cNvSpPr>
          <p:nvPr/>
        </p:nvSpPr>
        <p:spPr bwMode="auto">
          <a:xfrm>
            <a:off x="468313" y="1773238"/>
            <a:ext cx="67468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解二：</a:t>
            </a:r>
          </a:p>
        </p:txBody>
      </p:sp>
      <p:grpSp>
        <p:nvGrpSpPr>
          <p:cNvPr id="429062" name="Group 6"/>
          <p:cNvGrpSpPr>
            <a:grpSpLocks/>
          </p:cNvGrpSpPr>
          <p:nvPr/>
        </p:nvGrpSpPr>
        <p:grpSpPr bwMode="auto">
          <a:xfrm>
            <a:off x="2124075" y="2781300"/>
            <a:ext cx="5132388" cy="3352800"/>
            <a:chOff x="0" y="2128"/>
            <a:chExt cx="3233" cy="2112"/>
          </a:xfrm>
        </p:grpSpPr>
        <p:sp>
          <p:nvSpPr>
            <p:cNvPr id="429063" name="Line 7"/>
            <p:cNvSpPr>
              <a:spLocks noChangeShapeType="1"/>
            </p:cNvSpPr>
            <p:nvPr/>
          </p:nvSpPr>
          <p:spPr bwMode="auto">
            <a:xfrm>
              <a:off x="7" y="3988"/>
              <a:ext cx="3117" cy="0"/>
            </a:xfrm>
            <a:prstGeom prst="line">
              <a:avLst/>
            </a:prstGeom>
            <a:noFill/>
            <a:ln w="3175">
              <a:solidFill>
                <a:schemeClr val="bg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9064" name="Freeform 8"/>
            <p:cNvSpPr>
              <a:spLocks/>
            </p:cNvSpPr>
            <p:nvPr/>
          </p:nvSpPr>
          <p:spPr bwMode="auto">
            <a:xfrm>
              <a:off x="1575" y="3904"/>
              <a:ext cx="3" cy="134"/>
            </a:xfrm>
            <a:custGeom>
              <a:avLst/>
              <a:gdLst>
                <a:gd name="T0" fmla="*/ 0 w 3"/>
                <a:gd name="T1" fmla="*/ 0 h 134"/>
                <a:gd name="T2" fmla="*/ 3 w 3"/>
                <a:gd name="T3" fmla="*/ 134 h 134"/>
              </a:gdLst>
              <a:ahLst/>
              <a:cxnLst>
                <a:cxn ang="0">
                  <a:pos x="T0" y="T1"/>
                </a:cxn>
                <a:cxn ang="0">
                  <a:pos x="T2" y="T3"/>
                </a:cxn>
              </a:cxnLst>
              <a:rect l="0" t="0" r="r" b="b"/>
              <a:pathLst>
                <a:path w="3" h="134">
                  <a:moveTo>
                    <a:pt x="0" y="0"/>
                  </a:moveTo>
                  <a:lnTo>
                    <a:pt x="3" y="134"/>
                  </a:lnTo>
                </a:path>
              </a:pathLst>
            </a:custGeom>
            <a:noFill/>
            <a:ln w="3175" cmpd="sng">
              <a:solidFill>
                <a:schemeClr val="bg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9065" name="Rectangle 9"/>
            <p:cNvSpPr>
              <a:spLocks noChangeArrowheads="1"/>
            </p:cNvSpPr>
            <p:nvPr/>
          </p:nvSpPr>
          <p:spPr bwMode="auto">
            <a:xfrm>
              <a:off x="2247" y="3566"/>
              <a:ext cx="880" cy="415"/>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29066" name="Freeform 10"/>
            <p:cNvSpPr>
              <a:spLocks/>
            </p:cNvSpPr>
            <p:nvPr/>
          </p:nvSpPr>
          <p:spPr bwMode="auto">
            <a:xfrm>
              <a:off x="2209" y="3486"/>
              <a:ext cx="1024" cy="495"/>
            </a:xfrm>
            <a:custGeom>
              <a:avLst/>
              <a:gdLst>
                <a:gd name="T0" fmla="*/ 918 w 1024"/>
                <a:gd name="T1" fmla="*/ 495 h 495"/>
                <a:gd name="T2" fmla="*/ 379 w 1024"/>
                <a:gd name="T3" fmla="*/ 392 h 495"/>
                <a:gd name="T4" fmla="*/ 26 w 1024"/>
                <a:gd name="T5" fmla="*/ 54 h 495"/>
                <a:gd name="T6" fmla="*/ 533 w 1024"/>
                <a:gd name="T7" fmla="*/ 70 h 495"/>
                <a:gd name="T8" fmla="*/ 1024 w 1024"/>
                <a:gd name="T9" fmla="*/ 39 h 495"/>
              </a:gdLst>
              <a:ahLst/>
              <a:cxnLst>
                <a:cxn ang="0">
                  <a:pos x="T0" y="T1"/>
                </a:cxn>
                <a:cxn ang="0">
                  <a:pos x="T2" y="T3"/>
                </a:cxn>
                <a:cxn ang="0">
                  <a:pos x="T4" y="T5"/>
                </a:cxn>
                <a:cxn ang="0">
                  <a:pos x="T6" y="T7"/>
                </a:cxn>
                <a:cxn ang="0">
                  <a:pos x="T8" y="T9"/>
                </a:cxn>
              </a:cxnLst>
              <a:rect l="0" t="0" r="r" b="b"/>
              <a:pathLst>
                <a:path w="1024" h="495">
                  <a:moveTo>
                    <a:pt x="918" y="495"/>
                  </a:moveTo>
                  <a:cubicBezTo>
                    <a:pt x="828" y="478"/>
                    <a:pt x="528" y="465"/>
                    <a:pt x="379" y="392"/>
                  </a:cubicBezTo>
                  <a:cubicBezTo>
                    <a:pt x="230" y="319"/>
                    <a:pt x="0" y="108"/>
                    <a:pt x="26" y="54"/>
                  </a:cubicBezTo>
                  <a:cubicBezTo>
                    <a:pt x="52" y="0"/>
                    <a:pt x="367" y="72"/>
                    <a:pt x="533" y="70"/>
                  </a:cubicBezTo>
                  <a:cubicBezTo>
                    <a:pt x="699" y="68"/>
                    <a:pt x="922" y="45"/>
                    <a:pt x="1024" y="39"/>
                  </a:cubicBezTo>
                </a:path>
              </a:pathLst>
            </a:custGeom>
            <a:solidFill>
              <a:srgbClr val="CC9900"/>
            </a:solidFill>
            <a:ln w="9525" cap="flat" cmpd="sng">
              <a:solidFill>
                <a:srgbClr val="000000">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9067" name="Freeform 11"/>
            <p:cNvSpPr>
              <a:spLocks/>
            </p:cNvSpPr>
            <p:nvPr/>
          </p:nvSpPr>
          <p:spPr bwMode="auto">
            <a:xfrm>
              <a:off x="2247" y="2128"/>
              <a:ext cx="1" cy="1975"/>
            </a:xfrm>
            <a:custGeom>
              <a:avLst/>
              <a:gdLst>
                <a:gd name="T0" fmla="*/ 0 w 1"/>
                <a:gd name="T1" fmla="*/ 1975 h 1975"/>
                <a:gd name="T2" fmla="*/ 0 w 1"/>
                <a:gd name="T3" fmla="*/ 0 h 1975"/>
              </a:gdLst>
              <a:ahLst/>
              <a:cxnLst>
                <a:cxn ang="0">
                  <a:pos x="T0" y="T1"/>
                </a:cxn>
                <a:cxn ang="0">
                  <a:pos x="T2" y="T3"/>
                </a:cxn>
              </a:cxnLst>
              <a:rect l="0" t="0" r="r" b="b"/>
              <a:pathLst>
                <a:path w="1" h="1975">
                  <a:moveTo>
                    <a:pt x="0" y="1975"/>
                  </a:moveTo>
                  <a:lnTo>
                    <a:pt x="0" y="0"/>
                  </a:ln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9068" name="Line 12"/>
            <p:cNvSpPr>
              <a:spLocks noChangeShapeType="1"/>
            </p:cNvSpPr>
            <p:nvPr/>
          </p:nvSpPr>
          <p:spPr bwMode="auto">
            <a:xfrm flipH="1">
              <a:off x="87" y="2608"/>
              <a:ext cx="2256" cy="0"/>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9069" name="Line 13"/>
            <p:cNvSpPr>
              <a:spLocks noChangeShapeType="1"/>
            </p:cNvSpPr>
            <p:nvPr/>
          </p:nvSpPr>
          <p:spPr bwMode="auto">
            <a:xfrm>
              <a:off x="2343" y="2608"/>
              <a:ext cx="720" cy="0"/>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9070" name="Text Box 14"/>
            <p:cNvSpPr txBox="1">
              <a:spLocks noChangeArrowheads="1"/>
            </p:cNvSpPr>
            <p:nvPr/>
          </p:nvSpPr>
          <p:spPr bwMode="auto">
            <a:xfrm>
              <a:off x="941" y="2341"/>
              <a:ext cx="444"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接受域</a:t>
              </a:r>
            </a:p>
          </p:txBody>
        </p:sp>
        <p:sp>
          <p:nvSpPr>
            <p:cNvPr id="429071" name="Text Box 15"/>
            <p:cNvSpPr txBox="1">
              <a:spLocks noChangeArrowheads="1"/>
            </p:cNvSpPr>
            <p:nvPr/>
          </p:nvSpPr>
          <p:spPr bwMode="auto">
            <a:xfrm>
              <a:off x="2381" y="2341"/>
              <a:ext cx="444"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拒绝域</a:t>
              </a:r>
            </a:p>
          </p:txBody>
        </p:sp>
        <p:graphicFrame>
          <p:nvGraphicFramePr>
            <p:cNvPr id="429072" name="Object 16"/>
            <p:cNvGraphicFramePr>
              <a:graphicFrameLocks noChangeAspect="1"/>
            </p:cNvGraphicFramePr>
            <p:nvPr/>
          </p:nvGraphicFramePr>
          <p:xfrm>
            <a:off x="1143" y="3376"/>
            <a:ext cx="523" cy="142"/>
          </p:xfrm>
          <a:graphic>
            <a:graphicData uri="http://schemas.openxmlformats.org/presentationml/2006/ole">
              <p:oleObj spid="_x0000_s54325" name="Equation" r:id="rId6" imgW="990720" imgH="228600" progId="Equation.3">
                <p:embed/>
              </p:oleObj>
            </a:graphicData>
          </a:graphic>
        </p:graphicFrame>
        <p:graphicFrame>
          <p:nvGraphicFramePr>
            <p:cNvPr id="429073" name="Object 17"/>
            <p:cNvGraphicFramePr>
              <a:graphicFrameLocks noChangeAspect="1"/>
            </p:cNvGraphicFramePr>
            <p:nvPr/>
          </p:nvGraphicFramePr>
          <p:xfrm>
            <a:off x="2160" y="4096"/>
            <a:ext cx="312" cy="144"/>
          </p:xfrm>
          <a:graphic>
            <a:graphicData uri="http://schemas.openxmlformats.org/presentationml/2006/ole">
              <p:oleObj spid="_x0000_s54326" name="Equation" r:id="rId7" imgW="482760" imgH="228600" progId="Equation.3">
                <p:embed/>
              </p:oleObj>
            </a:graphicData>
          </a:graphic>
        </p:graphicFrame>
        <p:graphicFrame>
          <p:nvGraphicFramePr>
            <p:cNvPr id="429074" name="Object 18"/>
            <p:cNvGraphicFramePr>
              <a:graphicFrameLocks noChangeAspect="1"/>
            </p:cNvGraphicFramePr>
            <p:nvPr/>
          </p:nvGraphicFramePr>
          <p:xfrm>
            <a:off x="1527" y="4048"/>
            <a:ext cx="78" cy="125"/>
          </p:xfrm>
          <a:graphic>
            <a:graphicData uri="http://schemas.openxmlformats.org/presentationml/2006/ole">
              <p:oleObj spid="_x0000_s54327" name="Equation" r:id="rId8" imgW="152280" imgH="228600" progId="Equation.3">
                <p:embed/>
              </p:oleObj>
            </a:graphicData>
          </a:graphic>
        </p:graphicFrame>
        <p:graphicFrame>
          <p:nvGraphicFramePr>
            <p:cNvPr id="429075" name="Object 19"/>
            <p:cNvGraphicFramePr>
              <a:graphicFrameLocks noChangeAspect="1"/>
            </p:cNvGraphicFramePr>
            <p:nvPr/>
          </p:nvGraphicFramePr>
          <p:xfrm>
            <a:off x="2398" y="3424"/>
            <a:ext cx="402" cy="147"/>
          </p:xfrm>
          <a:graphic>
            <a:graphicData uri="http://schemas.openxmlformats.org/presentationml/2006/ole">
              <p:oleObj spid="_x0000_s54328" name="Equation" r:id="rId9" imgW="736920" imgH="228600" progId="Equation.3">
                <p:embed/>
              </p:oleObj>
            </a:graphicData>
          </a:graphic>
        </p:graphicFrame>
        <p:sp>
          <p:nvSpPr>
            <p:cNvPr id="429076" name="Line 20"/>
            <p:cNvSpPr>
              <a:spLocks noChangeShapeType="1"/>
            </p:cNvSpPr>
            <p:nvPr/>
          </p:nvSpPr>
          <p:spPr bwMode="auto">
            <a:xfrm>
              <a:off x="2631" y="3616"/>
              <a:ext cx="0" cy="288"/>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29077" name="Object 21"/>
            <p:cNvGraphicFramePr>
              <a:graphicFrameLocks noChangeAspect="1"/>
            </p:cNvGraphicFramePr>
            <p:nvPr/>
          </p:nvGraphicFramePr>
          <p:xfrm>
            <a:off x="328" y="4056"/>
            <a:ext cx="193" cy="133"/>
          </p:xfrm>
          <a:graphic>
            <a:graphicData uri="http://schemas.openxmlformats.org/presentationml/2006/ole">
              <p:oleObj spid="_x0000_s54329" name="Equation" r:id="rId10" imgW="292320" imgH="203400" progId="Equation.3">
                <p:embed/>
              </p:oleObj>
            </a:graphicData>
          </a:graphic>
        </p:graphicFrame>
        <p:sp>
          <p:nvSpPr>
            <p:cNvPr id="429078" name="Freeform 22"/>
            <p:cNvSpPr>
              <a:spLocks/>
            </p:cNvSpPr>
            <p:nvPr/>
          </p:nvSpPr>
          <p:spPr bwMode="auto">
            <a:xfrm>
              <a:off x="0" y="2753"/>
              <a:ext cx="3127" cy="1254"/>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29079" name="Line 23"/>
            <p:cNvSpPr>
              <a:spLocks noChangeShapeType="1"/>
            </p:cNvSpPr>
            <p:nvPr/>
          </p:nvSpPr>
          <p:spPr bwMode="auto">
            <a:xfrm flipV="1">
              <a:off x="476" y="3929"/>
              <a:ext cx="0" cy="91"/>
            </a:xfrm>
            <a:prstGeom prst="line">
              <a:avLst/>
            </a:prstGeom>
            <a:noFill/>
            <a:ln w="9525">
              <a:solidFill>
                <a:srgbClr val="FF33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grpSp>
    </p:spTree>
    <p:extLst>
      <p:ext uri="{BB962C8B-B14F-4D97-AF65-F5344CB8AC3E}">
        <p14:creationId xmlns:p14="http://schemas.microsoft.com/office/powerpoint/2010/main" xmlns="" val="314410919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82" name="Rectangle 2"/>
          <p:cNvSpPr>
            <a:spLocks noChangeArrowheads="1"/>
          </p:cNvSpPr>
          <p:nvPr/>
        </p:nvSpPr>
        <p:spPr bwMode="auto">
          <a:xfrm>
            <a:off x="1042988" y="1916113"/>
            <a:ext cx="6624637" cy="2378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lnSpc>
                <a:spcPct val="150000"/>
              </a:lnSpc>
              <a:spcBef>
                <a:spcPct val="20000"/>
              </a:spcBef>
              <a:buClr>
                <a:schemeClr val="folHlink"/>
              </a:buClr>
              <a:buSzPct val="60000"/>
              <a:buFont typeface="Wingdings" pitchFamily="2" charset="2"/>
              <a:buNone/>
            </a:pPr>
            <a:r>
              <a:rPr kumimoji="1" lang="en-US" altLang="zh-CN" sz="2000">
                <a:solidFill>
                  <a:schemeClr val="bg1"/>
                </a:solidFill>
                <a:latin typeface="Tahoma" pitchFamily="34" charset="0"/>
              </a:rPr>
              <a:t>       </a:t>
            </a:r>
            <a:r>
              <a:rPr kumimoji="1" lang="zh-CN" altLang="en-US" sz="2000">
                <a:solidFill>
                  <a:schemeClr val="bg1"/>
                </a:solidFill>
                <a:latin typeface="Tahoma" pitchFamily="34" charset="0"/>
              </a:rPr>
              <a:t>例题：电视机显像管批量生产的质量标准为平均使用寿命</a:t>
            </a:r>
            <a:r>
              <a:rPr kumimoji="1" lang="en-US" altLang="zh-CN" sz="2000">
                <a:solidFill>
                  <a:schemeClr val="bg1"/>
                </a:solidFill>
                <a:latin typeface="Tahoma" pitchFamily="34" charset="0"/>
              </a:rPr>
              <a:t>1200</a:t>
            </a:r>
            <a:r>
              <a:rPr kumimoji="1" lang="zh-CN" altLang="en-US" sz="2000">
                <a:solidFill>
                  <a:schemeClr val="bg1"/>
                </a:solidFill>
                <a:latin typeface="Tahoma" pitchFamily="34" charset="0"/>
              </a:rPr>
              <a:t>小时，标准差为</a:t>
            </a:r>
            <a:r>
              <a:rPr kumimoji="1" lang="en-US" altLang="zh-CN" sz="2000">
                <a:solidFill>
                  <a:schemeClr val="bg1"/>
                </a:solidFill>
                <a:latin typeface="Tahoma" pitchFamily="34" charset="0"/>
              </a:rPr>
              <a:t>300</a:t>
            </a:r>
            <a:r>
              <a:rPr kumimoji="1" lang="zh-CN" altLang="en-US" sz="2000">
                <a:solidFill>
                  <a:schemeClr val="bg1"/>
                </a:solidFill>
                <a:latin typeface="Tahoma" pitchFamily="34" charset="0"/>
              </a:rPr>
              <a:t>小时。某电视机厂宣称其生产的显像管质量大大超过规定标准。为了进行验证，随机抽取</a:t>
            </a:r>
            <a:r>
              <a:rPr kumimoji="1" lang="en-US" altLang="zh-CN" sz="2000">
                <a:solidFill>
                  <a:schemeClr val="bg1"/>
                </a:solidFill>
                <a:latin typeface="Tahoma" pitchFamily="34" charset="0"/>
              </a:rPr>
              <a:t>100</a:t>
            </a:r>
            <a:r>
              <a:rPr kumimoji="1" lang="zh-CN" altLang="en-US" sz="2000">
                <a:solidFill>
                  <a:schemeClr val="bg1"/>
                </a:solidFill>
                <a:latin typeface="Tahoma" pitchFamily="34" charset="0"/>
              </a:rPr>
              <a:t>件为样本，测得平均使用寿命为</a:t>
            </a:r>
            <a:r>
              <a:rPr kumimoji="1" lang="en-US" altLang="zh-CN" sz="2000">
                <a:solidFill>
                  <a:schemeClr val="bg1"/>
                </a:solidFill>
                <a:latin typeface="Tahoma" pitchFamily="34" charset="0"/>
              </a:rPr>
              <a:t>1245</a:t>
            </a:r>
            <a:r>
              <a:rPr kumimoji="1" lang="zh-CN" altLang="en-US" sz="2000">
                <a:solidFill>
                  <a:schemeClr val="bg1"/>
                </a:solidFill>
                <a:latin typeface="Tahoma" pitchFamily="34" charset="0"/>
              </a:rPr>
              <a:t>小时。能否说该厂的显像管质量显著地高于规定标准。</a:t>
            </a:r>
          </a:p>
        </p:txBody>
      </p:sp>
    </p:spTree>
    <p:extLst>
      <p:ext uri="{BB962C8B-B14F-4D97-AF65-F5344CB8AC3E}">
        <p14:creationId xmlns:p14="http://schemas.microsoft.com/office/powerpoint/2010/main" xmlns="" val="75699614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1106" name="Object 2"/>
          <p:cNvGraphicFramePr>
            <a:graphicFrameLocks noChangeAspect="1"/>
          </p:cNvGraphicFramePr>
          <p:nvPr/>
        </p:nvGraphicFramePr>
        <p:xfrm>
          <a:off x="1546225" y="1773238"/>
          <a:ext cx="1171575" cy="306387"/>
        </p:xfrm>
        <a:graphic>
          <a:graphicData uri="http://schemas.openxmlformats.org/presentationml/2006/ole">
            <p:oleObj spid="_x0000_s55346" name="Equation" r:id="rId3" imgW="1105200" imgH="292320" progId="Equation.3">
              <p:embed/>
            </p:oleObj>
          </a:graphicData>
        </a:graphic>
      </p:graphicFrame>
      <p:graphicFrame>
        <p:nvGraphicFramePr>
          <p:cNvPr id="431107" name="Object 3"/>
          <p:cNvGraphicFramePr>
            <a:graphicFrameLocks noChangeAspect="1"/>
          </p:cNvGraphicFramePr>
          <p:nvPr/>
        </p:nvGraphicFramePr>
        <p:xfrm>
          <a:off x="1527175" y="2168525"/>
          <a:ext cx="1171575" cy="293688"/>
        </p:xfrm>
        <a:graphic>
          <a:graphicData uri="http://schemas.openxmlformats.org/presentationml/2006/ole">
            <p:oleObj spid="_x0000_s55347" name="公式" r:id="rId4" imgW="1092600" imgH="279360" progId="Equation.3">
              <p:embed/>
            </p:oleObj>
          </a:graphicData>
        </a:graphic>
      </p:graphicFrame>
      <p:graphicFrame>
        <p:nvGraphicFramePr>
          <p:cNvPr id="431108" name="Object 4"/>
          <p:cNvGraphicFramePr>
            <a:graphicFrameLocks noChangeAspect="1"/>
          </p:cNvGraphicFramePr>
          <p:nvPr/>
        </p:nvGraphicFramePr>
        <p:xfrm>
          <a:off x="4067175" y="1773238"/>
          <a:ext cx="2682875" cy="728662"/>
        </p:xfrm>
        <a:graphic>
          <a:graphicData uri="http://schemas.openxmlformats.org/presentationml/2006/ole">
            <p:oleObj spid="_x0000_s55348" name="Equation" r:id="rId5" imgW="2591280" imgH="698760" progId="Equation.3">
              <p:embed/>
            </p:oleObj>
          </a:graphicData>
        </a:graphic>
      </p:graphicFrame>
      <p:sp>
        <p:nvSpPr>
          <p:cNvPr id="431109" name="Text Box 5"/>
          <p:cNvSpPr txBox="1">
            <a:spLocks noChangeArrowheads="1"/>
          </p:cNvSpPr>
          <p:nvPr/>
        </p:nvSpPr>
        <p:spPr bwMode="auto">
          <a:xfrm>
            <a:off x="393700" y="1700213"/>
            <a:ext cx="674688"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解一：</a:t>
            </a:r>
          </a:p>
        </p:txBody>
      </p:sp>
      <p:grpSp>
        <p:nvGrpSpPr>
          <p:cNvPr id="431110" name="Group 6"/>
          <p:cNvGrpSpPr>
            <a:grpSpLocks/>
          </p:cNvGrpSpPr>
          <p:nvPr/>
        </p:nvGrpSpPr>
        <p:grpSpPr bwMode="auto">
          <a:xfrm>
            <a:off x="1908175" y="2852738"/>
            <a:ext cx="4999038" cy="3351212"/>
            <a:chOff x="0" y="2016"/>
            <a:chExt cx="3149" cy="2111"/>
          </a:xfrm>
        </p:grpSpPr>
        <p:sp>
          <p:nvSpPr>
            <p:cNvPr id="431111" name="Freeform 7"/>
            <p:cNvSpPr>
              <a:spLocks/>
            </p:cNvSpPr>
            <p:nvPr/>
          </p:nvSpPr>
          <p:spPr bwMode="auto">
            <a:xfrm>
              <a:off x="0" y="2641"/>
              <a:ext cx="3127" cy="1254"/>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19050" cap="flat" cmpd="sng">
              <a:solidFill>
                <a:srgbClr val="FFFFCC"/>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1112" name="Line 8"/>
            <p:cNvSpPr>
              <a:spLocks noChangeShapeType="1"/>
            </p:cNvSpPr>
            <p:nvPr/>
          </p:nvSpPr>
          <p:spPr bwMode="auto">
            <a:xfrm>
              <a:off x="7" y="3876"/>
              <a:ext cx="3117" cy="0"/>
            </a:xfrm>
            <a:prstGeom prst="line">
              <a:avLst/>
            </a:prstGeom>
            <a:noFill/>
            <a:ln w="3175">
              <a:solidFill>
                <a:schemeClr val="bg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1113" name="Rectangle 9"/>
            <p:cNvSpPr>
              <a:spLocks noChangeArrowheads="1"/>
            </p:cNvSpPr>
            <p:nvPr/>
          </p:nvSpPr>
          <p:spPr bwMode="auto">
            <a:xfrm>
              <a:off x="2247" y="3475"/>
              <a:ext cx="880" cy="394"/>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31114" name="Freeform 10"/>
            <p:cNvSpPr>
              <a:spLocks/>
            </p:cNvSpPr>
            <p:nvPr/>
          </p:nvSpPr>
          <p:spPr bwMode="auto">
            <a:xfrm>
              <a:off x="2223" y="3389"/>
              <a:ext cx="926" cy="480"/>
            </a:xfrm>
            <a:custGeom>
              <a:avLst/>
              <a:gdLst>
                <a:gd name="T0" fmla="*/ 910 w 926"/>
                <a:gd name="T1" fmla="*/ 459 h 480"/>
                <a:gd name="T2" fmla="*/ 404 w 926"/>
                <a:gd name="T3" fmla="*/ 413 h 480"/>
                <a:gd name="T4" fmla="*/ 20 w 926"/>
                <a:gd name="T5" fmla="*/ 59 h 480"/>
                <a:gd name="T6" fmla="*/ 526 w 926"/>
                <a:gd name="T7" fmla="*/ 59 h 480"/>
                <a:gd name="T8" fmla="*/ 926 w 926"/>
                <a:gd name="T9" fmla="*/ 90 h 480"/>
              </a:gdLst>
              <a:ahLst/>
              <a:cxnLst>
                <a:cxn ang="0">
                  <a:pos x="T0" y="T1"/>
                </a:cxn>
                <a:cxn ang="0">
                  <a:pos x="T2" y="T3"/>
                </a:cxn>
                <a:cxn ang="0">
                  <a:pos x="T4" y="T5"/>
                </a:cxn>
                <a:cxn ang="0">
                  <a:pos x="T6" y="T7"/>
                </a:cxn>
                <a:cxn ang="0">
                  <a:pos x="T8" y="T9"/>
                </a:cxn>
              </a:cxnLst>
              <a:rect l="0" t="0" r="r" b="b"/>
              <a:pathLst>
                <a:path w="926" h="480">
                  <a:moveTo>
                    <a:pt x="910" y="459"/>
                  </a:moveTo>
                  <a:cubicBezTo>
                    <a:pt x="826" y="451"/>
                    <a:pt x="552" y="480"/>
                    <a:pt x="404" y="413"/>
                  </a:cubicBezTo>
                  <a:cubicBezTo>
                    <a:pt x="256" y="346"/>
                    <a:pt x="0" y="118"/>
                    <a:pt x="20" y="59"/>
                  </a:cubicBezTo>
                  <a:cubicBezTo>
                    <a:pt x="40" y="0"/>
                    <a:pt x="375" y="54"/>
                    <a:pt x="526" y="59"/>
                  </a:cubicBezTo>
                  <a:cubicBezTo>
                    <a:pt x="677" y="64"/>
                    <a:pt x="843" y="84"/>
                    <a:pt x="926" y="90"/>
                  </a:cubicBezTo>
                </a:path>
              </a:pathLst>
            </a:custGeom>
            <a:solidFill>
              <a:srgbClr val="CC9900"/>
            </a:solidFill>
            <a:ln w="9525" cap="flat" cmpd="sng">
              <a:solidFill>
                <a:srgbClr val="000000">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1115" name="Freeform 11"/>
            <p:cNvSpPr>
              <a:spLocks/>
            </p:cNvSpPr>
            <p:nvPr/>
          </p:nvSpPr>
          <p:spPr bwMode="auto">
            <a:xfrm>
              <a:off x="2247" y="2016"/>
              <a:ext cx="1" cy="1975"/>
            </a:xfrm>
            <a:custGeom>
              <a:avLst/>
              <a:gdLst>
                <a:gd name="T0" fmla="*/ 0 w 1"/>
                <a:gd name="T1" fmla="*/ 1975 h 1975"/>
                <a:gd name="T2" fmla="*/ 0 w 1"/>
                <a:gd name="T3" fmla="*/ 0 h 1975"/>
              </a:gdLst>
              <a:ahLst/>
              <a:cxnLst>
                <a:cxn ang="0">
                  <a:pos x="T0" y="T1"/>
                </a:cxn>
                <a:cxn ang="0">
                  <a:pos x="T2" y="T3"/>
                </a:cxn>
              </a:cxnLst>
              <a:rect l="0" t="0" r="r" b="b"/>
              <a:pathLst>
                <a:path w="1" h="1975">
                  <a:moveTo>
                    <a:pt x="0" y="1975"/>
                  </a:moveTo>
                  <a:lnTo>
                    <a:pt x="0" y="0"/>
                  </a:ln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1116" name="Line 12"/>
            <p:cNvSpPr>
              <a:spLocks noChangeShapeType="1"/>
            </p:cNvSpPr>
            <p:nvPr/>
          </p:nvSpPr>
          <p:spPr bwMode="auto">
            <a:xfrm flipH="1">
              <a:off x="87" y="2496"/>
              <a:ext cx="2256" cy="0"/>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1117" name="Line 13"/>
            <p:cNvSpPr>
              <a:spLocks noChangeShapeType="1"/>
            </p:cNvSpPr>
            <p:nvPr/>
          </p:nvSpPr>
          <p:spPr bwMode="auto">
            <a:xfrm>
              <a:off x="2343" y="2496"/>
              <a:ext cx="720" cy="0"/>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1118" name="Text Box 14"/>
            <p:cNvSpPr txBox="1">
              <a:spLocks noChangeArrowheads="1"/>
            </p:cNvSpPr>
            <p:nvPr/>
          </p:nvSpPr>
          <p:spPr bwMode="auto">
            <a:xfrm>
              <a:off x="951" y="2160"/>
              <a:ext cx="624"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接受域</a:t>
              </a:r>
            </a:p>
          </p:txBody>
        </p:sp>
        <p:sp>
          <p:nvSpPr>
            <p:cNvPr id="431119" name="Text Box 15"/>
            <p:cNvSpPr txBox="1">
              <a:spLocks noChangeArrowheads="1"/>
            </p:cNvSpPr>
            <p:nvPr/>
          </p:nvSpPr>
          <p:spPr bwMode="auto">
            <a:xfrm>
              <a:off x="2391" y="2160"/>
              <a:ext cx="624"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拒绝域</a:t>
              </a:r>
            </a:p>
          </p:txBody>
        </p:sp>
        <p:graphicFrame>
          <p:nvGraphicFramePr>
            <p:cNvPr id="431120" name="Object 16"/>
            <p:cNvGraphicFramePr>
              <a:graphicFrameLocks noChangeAspect="1"/>
            </p:cNvGraphicFramePr>
            <p:nvPr/>
          </p:nvGraphicFramePr>
          <p:xfrm>
            <a:off x="1143" y="3264"/>
            <a:ext cx="523" cy="143"/>
          </p:xfrm>
          <a:graphic>
            <a:graphicData uri="http://schemas.openxmlformats.org/presentationml/2006/ole">
              <p:oleObj spid="_x0000_s55349" name="Equation" r:id="rId6" imgW="990720" imgH="228600" progId="Equation.3">
                <p:embed/>
              </p:oleObj>
            </a:graphicData>
          </a:graphic>
        </p:graphicFrame>
        <p:graphicFrame>
          <p:nvGraphicFramePr>
            <p:cNvPr id="431121" name="Object 17"/>
            <p:cNvGraphicFramePr>
              <a:graphicFrameLocks noChangeAspect="1"/>
            </p:cNvGraphicFramePr>
            <p:nvPr/>
          </p:nvGraphicFramePr>
          <p:xfrm>
            <a:off x="2160" y="3984"/>
            <a:ext cx="312" cy="143"/>
          </p:xfrm>
          <a:graphic>
            <a:graphicData uri="http://schemas.openxmlformats.org/presentationml/2006/ole">
              <p:oleObj spid="_x0000_s55350" name="Equation" r:id="rId7" imgW="482760" imgH="228600" progId="Equation.3">
                <p:embed/>
              </p:oleObj>
            </a:graphicData>
          </a:graphic>
        </p:graphicFrame>
        <p:graphicFrame>
          <p:nvGraphicFramePr>
            <p:cNvPr id="431122" name="Object 18"/>
            <p:cNvGraphicFramePr>
              <a:graphicFrameLocks noChangeAspect="1"/>
            </p:cNvGraphicFramePr>
            <p:nvPr/>
          </p:nvGraphicFramePr>
          <p:xfrm>
            <a:off x="1527" y="3936"/>
            <a:ext cx="89" cy="143"/>
          </p:xfrm>
          <a:graphic>
            <a:graphicData uri="http://schemas.openxmlformats.org/presentationml/2006/ole">
              <p:oleObj spid="_x0000_s55351" name="Equation" r:id="rId8" imgW="152280" imgH="228600" progId="Equation.3">
                <p:embed/>
              </p:oleObj>
            </a:graphicData>
          </a:graphic>
        </p:graphicFrame>
        <p:graphicFrame>
          <p:nvGraphicFramePr>
            <p:cNvPr id="431123" name="Object 19"/>
            <p:cNvGraphicFramePr>
              <a:graphicFrameLocks noChangeAspect="1"/>
            </p:cNvGraphicFramePr>
            <p:nvPr/>
          </p:nvGraphicFramePr>
          <p:xfrm>
            <a:off x="2398" y="3312"/>
            <a:ext cx="402" cy="147"/>
          </p:xfrm>
          <a:graphic>
            <a:graphicData uri="http://schemas.openxmlformats.org/presentationml/2006/ole">
              <p:oleObj spid="_x0000_s55352" name="Equation" r:id="rId9" imgW="736920" imgH="228600" progId="Equation.3">
                <p:embed/>
              </p:oleObj>
            </a:graphicData>
          </a:graphic>
        </p:graphicFrame>
        <p:graphicFrame>
          <p:nvGraphicFramePr>
            <p:cNvPr id="431124" name="Object 20"/>
            <p:cNvGraphicFramePr>
              <a:graphicFrameLocks noChangeAspect="1"/>
            </p:cNvGraphicFramePr>
            <p:nvPr/>
          </p:nvGraphicFramePr>
          <p:xfrm>
            <a:off x="1872" y="3936"/>
            <a:ext cx="183" cy="144"/>
          </p:xfrm>
          <a:graphic>
            <a:graphicData uri="http://schemas.openxmlformats.org/presentationml/2006/ole">
              <p:oleObj spid="_x0000_s55353" name="Equation" r:id="rId10" imgW="279360" imgH="228600" progId="Equation.3">
                <p:embed/>
              </p:oleObj>
            </a:graphicData>
          </a:graphic>
        </p:graphicFrame>
        <p:sp>
          <p:nvSpPr>
            <p:cNvPr id="431125" name="Line 21"/>
            <p:cNvSpPr>
              <a:spLocks noChangeShapeType="1"/>
            </p:cNvSpPr>
            <p:nvPr/>
          </p:nvSpPr>
          <p:spPr bwMode="auto">
            <a:xfrm flipV="1">
              <a:off x="2018" y="3838"/>
              <a:ext cx="0" cy="46"/>
            </a:xfrm>
            <a:prstGeom prst="line">
              <a:avLst/>
            </a:prstGeom>
            <a:noFill/>
            <a:ln w="9525">
              <a:solidFill>
                <a:srgbClr val="FF33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31126" name="Line 22"/>
            <p:cNvSpPr>
              <a:spLocks noChangeShapeType="1"/>
            </p:cNvSpPr>
            <p:nvPr/>
          </p:nvSpPr>
          <p:spPr bwMode="auto">
            <a:xfrm flipV="1">
              <a:off x="1610" y="3838"/>
              <a:ext cx="0" cy="46"/>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31127" name="Freeform 23"/>
            <p:cNvSpPr>
              <a:spLocks/>
            </p:cNvSpPr>
            <p:nvPr/>
          </p:nvSpPr>
          <p:spPr bwMode="auto">
            <a:xfrm>
              <a:off x="0" y="2642"/>
              <a:ext cx="3127" cy="1254"/>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1128" name="Line 24"/>
            <p:cNvSpPr>
              <a:spLocks noChangeShapeType="1"/>
            </p:cNvSpPr>
            <p:nvPr/>
          </p:nvSpPr>
          <p:spPr bwMode="auto">
            <a:xfrm>
              <a:off x="2608" y="3657"/>
              <a:ext cx="0" cy="136"/>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grpSp>
    </p:spTree>
    <p:extLst>
      <p:ext uri="{BB962C8B-B14F-4D97-AF65-F5344CB8AC3E}">
        <p14:creationId xmlns:p14="http://schemas.microsoft.com/office/powerpoint/2010/main" xmlns="" val="36691281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31106"/>
                                        </p:tgtEl>
                                        <p:attrNameLst>
                                          <p:attrName>style.visibility</p:attrName>
                                        </p:attrNameLst>
                                      </p:cBhvr>
                                      <p:to>
                                        <p:strVal val="visible"/>
                                      </p:to>
                                    </p:set>
                                    <p:animEffect transition="in" filter="fade">
                                      <p:cBhvr>
                                        <p:cTn id="7" dur="800" decel="100000"/>
                                        <p:tgtEl>
                                          <p:spTgt spid="431106"/>
                                        </p:tgtEl>
                                      </p:cBhvr>
                                    </p:animEffect>
                                    <p:anim calcmode="lin" valueType="num">
                                      <p:cBhvr>
                                        <p:cTn id="8" dur="800" decel="100000" fill="hold"/>
                                        <p:tgtEl>
                                          <p:spTgt spid="431106"/>
                                        </p:tgtEl>
                                        <p:attrNameLst>
                                          <p:attrName>style.rotation</p:attrName>
                                        </p:attrNameLst>
                                      </p:cBhvr>
                                      <p:tavLst>
                                        <p:tav tm="0">
                                          <p:val>
                                            <p:fltVal val="-90"/>
                                          </p:val>
                                        </p:tav>
                                        <p:tav tm="100000">
                                          <p:val>
                                            <p:fltVal val="0"/>
                                          </p:val>
                                        </p:tav>
                                      </p:tavLst>
                                    </p:anim>
                                    <p:anim calcmode="lin" valueType="num">
                                      <p:cBhvr>
                                        <p:cTn id="9" dur="800" decel="100000" fill="hold"/>
                                        <p:tgtEl>
                                          <p:spTgt spid="431106"/>
                                        </p:tgtEl>
                                        <p:attrNameLst>
                                          <p:attrName>ppt_x</p:attrName>
                                        </p:attrNameLst>
                                      </p:cBhvr>
                                      <p:tavLst>
                                        <p:tav tm="0">
                                          <p:val>
                                            <p:strVal val="#ppt_x+0.4"/>
                                          </p:val>
                                        </p:tav>
                                        <p:tav tm="100000">
                                          <p:val>
                                            <p:strVal val="#ppt_x-0.05"/>
                                          </p:val>
                                        </p:tav>
                                      </p:tavLst>
                                    </p:anim>
                                    <p:anim calcmode="lin" valueType="num">
                                      <p:cBhvr>
                                        <p:cTn id="10" dur="800" decel="100000" fill="hold"/>
                                        <p:tgtEl>
                                          <p:spTgt spid="43110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3110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31106"/>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431107"/>
                                        </p:tgtEl>
                                        <p:attrNameLst>
                                          <p:attrName>style.visibility</p:attrName>
                                        </p:attrNameLst>
                                      </p:cBhvr>
                                      <p:to>
                                        <p:strVal val="visible"/>
                                      </p:to>
                                    </p:set>
                                    <p:animEffect transition="in" filter="fade">
                                      <p:cBhvr>
                                        <p:cTn id="17" dur="800" decel="100000"/>
                                        <p:tgtEl>
                                          <p:spTgt spid="431107"/>
                                        </p:tgtEl>
                                      </p:cBhvr>
                                    </p:animEffect>
                                    <p:anim calcmode="lin" valueType="num">
                                      <p:cBhvr>
                                        <p:cTn id="18" dur="800" decel="100000" fill="hold"/>
                                        <p:tgtEl>
                                          <p:spTgt spid="431107"/>
                                        </p:tgtEl>
                                        <p:attrNameLst>
                                          <p:attrName>style.rotation</p:attrName>
                                        </p:attrNameLst>
                                      </p:cBhvr>
                                      <p:tavLst>
                                        <p:tav tm="0">
                                          <p:val>
                                            <p:fltVal val="-90"/>
                                          </p:val>
                                        </p:tav>
                                        <p:tav tm="100000">
                                          <p:val>
                                            <p:fltVal val="0"/>
                                          </p:val>
                                        </p:tav>
                                      </p:tavLst>
                                    </p:anim>
                                    <p:anim calcmode="lin" valueType="num">
                                      <p:cBhvr>
                                        <p:cTn id="19" dur="800" decel="100000" fill="hold"/>
                                        <p:tgtEl>
                                          <p:spTgt spid="431107"/>
                                        </p:tgtEl>
                                        <p:attrNameLst>
                                          <p:attrName>ppt_x</p:attrName>
                                        </p:attrNameLst>
                                      </p:cBhvr>
                                      <p:tavLst>
                                        <p:tav tm="0">
                                          <p:val>
                                            <p:strVal val="#ppt_x+0.4"/>
                                          </p:val>
                                        </p:tav>
                                        <p:tav tm="100000">
                                          <p:val>
                                            <p:strVal val="#ppt_x-0.05"/>
                                          </p:val>
                                        </p:tav>
                                      </p:tavLst>
                                    </p:anim>
                                    <p:anim calcmode="lin" valueType="num">
                                      <p:cBhvr>
                                        <p:cTn id="20" dur="800" decel="100000" fill="hold"/>
                                        <p:tgtEl>
                                          <p:spTgt spid="431107"/>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31107"/>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31107"/>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431108"/>
                                        </p:tgtEl>
                                        <p:attrNameLst>
                                          <p:attrName>style.visibility</p:attrName>
                                        </p:attrNameLst>
                                      </p:cBhvr>
                                      <p:to>
                                        <p:strVal val="visible"/>
                                      </p:to>
                                    </p:set>
                                    <p:animEffect transition="in" filter="fade">
                                      <p:cBhvr>
                                        <p:cTn id="27" dur="800" decel="100000"/>
                                        <p:tgtEl>
                                          <p:spTgt spid="431108"/>
                                        </p:tgtEl>
                                      </p:cBhvr>
                                    </p:animEffect>
                                    <p:anim calcmode="lin" valueType="num">
                                      <p:cBhvr>
                                        <p:cTn id="28" dur="800" decel="100000" fill="hold"/>
                                        <p:tgtEl>
                                          <p:spTgt spid="431108"/>
                                        </p:tgtEl>
                                        <p:attrNameLst>
                                          <p:attrName>style.rotation</p:attrName>
                                        </p:attrNameLst>
                                      </p:cBhvr>
                                      <p:tavLst>
                                        <p:tav tm="0">
                                          <p:val>
                                            <p:fltVal val="-90"/>
                                          </p:val>
                                        </p:tav>
                                        <p:tav tm="100000">
                                          <p:val>
                                            <p:fltVal val="0"/>
                                          </p:val>
                                        </p:tav>
                                      </p:tavLst>
                                    </p:anim>
                                    <p:anim calcmode="lin" valueType="num">
                                      <p:cBhvr>
                                        <p:cTn id="29" dur="800" decel="100000" fill="hold"/>
                                        <p:tgtEl>
                                          <p:spTgt spid="431108"/>
                                        </p:tgtEl>
                                        <p:attrNameLst>
                                          <p:attrName>ppt_x</p:attrName>
                                        </p:attrNameLst>
                                      </p:cBhvr>
                                      <p:tavLst>
                                        <p:tav tm="0">
                                          <p:val>
                                            <p:strVal val="#ppt_x+0.4"/>
                                          </p:val>
                                        </p:tav>
                                        <p:tav tm="100000">
                                          <p:val>
                                            <p:strVal val="#ppt_x-0.05"/>
                                          </p:val>
                                        </p:tav>
                                      </p:tavLst>
                                    </p:anim>
                                    <p:anim calcmode="lin" valueType="num">
                                      <p:cBhvr>
                                        <p:cTn id="30" dur="800" decel="100000" fill="hold"/>
                                        <p:tgtEl>
                                          <p:spTgt spid="431108"/>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431108"/>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431108"/>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0" presetClass="entr" presetSubtype="0" fill="hold" nodeType="clickEffect">
                                  <p:stCondLst>
                                    <p:cond delay="0"/>
                                  </p:stCondLst>
                                  <p:childTnLst>
                                    <p:set>
                                      <p:cBhvr>
                                        <p:cTn id="36" dur="1" fill="hold">
                                          <p:stCondLst>
                                            <p:cond delay="0"/>
                                          </p:stCondLst>
                                        </p:cTn>
                                        <p:tgtEl>
                                          <p:spTgt spid="431110"/>
                                        </p:tgtEl>
                                        <p:attrNameLst>
                                          <p:attrName>style.visibility</p:attrName>
                                        </p:attrNameLst>
                                      </p:cBhvr>
                                      <p:to>
                                        <p:strVal val="visible"/>
                                      </p:to>
                                    </p:set>
                                    <p:animEffect transition="in" filter="wedge">
                                      <p:cBhvr>
                                        <p:cTn id="37" dur="2000"/>
                                        <p:tgtEl>
                                          <p:spTgt spid="431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2130" name="Object 2"/>
          <p:cNvGraphicFramePr>
            <a:graphicFrameLocks noChangeAspect="1"/>
          </p:cNvGraphicFramePr>
          <p:nvPr/>
        </p:nvGraphicFramePr>
        <p:xfrm>
          <a:off x="1331913" y="1628775"/>
          <a:ext cx="1212850" cy="315913"/>
        </p:xfrm>
        <a:graphic>
          <a:graphicData uri="http://schemas.openxmlformats.org/presentationml/2006/ole">
            <p:oleObj spid="_x0000_s56370" name="Equation" r:id="rId3" imgW="1105200" imgH="292320" progId="Equation.3">
              <p:embed/>
            </p:oleObj>
          </a:graphicData>
        </a:graphic>
      </p:graphicFrame>
      <p:graphicFrame>
        <p:nvGraphicFramePr>
          <p:cNvPr id="432131" name="Object 3"/>
          <p:cNvGraphicFramePr>
            <a:graphicFrameLocks noChangeAspect="1"/>
          </p:cNvGraphicFramePr>
          <p:nvPr/>
        </p:nvGraphicFramePr>
        <p:xfrm>
          <a:off x="1312863" y="2024063"/>
          <a:ext cx="1171575" cy="293687"/>
        </p:xfrm>
        <a:graphic>
          <a:graphicData uri="http://schemas.openxmlformats.org/presentationml/2006/ole">
            <p:oleObj spid="_x0000_s56371" name="公式" r:id="rId4" imgW="1092600" imgH="279360" progId="Equation.3">
              <p:embed/>
            </p:oleObj>
          </a:graphicData>
        </a:graphic>
      </p:graphicFrame>
      <p:graphicFrame>
        <p:nvGraphicFramePr>
          <p:cNvPr id="432132" name="Object 4"/>
          <p:cNvGraphicFramePr>
            <a:graphicFrameLocks noChangeAspect="1"/>
          </p:cNvGraphicFramePr>
          <p:nvPr/>
        </p:nvGraphicFramePr>
        <p:xfrm>
          <a:off x="3851275" y="1628775"/>
          <a:ext cx="2682875" cy="727075"/>
        </p:xfrm>
        <a:graphic>
          <a:graphicData uri="http://schemas.openxmlformats.org/presentationml/2006/ole">
            <p:oleObj spid="_x0000_s56372" name="Equation" r:id="rId5" imgW="2591280" imgH="698760" progId="Equation.3">
              <p:embed/>
            </p:oleObj>
          </a:graphicData>
        </a:graphic>
      </p:graphicFrame>
      <p:sp>
        <p:nvSpPr>
          <p:cNvPr id="432133" name="Text Box 5"/>
          <p:cNvSpPr txBox="1">
            <a:spLocks noChangeArrowheads="1"/>
          </p:cNvSpPr>
          <p:nvPr/>
        </p:nvSpPr>
        <p:spPr bwMode="auto">
          <a:xfrm>
            <a:off x="323850" y="1557338"/>
            <a:ext cx="6731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解二：</a:t>
            </a:r>
          </a:p>
        </p:txBody>
      </p:sp>
      <p:sp>
        <p:nvSpPr>
          <p:cNvPr id="432134" name="Freeform 6"/>
          <p:cNvSpPr>
            <a:spLocks/>
          </p:cNvSpPr>
          <p:nvPr/>
        </p:nvSpPr>
        <p:spPr bwMode="auto">
          <a:xfrm>
            <a:off x="1993900" y="3776663"/>
            <a:ext cx="4964113" cy="1722437"/>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19050" cap="flat" cmpd="sng">
            <a:solidFill>
              <a:srgbClr val="FFFFCC"/>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2135" name="Freeform 7"/>
          <p:cNvSpPr>
            <a:spLocks/>
          </p:cNvSpPr>
          <p:nvPr/>
        </p:nvSpPr>
        <p:spPr bwMode="auto">
          <a:xfrm>
            <a:off x="1987550" y="5486400"/>
            <a:ext cx="5022850" cy="1588"/>
          </a:xfrm>
          <a:custGeom>
            <a:avLst/>
            <a:gdLst>
              <a:gd name="T0" fmla="*/ 0 w 3164"/>
              <a:gd name="T1" fmla="*/ 0 h 1"/>
              <a:gd name="T2" fmla="*/ 3164 w 3164"/>
              <a:gd name="T3" fmla="*/ 0 h 1"/>
            </a:gdLst>
            <a:ahLst/>
            <a:cxnLst>
              <a:cxn ang="0">
                <a:pos x="T0" y="T1"/>
              </a:cxn>
              <a:cxn ang="0">
                <a:pos x="T2" y="T3"/>
              </a:cxn>
            </a:cxnLst>
            <a:rect l="0" t="0" r="r" b="b"/>
            <a:pathLst>
              <a:path w="3164" h="1">
                <a:moveTo>
                  <a:pt x="0" y="0"/>
                </a:moveTo>
                <a:lnTo>
                  <a:pt x="3164" y="0"/>
                </a:lnTo>
              </a:path>
            </a:pathLst>
          </a:custGeom>
          <a:noFill/>
          <a:ln w="3175" cmpd="sng">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2136" name="Rectangle 8"/>
          <p:cNvSpPr>
            <a:spLocks noChangeArrowheads="1"/>
          </p:cNvSpPr>
          <p:nvPr/>
        </p:nvSpPr>
        <p:spPr bwMode="auto">
          <a:xfrm>
            <a:off x="1993900" y="4962525"/>
            <a:ext cx="1357313" cy="501650"/>
          </a:xfrm>
          <a:prstGeom prst="rect">
            <a:avLst/>
          </a:prstGeom>
          <a:solidFill>
            <a:srgbClr val="000000"/>
          </a:solidFill>
          <a:ln w="9525">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32137" name="Freeform 9"/>
          <p:cNvSpPr>
            <a:spLocks/>
          </p:cNvSpPr>
          <p:nvPr/>
        </p:nvSpPr>
        <p:spPr bwMode="auto">
          <a:xfrm>
            <a:off x="1908175" y="4883150"/>
            <a:ext cx="1438275" cy="590550"/>
          </a:xfrm>
          <a:custGeom>
            <a:avLst/>
            <a:gdLst>
              <a:gd name="T0" fmla="*/ 0 w 861"/>
              <a:gd name="T1" fmla="*/ 372 h 372"/>
              <a:gd name="T2" fmla="*/ 463 w 861"/>
              <a:gd name="T3" fmla="*/ 311 h 372"/>
              <a:gd name="T4" fmla="*/ 732 w 861"/>
              <a:gd name="T5" fmla="*/ 171 h 372"/>
              <a:gd name="T6" fmla="*/ 845 w 861"/>
              <a:gd name="T7" fmla="*/ 22 h 372"/>
              <a:gd name="T8" fmla="*/ 636 w 861"/>
              <a:gd name="T9" fmla="*/ 41 h 372"/>
              <a:gd name="T10" fmla="*/ 494 w 861"/>
              <a:gd name="T11" fmla="*/ 35 h 372"/>
              <a:gd name="T12" fmla="*/ 7 w 861"/>
              <a:gd name="T13" fmla="*/ 9 h 372"/>
            </a:gdLst>
            <a:ahLst/>
            <a:cxnLst>
              <a:cxn ang="0">
                <a:pos x="T0" y="T1"/>
              </a:cxn>
              <a:cxn ang="0">
                <a:pos x="T2" y="T3"/>
              </a:cxn>
              <a:cxn ang="0">
                <a:pos x="T4" y="T5"/>
              </a:cxn>
              <a:cxn ang="0">
                <a:pos x="T6" y="T7"/>
              </a:cxn>
              <a:cxn ang="0">
                <a:pos x="T8" y="T9"/>
              </a:cxn>
              <a:cxn ang="0">
                <a:pos x="T10" y="T11"/>
              </a:cxn>
              <a:cxn ang="0">
                <a:pos x="T12" y="T13"/>
              </a:cxn>
            </a:cxnLst>
            <a:rect l="0" t="0" r="r" b="b"/>
            <a:pathLst>
              <a:path w="861" h="372">
                <a:moveTo>
                  <a:pt x="0" y="372"/>
                </a:moveTo>
                <a:cubicBezTo>
                  <a:pt x="77" y="362"/>
                  <a:pt x="341" y="344"/>
                  <a:pt x="463" y="311"/>
                </a:cubicBezTo>
                <a:cubicBezTo>
                  <a:pt x="585" y="278"/>
                  <a:pt x="668" y="219"/>
                  <a:pt x="732" y="171"/>
                </a:cubicBezTo>
                <a:cubicBezTo>
                  <a:pt x="796" y="123"/>
                  <a:pt x="861" y="44"/>
                  <a:pt x="845" y="22"/>
                </a:cubicBezTo>
                <a:cubicBezTo>
                  <a:pt x="829" y="0"/>
                  <a:pt x="694" y="39"/>
                  <a:pt x="636" y="41"/>
                </a:cubicBezTo>
                <a:cubicBezTo>
                  <a:pt x="578" y="43"/>
                  <a:pt x="599" y="40"/>
                  <a:pt x="494" y="35"/>
                </a:cubicBezTo>
                <a:cubicBezTo>
                  <a:pt x="389" y="30"/>
                  <a:pt x="108" y="14"/>
                  <a:pt x="7" y="9"/>
                </a:cubicBezTo>
              </a:path>
            </a:pathLst>
          </a:custGeom>
          <a:solidFill>
            <a:srgbClr val="FF9900"/>
          </a:solidFill>
          <a:ln w="9525" cap="flat" cmpd="sng">
            <a:solidFill>
              <a:srgbClr val="000000">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2138" name="Freeform 10"/>
          <p:cNvSpPr>
            <a:spLocks/>
          </p:cNvSpPr>
          <p:nvPr/>
        </p:nvSpPr>
        <p:spPr bwMode="auto">
          <a:xfrm>
            <a:off x="3355975" y="2924175"/>
            <a:ext cx="1588" cy="2668588"/>
          </a:xfrm>
          <a:custGeom>
            <a:avLst/>
            <a:gdLst>
              <a:gd name="T0" fmla="*/ 0 w 1"/>
              <a:gd name="T1" fmla="*/ 1943 h 1943"/>
              <a:gd name="T2" fmla="*/ 1 w 1"/>
              <a:gd name="T3" fmla="*/ 0 h 1943"/>
            </a:gdLst>
            <a:ahLst/>
            <a:cxnLst>
              <a:cxn ang="0">
                <a:pos x="T0" y="T1"/>
              </a:cxn>
              <a:cxn ang="0">
                <a:pos x="T2" y="T3"/>
              </a:cxn>
            </a:cxnLst>
            <a:rect l="0" t="0" r="r" b="b"/>
            <a:pathLst>
              <a:path w="1" h="1943">
                <a:moveTo>
                  <a:pt x="0" y="1943"/>
                </a:moveTo>
                <a:lnTo>
                  <a:pt x="1" y="0"/>
                </a:ln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2139" name="Line 11"/>
          <p:cNvSpPr>
            <a:spLocks noChangeShapeType="1"/>
          </p:cNvSpPr>
          <p:nvPr/>
        </p:nvSpPr>
        <p:spPr bwMode="auto">
          <a:xfrm>
            <a:off x="3198813" y="3578225"/>
            <a:ext cx="3733800" cy="0"/>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2140" name="Line 12"/>
          <p:cNvSpPr>
            <a:spLocks noChangeShapeType="1"/>
          </p:cNvSpPr>
          <p:nvPr/>
        </p:nvSpPr>
        <p:spPr bwMode="auto">
          <a:xfrm flipH="1">
            <a:off x="1979613" y="3578225"/>
            <a:ext cx="1219200" cy="0"/>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2141" name="Text Box 13"/>
          <p:cNvSpPr txBox="1">
            <a:spLocks noChangeArrowheads="1"/>
          </p:cNvSpPr>
          <p:nvPr/>
        </p:nvSpPr>
        <p:spPr bwMode="auto">
          <a:xfrm>
            <a:off x="4570413" y="3116263"/>
            <a:ext cx="6731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接受域</a:t>
            </a:r>
          </a:p>
        </p:txBody>
      </p:sp>
      <p:sp>
        <p:nvSpPr>
          <p:cNvPr id="432142" name="Text Box 14"/>
          <p:cNvSpPr txBox="1">
            <a:spLocks noChangeArrowheads="1"/>
          </p:cNvSpPr>
          <p:nvPr/>
        </p:nvSpPr>
        <p:spPr bwMode="auto">
          <a:xfrm>
            <a:off x="2208213" y="3116263"/>
            <a:ext cx="6731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拒绝域</a:t>
            </a:r>
          </a:p>
        </p:txBody>
      </p:sp>
      <p:graphicFrame>
        <p:nvGraphicFramePr>
          <p:cNvPr id="432143" name="Object 15"/>
          <p:cNvGraphicFramePr>
            <a:graphicFrameLocks noChangeAspect="1"/>
          </p:cNvGraphicFramePr>
          <p:nvPr/>
        </p:nvGraphicFramePr>
        <p:xfrm>
          <a:off x="3808413" y="4699000"/>
          <a:ext cx="1001712" cy="236538"/>
        </p:xfrm>
        <a:graphic>
          <a:graphicData uri="http://schemas.openxmlformats.org/presentationml/2006/ole">
            <p:oleObj spid="_x0000_s56373" name="Equation" r:id="rId6" imgW="990720" imgH="228600" progId="Equation.3">
              <p:embed/>
            </p:oleObj>
          </a:graphicData>
        </a:graphic>
      </p:graphicFrame>
      <p:graphicFrame>
        <p:nvGraphicFramePr>
          <p:cNvPr id="432144" name="Object 16"/>
          <p:cNvGraphicFramePr>
            <a:graphicFrameLocks noChangeAspect="1"/>
          </p:cNvGraphicFramePr>
          <p:nvPr/>
        </p:nvGraphicFramePr>
        <p:xfrm>
          <a:off x="4418013" y="5556250"/>
          <a:ext cx="171450" cy="238125"/>
        </p:xfrm>
        <a:graphic>
          <a:graphicData uri="http://schemas.openxmlformats.org/presentationml/2006/ole">
            <p:oleObj spid="_x0000_s56374" name="Equation" r:id="rId7" imgW="152280" imgH="228600" progId="Equation.3">
              <p:embed/>
            </p:oleObj>
          </a:graphicData>
        </a:graphic>
      </p:graphicFrame>
      <p:sp>
        <p:nvSpPr>
          <p:cNvPr id="432145" name="Line 17"/>
          <p:cNvSpPr>
            <a:spLocks noChangeShapeType="1"/>
          </p:cNvSpPr>
          <p:nvPr/>
        </p:nvSpPr>
        <p:spPr bwMode="auto">
          <a:xfrm>
            <a:off x="2741613" y="5029200"/>
            <a:ext cx="0" cy="328613"/>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32146" name="Object 18"/>
          <p:cNvGraphicFramePr>
            <a:graphicFrameLocks noChangeAspect="1"/>
          </p:cNvGraphicFramePr>
          <p:nvPr/>
        </p:nvGraphicFramePr>
        <p:xfrm>
          <a:off x="2124075" y="4729163"/>
          <a:ext cx="728663" cy="230187"/>
        </p:xfrm>
        <a:graphic>
          <a:graphicData uri="http://schemas.openxmlformats.org/presentationml/2006/ole">
            <p:oleObj spid="_x0000_s56375" name="Equation" r:id="rId8" imgW="736920" imgH="228600" progId="Equation.3">
              <p:embed/>
            </p:oleObj>
          </a:graphicData>
        </a:graphic>
      </p:graphicFrame>
      <p:graphicFrame>
        <p:nvGraphicFramePr>
          <p:cNvPr id="432147" name="Object 19"/>
          <p:cNvGraphicFramePr>
            <a:graphicFrameLocks noChangeAspect="1"/>
          </p:cNvGraphicFramePr>
          <p:nvPr/>
        </p:nvGraphicFramePr>
        <p:xfrm>
          <a:off x="3122613" y="5621338"/>
          <a:ext cx="742950" cy="239712"/>
        </p:xfrm>
        <a:graphic>
          <a:graphicData uri="http://schemas.openxmlformats.org/presentationml/2006/ole">
            <p:oleObj spid="_x0000_s56376" name="Equation" r:id="rId9" imgW="635040" imgH="228600" progId="Equation.3">
              <p:embed/>
            </p:oleObj>
          </a:graphicData>
        </a:graphic>
      </p:graphicFrame>
      <p:graphicFrame>
        <p:nvGraphicFramePr>
          <p:cNvPr id="432148" name="Object 20"/>
          <p:cNvGraphicFramePr>
            <a:graphicFrameLocks noChangeAspect="1"/>
          </p:cNvGraphicFramePr>
          <p:nvPr/>
        </p:nvGraphicFramePr>
        <p:xfrm>
          <a:off x="5191125" y="5545138"/>
          <a:ext cx="325438" cy="233362"/>
        </p:xfrm>
        <a:graphic>
          <a:graphicData uri="http://schemas.openxmlformats.org/presentationml/2006/ole">
            <p:oleObj spid="_x0000_s56377" name="Equation" r:id="rId10" imgW="279360" imgH="228600" progId="Equation.3">
              <p:embed/>
            </p:oleObj>
          </a:graphicData>
        </a:graphic>
      </p:graphicFrame>
      <p:sp>
        <p:nvSpPr>
          <p:cNvPr id="432149" name="Freeform 21"/>
          <p:cNvSpPr>
            <a:spLocks/>
          </p:cNvSpPr>
          <p:nvPr/>
        </p:nvSpPr>
        <p:spPr bwMode="auto">
          <a:xfrm>
            <a:off x="1993900" y="3778250"/>
            <a:ext cx="4964113" cy="1722438"/>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2150" name="Line 22"/>
          <p:cNvSpPr>
            <a:spLocks noChangeShapeType="1"/>
          </p:cNvSpPr>
          <p:nvPr/>
        </p:nvSpPr>
        <p:spPr bwMode="auto">
          <a:xfrm flipV="1">
            <a:off x="5364163" y="5445125"/>
            <a:ext cx="0" cy="71438"/>
          </a:xfrm>
          <a:prstGeom prst="line">
            <a:avLst/>
          </a:prstGeom>
          <a:noFill/>
          <a:ln w="9525">
            <a:solidFill>
              <a:srgbClr val="FF33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32151" name="Line 23"/>
          <p:cNvSpPr>
            <a:spLocks noChangeShapeType="1"/>
          </p:cNvSpPr>
          <p:nvPr/>
        </p:nvSpPr>
        <p:spPr bwMode="auto">
          <a:xfrm flipV="1">
            <a:off x="4500563" y="5373688"/>
            <a:ext cx="0" cy="142875"/>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246495886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ChangeArrowheads="1"/>
          </p:cNvSpPr>
          <p:nvPr/>
        </p:nvSpPr>
        <p:spPr bwMode="auto">
          <a:xfrm>
            <a:off x="827088" y="620713"/>
            <a:ext cx="7056437"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atinLnBrk="1">
              <a:buClr>
                <a:srgbClr val="0000CC"/>
              </a:buClr>
              <a:buFont typeface="Wingdings" pitchFamily="2" charset="2"/>
              <a:buBlip>
                <a:blip r:embed="rId2"/>
              </a:buBlip>
            </a:pPr>
            <a:r>
              <a:rPr kumimoji="1" lang="zh-CN" altLang="en-US" sz="2400" b="1">
                <a:latin typeface="楷体_GB2312" pitchFamily="49" charset="-122"/>
                <a:ea typeface="楷体_GB2312" pitchFamily="49" charset="-122"/>
              </a:rPr>
              <a:t>假设检验的基本思想</a:t>
            </a:r>
          </a:p>
          <a:p>
            <a:pPr latinLnBrk="1"/>
            <a:r>
              <a:rPr kumimoji="1" lang="zh-CN" altLang="en-US" sz="2400" b="1">
                <a:latin typeface="楷体_GB2312" pitchFamily="49" charset="-122"/>
                <a:ea typeface="楷体_GB2312" pitchFamily="49" charset="-122"/>
              </a:rPr>
              <a:t>      </a:t>
            </a:r>
          </a:p>
        </p:txBody>
      </p:sp>
      <p:sp>
        <p:nvSpPr>
          <p:cNvPr id="405507" name="AutoShape 3"/>
          <p:cNvSpPr>
            <a:spLocks noChangeArrowheads="1"/>
          </p:cNvSpPr>
          <p:nvPr/>
        </p:nvSpPr>
        <p:spPr bwMode="auto">
          <a:xfrm>
            <a:off x="612775" y="2492375"/>
            <a:ext cx="1152525" cy="1800225"/>
          </a:xfrm>
          <a:prstGeom prst="roundRect">
            <a:avLst>
              <a:gd name="adj" fmla="val 16667"/>
            </a:avLst>
          </a:prstGeom>
          <a:solidFill>
            <a:srgbClr val="00CCFF"/>
          </a:solidFill>
          <a:ln w="8001">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latinLnBrk="1"/>
            <a:r>
              <a:rPr kumimoji="1" lang="zh-CN" altLang="en-US" sz="2400" b="1">
                <a:latin typeface="楷体_GB2312" pitchFamily="49" charset="-122"/>
                <a:ea typeface="楷体_GB2312" pitchFamily="49" charset="-122"/>
              </a:rPr>
              <a:t>前提：</a:t>
            </a:r>
          </a:p>
          <a:p>
            <a:pPr latinLnBrk="1"/>
            <a:r>
              <a:rPr kumimoji="1" lang="zh-CN" altLang="en-US" sz="2400" b="1">
                <a:latin typeface="楷体_GB2312" pitchFamily="49" charset="-122"/>
                <a:ea typeface="楷体_GB2312" pitchFamily="49" charset="-122"/>
              </a:rPr>
              <a:t>承认</a:t>
            </a:r>
          </a:p>
          <a:p>
            <a:pPr latinLnBrk="1"/>
            <a:r>
              <a:rPr kumimoji="1" lang="zh-CN" altLang="en-US" sz="2400" b="1">
                <a:latin typeface="楷体_GB2312" pitchFamily="49" charset="-122"/>
                <a:ea typeface="楷体_GB2312" pitchFamily="49" charset="-122"/>
              </a:rPr>
              <a:t>原假设</a:t>
            </a:r>
          </a:p>
        </p:txBody>
      </p:sp>
      <p:sp>
        <p:nvSpPr>
          <p:cNvPr id="405508" name="AutoShape 4"/>
          <p:cNvSpPr>
            <a:spLocks noChangeArrowheads="1"/>
          </p:cNvSpPr>
          <p:nvPr/>
        </p:nvSpPr>
        <p:spPr bwMode="auto">
          <a:xfrm>
            <a:off x="3706813" y="2060575"/>
            <a:ext cx="1800225" cy="914400"/>
          </a:xfrm>
          <a:prstGeom prst="roundRect">
            <a:avLst>
              <a:gd name="adj" fmla="val 16667"/>
            </a:avLst>
          </a:prstGeom>
          <a:solidFill>
            <a:srgbClr val="FFCC99"/>
          </a:solidFill>
          <a:ln w="8001">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latinLnBrk="1"/>
            <a:r>
              <a:rPr kumimoji="1" lang="zh-CN" altLang="en-US" sz="2400" b="1">
                <a:latin typeface="楷体_GB2312" pitchFamily="49" charset="-122"/>
                <a:ea typeface="楷体_GB2312" pitchFamily="49" charset="-122"/>
              </a:rPr>
              <a:t>小概率</a:t>
            </a:r>
          </a:p>
          <a:p>
            <a:pPr algn="ctr" latinLnBrk="1"/>
            <a:r>
              <a:rPr kumimoji="1" lang="zh-CN" altLang="en-US" sz="2400" b="1">
                <a:latin typeface="楷体_GB2312" pitchFamily="49" charset="-122"/>
                <a:ea typeface="楷体_GB2312" pitchFamily="49" charset="-122"/>
              </a:rPr>
              <a:t>事件发生</a:t>
            </a:r>
          </a:p>
        </p:txBody>
      </p:sp>
      <p:sp>
        <p:nvSpPr>
          <p:cNvPr id="405509" name="AutoShape 5"/>
          <p:cNvSpPr>
            <a:spLocks noChangeArrowheads="1"/>
          </p:cNvSpPr>
          <p:nvPr/>
        </p:nvSpPr>
        <p:spPr bwMode="auto">
          <a:xfrm>
            <a:off x="3779838" y="3933825"/>
            <a:ext cx="1800225" cy="914400"/>
          </a:xfrm>
          <a:prstGeom prst="roundRect">
            <a:avLst>
              <a:gd name="adj" fmla="val 16667"/>
            </a:avLst>
          </a:prstGeom>
          <a:solidFill>
            <a:srgbClr val="FFCC99"/>
          </a:solidFill>
          <a:ln w="8001">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latinLnBrk="1"/>
            <a:r>
              <a:rPr kumimoji="1" lang="zh-CN" altLang="en-US" sz="2400" b="1">
                <a:latin typeface="楷体_GB2312" pitchFamily="49" charset="-122"/>
                <a:ea typeface="楷体_GB2312" pitchFamily="49" charset="-122"/>
              </a:rPr>
              <a:t>大概率</a:t>
            </a:r>
          </a:p>
          <a:p>
            <a:pPr algn="ctr" latinLnBrk="1"/>
            <a:r>
              <a:rPr kumimoji="1" lang="zh-CN" altLang="en-US" sz="2400" b="1">
                <a:latin typeface="楷体_GB2312" pitchFamily="49" charset="-122"/>
                <a:ea typeface="楷体_GB2312" pitchFamily="49" charset="-122"/>
              </a:rPr>
              <a:t>事件发生</a:t>
            </a:r>
          </a:p>
        </p:txBody>
      </p:sp>
      <p:sp>
        <p:nvSpPr>
          <p:cNvPr id="405510" name="Oval 6"/>
          <p:cNvSpPr>
            <a:spLocks noChangeArrowheads="1"/>
          </p:cNvSpPr>
          <p:nvPr/>
        </p:nvSpPr>
        <p:spPr bwMode="auto">
          <a:xfrm>
            <a:off x="6443663" y="1917700"/>
            <a:ext cx="2089150" cy="1081088"/>
          </a:xfrm>
          <a:prstGeom prst="ellipse">
            <a:avLst/>
          </a:prstGeom>
          <a:solidFill>
            <a:srgbClr val="99CCFF"/>
          </a:solidFill>
          <a:ln w="8001">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latinLnBrk="1"/>
            <a:r>
              <a:rPr kumimoji="1" lang="zh-CN" altLang="en-US" sz="2400" b="1">
                <a:latin typeface="楷体_GB2312" pitchFamily="49" charset="-122"/>
                <a:ea typeface="楷体_GB2312" pitchFamily="49" charset="-122"/>
              </a:rPr>
              <a:t>拒绝</a:t>
            </a:r>
          </a:p>
          <a:p>
            <a:pPr algn="ctr" latinLnBrk="1"/>
            <a:r>
              <a:rPr kumimoji="1" lang="zh-CN" altLang="en-US" sz="2400" b="1">
                <a:latin typeface="楷体_GB2312" pitchFamily="49" charset="-122"/>
                <a:ea typeface="楷体_GB2312" pitchFamily="49" charset="-122"/>
              </a:rPr>
              <a:t>原假设</a:t>
            </a:r>
          </a:p>
        </p:txBody>
      </p:sp>
      <p:sp>
        <p:nvSpPr>
          <p:cNvPr id="405511" name="Oval 7"/>
          <p:cNvSpPr>
            <a:spLocks noChangeArrowheads="1"/>
          </p:cNvSpPr>
          <p:nvPr/>
        </p:nvSpPr>
        <p:spPr bwMode="auto">
          <a:xfrm>
            <a:off x="6588125" y="3860800"/>
            <a:ext cx="2089150" cy="1081088"/>
          </a:xfrm>
          <a:prstGeom prst="ellipse">
            <a:avLst/>
          </a:prstGeom>
          <a:solidFill>
            <a:srgbClr val="99CCFF"/>
          </a:solidFill>
          <a:ln w="8001">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latinLnBrk="1"/>
            <a:r>
              <a:rPr kumimoji="1" lang="zh-CN" altLang="en-US" sz="2400" b="1">
                <a:latin typeface="楷体_GB2312" pitchFamily="49" charset="-122"/>
                <a:ea typeface="楷体_GB2312" pitchFamily="49" charset="-122"/>
              </a:rPr>
              <a:t>接受</a:t>
            </a:r>
          </a:p>
          <a:p>
            <a:pPr algn="ctr" latinLnBrk="1"/>
            <a:r>
              <a:rPr kumimoji="1" lang="zh-CN" altLang="en-US" sz="2400" b="1">
                <a:latin typeface="楷体_GB2312" pitchFamily="49" charset="-122"/>
                <a:ea typeface="楷体_GB2312" pitchFamily="49" charset="-122"/>
              </a:rPr>
              <a:t>原假设</a:t>
            </a:r>
          </a:p>
        </p:txBody>
      </p:sp>
      <p:sp>
        <p:nvSpPr>
          <p:cNvPr id="405512" name="AutoShape 8"/>
          <p:cNvSpPr>
            <a:spLocks noChangeArrowheads="1"/>
          </p:cNvSpPr>
          <p:nvPr/>
        </p:nvSpPr>
        <p:spPr bwMode="auto">
          <a:xfrm>
            <a:off x="1836738" y="2995613"/>
            <a:ext cx="1655762" cy="792162"/>
          </a:xfrm>
          <a:prstGeom prst="rightArrow">
            <a:avLst>
              <a:gd name="adj1" fmla="val 50000"/>
              <a:gd name="adj2" fmla="val 52255"/>
            </a:avLst>
          </a:prstGeom>
          <a:solidFill>
            <a:srgbClr val="FF9900"/>
          </a:solidFill>
          <a:ln w="8001">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latinLnBrk="1"/>
            <a:r>
              <a:rPr kumimoji="1" lang="zh-CN" altLang="en-US" b="1">
                <a:latin typeface="楷体_GB2312" pitchFamily="49" charset="-122"/>
                <a:ea typeface="楷体_GB2312" pitchFamily="49" charset="-122"/>
              </a:rPr>
              <a:t>进行一次实验</a:t>
            </a:r>
          </a:p>
        </p:txBody>
      </p:sp>
      <p:sp>
        <p:nvSpPr>
          <p:cNvPr id="405513" name="AutoShape 9"/>
          <p:cNvSpPr>
            <a:spLocks/>
          </p:cNvSpPr>
          <p:nvPr/>
        </p:nvSpPr>
        <p:spPr bwMode="auto">
          <a:xfrm>
            <a:off x="3563938" y="2565400"/>
            <a:ext cx="73025" cy="1584325"/>
          </a:xfrm>
          <a:prstGeom prst="leftBrace">
            <a:avLst>
              <a:gd name="adj1" fmla="val 180797"/>
              <a:gd name="adj2" fmla="val 50000"/>
            </a:avLst>
          </a:prstGeom>
          <a:solidFill>
            <a:srgbClr val="FFFFFF"/>
          </a:solidFill>
          <a:ln w="33401">
            <a:solidFill>
              <a:srgbClr val="0000FF"/>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05514" name="AutoShape 10"/>
          <p:cNvSpPr>
            <a:spLocks noChangeArrowheads="1"/>
          </p:cNvSpPr>
          <p:nvPr/>
        </p:nvSpPr>
        <p:spPr bwMode="auto">
          <a:xfrm>
            <a:off x="5580063" y="2205038"/>
            <a:ext cx="792162" cy="485775"/>
          </a:xfrm>
          <a:prstGeom prst="rightArrow">
            <a:avLst>
              <a:gd name="adj1" fmla="val 50000"/>
              <a:gd name="adj2" fmla="val 40768"/>
            </a:avLst>
          </a:prstGeom>
          <a:solidFill>
            <a:srgbClr val="FF9900"/>
          </a:solidFill>
          <a:ln w="8001">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05515" name="AutoShape 11"/>
          <p:cNvSpPr>
            <a:spLocks noChangeArrowheads="1"/>
          </p:cNvSpPr>
          <p:nvPr/>
        </p:nvSpPr>
        <p:spPr bwMode="auto">
          <a:xfrm>
            <a:off x="5651500" y="4149725"/>
            <a:ext cx="863600" cy="485775"/>
          </a:xfrm>
          <a:prstGeom prst="rightArrow">
            <a:avLst>
              <a:gd name="adj1" fmla="val 50000"/>
              <a:gd name="adj2" fmla="val 44444"/>
            </a:avLst>
          </a:prstGeom>
          <a:solidFill>
            <a:srgbClr val="FF9900"/>
          </a:solidFill>
          <a:ln w="8001">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Tree>
    <p:extLst>
      <p:ext uri="{BB962C8B-B14F-4D97-AF65-F5344CB8AC3E}">
        <p14:creationId xmlns:p14="http://schemas.microsoft.com/office/powerpoint/2010/main" xmlns="" val="295057604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ChangeArrowheads="1"/>
          </p:cNvSpPr>
          <p:nvPr/>
        </p:nvSpPr>
        <p:spPr bwMode="auto">
          <a:xfrm>
            <a:off x="539750" y="0"/>
            <a:ext cx="8064500" cy="1463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en-US" altLang="zh-CN" sz="2000">
                <a:solidFill>
                  <a:schemeClr val="bg1"/>
                </a:solidFill>
                <a:latin typeface="Tahoma" pitchFamily="34" charset="0"/>
              </a:rPr>
              <a:t>       </a:t>
            </a:r>
            <a:r>
              <a:rPr kumimoji="1" lang="zh-CN" altLang="en-US" sz="2000">
                <a:solidFill>
                  <a:schemeClr val="bg1"/>
                </a:solidFill>
                <a:latin typeface="Tahoma" pitchFamily="34" charset="0"/>
              </a:rPr>
              <a:t>某机器制造出的肥皂的标准厚度为</a:t>
            </a:r>
            <a:r>
              <a:rPr kumimoji="1" lang="en-US" altLang="zh-CN" sz="2000">
                <a:solidFill>
                  <a:schemeClr val="bg1"/>
                </a:solidFill>
                <a:latin typeface="Tahoma" pitchFamily="34" charset="0"/>
              </a:rPr>
              <a:t>5cm</a:t>
            </a:r>
            <a:r>
              <a:rPr kumimoji="1" lang="zh-CN" altLang="en-US" sz="2000">
                <a:solidFill>
                  <a:schemeClr val="bg1"/>
                </a:solidFill>
                <a:latin typeface="Tahoma" pitchFamily="34" charset="0"/>
              </a:rPr>
              <a:t>，今欲了解机器性能是否良好，随机抽取</a:t>
            </a:r>
            <a:r>
              <a:rPr kumimoji="1" lang="en-US" altLang="zh-CN" sz="2000">
                <a:solidFill>
                  <a:schemeClr val="bg1"/>
                </a:solidFill>
                <a:latin typeface="Tahoma" pitchFamily="34" charset="0"/>
              </a:rPr>
              <a:t>10</a:t>
            </a:r>
            <a:r>
              <a:rPr kumimoji="1" lang="zh-CN" altLang="en-US" sz="2000">
                <a:solidFill>
                  <a:schemeClr val="bg1"/>
                </a:solidFill>
                <a:latin typeface="Tahoma" pitchFamily="34" charset="0"/>
              </a:rPr>
              <a:t>块肥皂为样本，测得平均厚度为</a:t>
            </a:r>
            <a:r>
              <a:rPr kumimoji="1" lang="en-US" altLang="zh-CN" sz="2000">
                <a:solidFill>
                  <a:schemeClr val="bg1"/>
                </a:solidFill>
                <a:latin typeface="Tahoma" pitchFamily="34" charset="0"/>
              </a:rPr>
              <a:t>5.3cm</a:t>
            </a:r>
            <a:r>
              <a:rPr kumimoji="1" lang="zh-CN" altLang="en-US" sz="2000">
                <a:solidFill>
                  <a:schemeClr val="bg1"/>
                </a:solidFill>
                <a:latin typeface="Tahoma" pitchFamily="34" charset="0"/>
              </a:rPr>
              <a:t>，标准差为</a:t>
            </a:r>
            <a:r>
              <a:rPr kumimoji="1" lang="en-US" altLang="zh-CN" sz="2000">
                <a:solidFill>
                  <a:schemeClr val="bg1"/>
                </a:solidFill>
                <a:latin typeface="Tahoma" pitchFamily="34" charset="0"/>
              </a:rPr>
              <a:t>0.3cm</a:t>
            </a:r>
            <a:r>
              <a:rPr kumimoji="1" lang="zh-CN" altLang="en-US" sz="2000">
                <a:solidFill>
                  <a:schemeClr val="bg1"/>
                </a:solidFill>
                <a:latin typeface="Tahoma" pitchFamily="34" charset="0"/>
              </a:rPr>
              <a:t>，试以</a:t>
            </a:r>
            <a:r>
              <a:rPr kumimoji="1" lang="en-US" altLang="zh-CN" sz="2000">
                <a:solidFill>
                  <a:schemeClr val="bg1"/>
                </a:solidFill>
                <a:latin typeface="Tahoma" pitchFamily="34" charset="0"/>
              </a:rPr>
              <a:t>0.01</a:t>
            </a:r>
            <a:r>
              <a:rPr kumimoji="1" lang="zh-CN" altLang="en-US" sz="2000">
                <a:solidFill>
                  <a:schemeClr val="bg1"/>
                </a:solidFill>
                <a:latin typeface="Tahoma" pitchFamily="34" charset="0"/>
              </a:rPr>
              <a:t>的显著性水平检验机器性能良好的假设。</a:t>
            </a:r>
          </a:p>
        </p:txBody>
      </p:sp>
      <p:graphicFrame>
        <p:nvGraphicFramePr>
          <p:cNvPr id="433155" name="Object 3"/>
          <p:cNvGraphicFramePr>
            <a:graphicFrameLocks noChangeAspect="1"/>
          </p:cNvGraphicFramePr>
          <p:nvPr/>
        </p:nvGraphicFramePr>
        <p:xfrm>
          <a:off x="1771650" y="2019300"/>
          <a:ext cx="1108075" cy="309563"/>
        </p:xfrm>
        <a:graphic>
          <a:graphicData uri="http://schemas.openxmlformats.org/presentationml/2006/ole">
            <p:oleObj spid="_x0000_s57406" name="Equation" r:id="rId3" imgW="1041480" imgH="279360" progId="Equation.3">
              <p:embed/>
            </p:oleObj>
          </a:graphicData>
        </a:graphic>
      </p:graphicFrame>
      <p:graphicFrame>
        <p:nvGraphicFramePr>
          <p:cNvPr id="433156" name="Object 4"/>
          <p:cNvGraphicFramePr>
            <a:graphicFrameLocks noChangeAspect="1"/>
          </p:cNvGraphicFramePr>
          <p:nvPr/>
        </p:nvGraphicFramePr>
        <p:xfrm>
          <a:off x="1763713" y="1628775"/>
          <a:ext cx="1128712" cy="309563"/>
        </p:xfrm>
        <a:graphic>
          <a:graphicData uri="http://schemas.openxmlformats.org/presentationml/2006/ole">
            <p:oleObj spid="_x0000_s57407" name="Equation" r:id="rId4" imgW="1054440" imgH="292320" progId="Equation.3">
              <p:embed/>
            </p:oleObj>
          </a:graphicData>
        </a:graphic>
      </p:graphicFrame>
      <p:graphicFrame>
        <p:nvGraphicFramePr>
          <p:cNvPr id="433157" name="Object 5"/>
          <p:cNvGraphicFramePr>
            <a:graphicFrameLocks noChangeAspect="1"/>
          </p:cNvGraphicFramePr>
          <p:nvPr/>
        </p:nvGraphicFramePr>
        <p:xfrm>
          <a:off x="3779838" y="1628775"/>
          <a:ext cx="2373312" cy="708025"/>
        </p:xfrm>
        <a:graphic>
          <a:graphicData uri="http://schemas.openxmlformats.org/presentationml/2006/ole">
            <p:oleObj spid="_x0000_s57408" name="Equation" r:id="rId5" imgW="2362680" imgH="698760" progId="Equation.3">
              <p:embed/>
            </p:oleObj>
          </a:graphicData>
        </a:graphic>
      </p:graphicFrame>
      <p:grpSp>
        <p:nvGrpSpPr>
          <p:cNvPr id="433158" name="Group 6"/>
          <p:cNvGrpSpPr>
            <a:grpSpLocks/>
          </p:cNvGrpSpPr>
          <p:nvPr/>
        </p:nvGrpSpPr>
        <p:grpSpPr bwMode="auto">
          <a:xfrm>
            <a:off x="1763713" y="2852738"/>
            <a:ext cx="5191125" cy="3065462"/>
            <a:chOff x="996" y="1797"/>
            <a:chExt cx="3270" cy="1931"/>
          </a:xfrm>
        </p:grpSpPr>
        <p:sp>
          <p:nvSpPr>
            <p:cNvPr id="433159" name="Freeform 7"/>
            <p:cNvSpPr>
              <a:spLocks/>
            </p:cNvSpPr>
            <p:nvPr/>
          </p:nvSpPr>
          <p:spPr bwMode="auto">
            <a:xfrm>
              <a:off x="1066" y="3504"/>
              <a:ext cx="3149" cy="1"/>
            </a:xfrm>
            <a:custGeom>
              <a:avLst/>
              <a:gdLst>
                <a:gd name="T0" fmla="*/ 0 w 3149"/>
                <a:gd name="T1" fmla="*/ 0 h 1"/>
                <a:gd name="T2" fmla="*/ 3149 w 3149"/>
                <a:gd name="T3" fmla="*/ 0 h 1"/>
              </a:gdLst>
              <a:ahLst/>
              <a:cxnLst>
                <a:cxn ang="0">
                  <a:pos x="T0" y="T1"/>
                </a:cxn>
                <a:cxn ang="0">
                  <a:pos x="T2" y="T3"/>
                </a:cxn>
              </a:cxnLst>
              <a:rect l="0" t="0" r="r" b="b"/>
              <a:pathLst>
                <a:path w="3149" h="1">
                  <a:moveTo>
                    <a:pt x="0" y="0"/>
                  </a:moveTo>
                  <a:lnTo>
                    <a:pt x="3149" y="0"/>
                  </a:lnTo>
                </a:path>
              </a:pathLst>
            </a:custGeom>
            <a:noFill/>
            <a:ln w="3175" cmpd="sng">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60" name="Rectangle 8"/>
            <p:cNvSpPr>
              <a:spLocks noChangeArrowheads="1"/>
            </p:cNvSpPr>
            <p:nvPr/>
          </p:nvSpPr>
          <p:spPr bwMode="auto">
            <a:xfrm>
              <a:off x="1075" y="3237"/>
              <a:ext cx="758" cy="2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33161" name="Rectangle 9"/>
            <p:cNvSpPr>
              <a:spLocks noChangeArrowheads="1"/>
            </p:cNvSpPr>
            <p:nvPr/>
          </p:nvSpPr>
          <p:spPr bwMode="auto">
            <a:xfrm>
              <a:off x="3444" y="3189"/>
              <a:ext cx="758" cy="298"/>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33162" name="Freeform 10"/>
            <p:cNvSpPr>
              <a:spLocks/>
            </p:cNvSpPr>
            <p:nvPr/>
          </p:nvSpPr>
          <p:spPr bwMode="auto">
            <a:xfrm>
              <a:off x="996" y="3137"/>
              <a:ext cx="890" cy="286"/>
            </a:xfrm>
            <a:custGeom>
              <a:avLst/>
              <a:gdLst>
                <a:gd name="T0" fmla="*/ 77 w 890"/>
                <a:gd name="T1" fmla="*/ 286 h 286"/>
                <a:gd name="T2" fmla="*/ 623 w 890"/>
                <a:gd name="T3" fmla="*/ 229 h 286"/>
                <a:gd name="T4" fmla="*/ 884 w 890"/>
                <a:gd name="T5" fmla="*/ 29 h 286"/>
                <a:gd name="T6" fmla="*/ 587 w 890"/>
                <a:gd name="T7" fmla="*/ 53 h 286"/>
                <a:gd name="T8" fmla="*/ 0 w 890"/>
                <a:gd name="T9" fmla="*/ 72 h 286"/>
              </a:gdLst>
              <a:ahLst/>
              <a:cxnLst>
                <a:cxn ang="0">
                  <a:pos x="T0" y="T1"/>
                </a:cxn>
                <a:cxn ang="0">
                  <a:pos x="T2" y="T3"/>
                </a:cxn>
                <a:cxn ang="0">
                  <a:pos x="T4" y="T5"/>
                </a:cxn>
                <a:cxn ang="0">
                  <a:pos x="T6" y="T7"/>
                </a:cxn>
                <a:cxn ang="0">
                  <a:pos x="T8" y="T9"/>
                </a:cxn>
              </a:cxnLst>
              <a:rect l="0" t="0" r="r" b="b"/>
              <a:pathLst>
                <a:path w="890" h="286">
                  <a:moveTo>
                    <a:pt x="77" y="286"/>
                  </a:moveTo>
                  <a:cubicBezTo>
                    <a:pt x="168" y="277"/>
                    <a:pt x="489" y="272"/>
                    <a:pt x="623" y="229"/>
                  </a:cubicBezTo>
                  <a:cubicBezTo>
                    <a:pt x="757" y="186"/>
                    <a:pt x="890" y="58"/>
                    <a:pt x="884" y="29"/>
                  </a:cubicBezTo>
                  <a:cubicBezTo>
                    <a:pt x="878" y="0"/>
                    <a:pt x="734" y="46"/>
                    <a:pt x="587" y="53"/>
                  </a:cubicBezTo>
                  <a:cubicBezTo>
                    <a:pt x="440" y="60"/>
                    <a:pt x="122" y="68"/>
                    <a:pt x="0" y="72"/>
                  </a:cubicBezTo>
                </a:path>
              </a:pathLst>
            </a:custGeom>
            <a:solidFill>
              <a:srgbClr val="FF9900"/>
            </a:solidFill>
            <a:ln w="9525" cap="flat" cmpd="sng">
              <a:solidFill>
                <a:srgbClr val="000000">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63" name="Freeform 11"/>
            <p:cNvSpPr>
              <a:spLocks/>
            </p:cNvSpPr>
            <p:nvPr/>
          </p:nvSpPr>
          <p:spPr bwMode="auto">
            <a:xfrm>
              <a:off x="3436" y="3145"/>
              <a:ext cx="830" cy="290"/>
            </a:xfrm>
            <a:custGeom>
              <a:avLst/>
              <a:gdLst>
                <a:gd name="T0" fmla="*/ 798 w 830"/>
                <a:gd name="T1" fmla="*/ 290 h 290"/>
                <a:gd name="T2" fmla="*/ 338 w 830"/>
                <a:gd name="T3" fmla="*/ 226 h 290"/>
                <a:gd name="T4" fmla="*/ 9 w 830"/>
                <a:gd name="T5" fmla="*/ 39 h 290"/>
                <a:gd name="T6" fmla="*/ 395 w 830"/>
                <a:gd name="T7" fmla="*/ 4 h 290"/>
                <a:gd name="T8" fmla="*/ 830 w 830"/>
                <a:gd name="T9" fmla="*/ 16 h 290"/>
              </a:gdLst>
              <a:ahLst/>
              <a:cxnLst>
                <a:cxn ang="0">
                  <a:pos x="T0" y="T1"/>
                </a:cxn>
                <a:cxn ang="0">
                  <a:pos x="T2" y="T3"/>
                </a:cxn>
                <a:cxn ang="0">
                  <a:pos x="T4" y="T5"/>
                </a:cxn>
                <a:cxn ang="0">
                  <a:pos x="T6" y="T7"/>
                </a:cxn>
                <a:cxn ang="0">
                  <a:pos x="T8" y="T9"/>
                </a:cxn>
              </a:cxnLst>
              <a:rect l="0" t="0" r="r" b="b"/>
              <a:pathLst>
                <a:path w="830" h="290">
                  <a:moveTo>
                    <a:pt x="798" y="290"/>
                  </a:moveTo>
                  <a:cubicBezTo>
                    <a:pt x="721" y="279"/>
                    <a:pt x="470" y="268"/>
                    <a:pt x="338" y="226"/>
                  </a:cubicBezTo>
                  <a:cubicBezTo>
                    <a:pt x="206" y="184"/>
                    <a:pt x="0" y="76"/>
                    <a:pt x="9" y="39"/>
                  </a:cubicBezTo>
                  <a:cubicBezTo>
                    <a:pt x="18" y="2"/>
                    <a:pt x="258" y="8"/>
                    <a:pt x="395" y="4"/>
                  </a:cubicBezTo>
                  <a:cubicBezTo>
                    <a:pt x="532" y="0"/>
                    <a:pt x="739" y="14"/>
                    <a:pt x="830" y="16"/>
                  </a:cubicBezTo>
                </a:path>
              </a:pathLst>
            </a:custGeom>
            <a:solidFill>
              <a:srgbClr val="FF9900"/>
            </a:solidFill>
            <a:ln w="9525" cap="flat" cmpd="sng">
              <a:solidFill>
                <a:srgbClr val="000000">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64" name="Freeform 12"/>
            <p:cNvSpPr>
              <a:spLocks/>
            </p:cNvSpPr>
            <p:nvPr/>
          </p:nvSpPr>
          <p:spPr bwMode="auto">
            <a:xfrm>
              <a:off x="1835" y="1797"/>
              <a:ext cx="3" cy="1775"/>
            </a:xfrm>
            <a:custGeom>
              <a:avLst/>
              <a:gdLst>
                <a:gd name="T0" fmla="*/ 3 w 3"/>
                <a:gd name="T1" fmla="*/ 1947 h 1947"/>
                <a:gd name="T2" fmla="*/ 0 w 3"/>
                <a:gd name="T3" fmla="*/ 0 h 1947"/>
              </a:gdLst>
              <a:ahLst/>
              <a:cxnLst>
                <a:cxn ang="0">
                  <a:pos x="T0" y="T1"/>
                </a:cxn>
                <a:cxn ang="0">
                  <a:pos x="T2" y="T3"/>
                </a:cxn>
              </a:cxnLst>
              <a:rect l="0" t="0" r="r" b="b"/>
              <a:pathLst>
                <a:path w="3" h="1947">
                  <a:moveTo>
                    <a:pt x="3" y="1947"/>
                  </a:moveTo>
                  <a:lnTo>
                    <a:pt x="0" y="0"/>
                  </a:ln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65" name="Freeform 13"/>
            <p:cNvSpPr>
              <a:spLocks/>
            </p:cNvSpPr>
            <p:nvPr/>
          </p:nvSpPr>
          <p:spPr bwMode="auto">
            <a:xfrm>
              <a:off x="3439" y="1799"/>
              <a:ext cx="1" cy="1801"/>
            </a:xfrm>
            <a:custGeom>
              <a:avLst/>
              <a:gdLst>
                <a:gd name="T0" fmla="*/ 0 w 1"/>
                <a:gd name="T1" fmla="*/ 1975 h 1975"/>
                <a:gd name="T2" fmla="*/ 0 w 1"/>
                <a:gd name="T3" fmla="*/ 0 h 1975"/>
              </a:gdLst>
              <a:ahLst/>
              <a:cxnLst>
                <a:cxn ang="0">
                  <a:pos x="T0" y="T1"/>
                </a:cxn>
                <a:cxn ang="0">
                  <a:pos x="T2" y="T3"/>
                </a:cxn>
              </a:cxnLst>
              <a:rect l="0" t="0" r="r" b="b"/>
              <a:pathLst>
                <a:path w="1" h="1975">
                  <a:moveTo>
                    <a:pt x="0" y="1975"/>
                  </a:moveTo>
                  <a:lnTo>
                    <a:pt x="0" y="0"/>
                  </a:ln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66" name="Line 14"/>
            <p:cNvSpPr>
              <a:spLocks noChangeShapeType="1"/>
            </p:cNvSpPr>
            <p:nvPr/>
          </p:nvSpPr>
          <p:spPr bwMode="auto">
            <a:xfrm>
              <a:off x="2170" y="2235"/>
              <a:ext cx="1296" cy="0"/>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67" name="Line 15"/>
            <p:cNvSpPr>
              <a:spLocks noChangeShapeType="1"/>
            </p:cNvSpPr>
            <p:nvPr/>
          </p:nvSpPr>
          <p:spPr bwMode="auto">
            <a:xfrm flipH="1">
              <a:off x="1834" y="2235"/>
              <a:ext cx="384" cy="0"/>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68" name="Line 16"/>
            <p:cNvSpPr>
              <a:spLocks noChangeShapeType="1"/>
            </p:cNvSpPr>
            <p:nvPr/>
          </p:nvSpPr>
          <p:spPr bwMode="auto">
            <a:xfrm>
              <a:off x="3418" y="2235"/>
              <a:ext cx="720" cy="0"/>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69" name="Line 17"/>
            <p:cNvSpPr>
              <a:spLocks noChangeShapeType="1"/>
            </p:cNvSpPr>
            <p:nvPr/>
          </p:nvSpPr>
          <p:spPr bwMode="auto">
            <a:xfrm flipH="1">
              <a:off x="1066" y="2235"/>
              <a:ext cx="768" cy="0"/>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70" name="Text Box 18"/>
            <p:cNvSpPr txBox="1">
              <a:spLocks noChangeArrowheads="1"/>
            </p:cNvSpPr>
            <p:nvPr/>
          </p:nvSpPr>
          <p:spPr bwMode="auto">
            <a:xfrm>
              <a:off x="2314" y="1928"/>
              <a:ext cx="624"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接受域</a:t>
              </a:r>
            </a:p>
          </p:txBody>
        </p:sp>
        <p:sp>
          <p:nvSpPr>
            <p:cNvPr id="433171" name="Text Box 19"/>
            <p:cNvSpPr txBox="1">
              <a:spLocks noChangeArrowheads="1"/>
            </p:cNvSpPr>
            <p:nvPr/>
          </p:nvSpPr>
          <p:spPr bwMode="auto">
            <a:xfrm>
              <a:off x="3466" y="1928"/>
              <a:ext cx="624"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拒绝域</a:t>
              </a:r>
            </a:p>
          </p:txBody>
        </p:sp>
        <p:sp>
          <p:nvSpPr>
            <p:cNvPr id="433172" name="Text Box 20"/>
            <p:cNvSpPr txBox="1">
              <a:spLocks noChangeArrowheads="1"/>
            </p:cNvSpPr>
            <p:nvPr/>
          </p:nvSpPr>
          <p:spPr bwMode="auto">
            <a:xfrm>
              <a:off x="1162" y="1928"/>
              <a:ext cx="624"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拒绝域</a:t>
              </a:r>
            </a:p>
          </p:txBody>
        </p:sp>
        <p:graphicFrame>
          <p:nvGraphicFramePr>
            <p:cNvPr id="433173" name="Object 21"/>
            <p:cNvGraphicFramePr>
              <a:graphicFrameLocks noChangeAspect="1"/>
            </p:cNvGraphicFramePr>
            <p:nvPr/>
          </p:nvGraphicFramePr>
          <p:xfrm>
            <a:off x="3466" y="2979"/>
            <a:ext cx="608" cy="258"/>
          </p:xfrm>
          <a:graphic>
            <a:graphicData uri="http://schemas.openxmlformats.org/presentationml/2006/ole">
              <p:oleObj spid="_x0000_s57409" name="Equation" r:id="rId6" imgW="990720" imgH="393840" progId="Equation.3">
                <p:embed/>
              </p:oleObj>
            </a:graphicData>
          </a:graphic>
        </p:graphicFrame>
        <p:graphicFrame>
          <p:nvGraphicFramePr>
            <p:cNvPr id="433174" name="Object 22"/>
            <p:cNvGraphicFramePr>
              <a:graphicFrameLocks noChangeAspect="1"/>
            </p:cNvGraphicFramePr>
            <p:nvPr/>
          </p:nvGraphicFramePr>
          <p:xfrm>
            <a:off x="1066" y="2790"/>
            <a:ext cx="608" cy="258"/>
          </p:xfrm>
          <a:graphic>
            <a:graphicData uri="http://schemas.openxmlformats.org/presentationml/2006/ole">
              <p:oleObj spid="_x0000_s57410" name="Equation" r:id="rId7" imgW="990720" imgH="393840" progId="Equation.3">
                <p:embed/>
              </p:oleObj>
            </a:graphicData>
          </a:graphic>
        </p:graphicFrame>
        <p:graphicFrame>
          <p:nvGraphicFramePr>
            <p:cNvPr id="433175" name="Object 23"/>
            <p:cNvGraphicFramePr>
              <a:graphicFrameLocks noChangeAspect="1"/>
            </p:cNvGraphicFramePr>
            <p:nvPr/>
          </p:nvGraphicFramePr>
          <p:xfrm>
            <a:off x="2266" y="2853"/>
            <a:ext cx="591" cy="147"/>
          </p:xfrm>
          <a:graphic>
            <a:graphicData uri="http://schemas.openxmlformats.org/presentationml/2006/ole">
              <p:oleObj spid="_x0000_s57411" name="公式" r:id="rId8" imgW="990720" imgH="228600" progId="Equation.3">
                <p:embed/>
              </p:oleObj>
            </a:graphicData>
          </a:graphic>
        </p:graphicFrame>
        <p:graphicFrame>
          <p:nvGraphicFramePr>
            <p:cNvPr id="433176" name="Object 24"/>
            <p:cNvGraphicFramePr>
              <a:graphicFrameLocks noChangeAspect="1"/>
            </p:cNvGraphicFramePr>
            <p:nvPr/>
          </p:nvGraphicFramePr>
          <p:xfrm>
            <a:off x="1594" y="3573"/>
            <a:ext cx="463" cy="151"/>
          </p:xfrm>
          <a:graphic>
            <a:graphicData uri="http://schemas.openxmlformats.org/presentationml/2006/ole">
              <p:oleObj spid="_x0000_s57412" name="Equation" r:id="rId9" imgW="749520" imgH="228600" progId="Equation.3">
                <p:embed/>
              </p:oleObj>
            </a:graphicData>
          </a:graphic>
        </p:graphicFrame>
        <p:graphicFrame>
          <p:nvGraphicFramePr>
            <p:cNvPr id="433177" name="Object 25"/>
            <p:cNvGraphicFramePr>
              <a:graphicFrameLocks noChangeAspect="1"/>
            </p:cNvGraphicFramePr>
            <p:nvPr/>
          </p:nvGraphicFramePr>
          <p:xfrm>
            <a:off x="3322" y="3525"/>
            <a:ext cx="851" cy="203"/>
          </p:xfrm>
          <a:graphic>
            <a:graphicData uri="http://schemas.openxmlformats.org/presentationml/2006/ole">
              <p:oleObj spid="_x0000_s57413" name="Equation" r:id="rId10" imgW="1359360" imgH="292320" progId="Equation.3">
                <p:embed/>
              </p:oleObj>
            </a:graphicData>
          </a:graphic>
        </p:graphicFrame>
        <p:graphicFrame>
          <p:nvGraphicFramePr>
            <p:cNvPr id="433178" name="Object 26"/>
            <p:cNvGraphicFramePr>
              <a:graphicFrameLocks noChangeAspect="1"/>
            </p:cNvGraphicFramePr>
            <p:nvPr/>
          </p:nvGraphicFramePr>
          <p:xfrm>
            <a:off x="2602" y="3548"/>
            <a:ext cx="103" cy="150"/>
          </p:xfrm>
          <a:graphic>
            <a:graphicData uri="http://schemas.openxmlformats.org/presentationml/2006/ole">
              <p:oleObj spid="_x0000_s57414" name="Equation" r:id="rId11" imgW="152280" imgH="228600" progId="Equation.3">
                <p:embed/>
              </p:oleObj>
            </a:graphicData>
          </a:graphic>
        </p:graphicFrame>
        <p:graphicFrame>
          <p:nvGraphicFramePr>
            <p:cNvPr id="433179" name="Object 27"/>
            <p:cNvGraphicFramePr>
              <a:graphicFrameLocks noChangeAspect="1"/>
            </p:cNvGraphicFramePr>
            <p:nvPr/>
          </p:nvGraphicFramePr>
          <p:xfrm>
            <a:off x="2986" y="3525"/>
            <a:ext cx="252" cy="157"/>
          </p:xfrm>
          <a:graphic>
            <a:graphicData uri="http://schemas.openxmlformats.org/presentationml/2006/ole">
              <p:oleObj spid="_x0000_s57415" name="Equation" r:id="rId12" imgW="393840" imgH="228600" progId="Equation.3">
                <p:embed/>
              </p:oleObj>
            </a:graphicData>
          </a:graphic>
        </p:graphicFrame>
        <p:sp>
          <p:nvSpPr>
            <p:cNvPr id="433180" name="Freeform 28"/>
            <p:cNvSpPr>
              <a:spLocks/>
            </p:cNvSpPr>
            <p:nvPr/>
          </p:nvSpPr>
          <p:spPr bwMode="auto">
            <a:xfrm>
              <a:off x="1126" y="2266"/>
              <a:ext cx="3052" cy="1194"/>
            </a:xfrm>
            <a:custGeom>
              <a:avLst/>
              <a:gdLst>
                <a:gd name="T0" fmla="*/ 0 w 3052"/>
                <a:gd name="T1" fmla="*/ 1172 h 1194"/>
                <a:gd name="T2" fmla="*/ 666 w 3052"/>
                <a:gd name="T3" fmla="*/ 1000 h 1194"/>
                <a:gd name="T4" fmla="*/ 1503 w 3052"/>
                <a:gd name="T5" fmla="*/ 5 h 1194"/>
                <a:gd name="T6" fmla="*/ 2364 w 3052"/>
                <a:gd name="T7" fmla="*/ 970 h 1194"/>
                <a:gd name="T8" fmla="*/ 3052 w 3052"/>
                <a:gd name="T9" fmla="*/ 1180 h 1194"/>
              </a:gdLst>
              <a:ahLst/>
              <a:cxnLst>
                <a:cxn ang="0">
                  <a:pos x="T0" y="T1"/>
                </a:cxn>
                <a:cxn ang="0">
                  <a:pos x="T2" y="T3"/>
                </a:cxn>
                <a:cxn ang="0">
                  <a:pos x="T4" y="T5"/>
                </a:cxn>
                <a:cxn ang="0">
                  <a:pos x="T6" y="T7"/>
                </a:cxn>
                <a:cxn ang="0">
                  <a:pos x="T8" y="T9"/>
                </a:cxn>
              </a:cxnLst>
              <a:rect l="0" t="0" r="r" b="b"/>
              <a:pathLst>
                <a:path w="3052" h="1194">
                  <a:moveTo>
                    <a:pt x="0" y="1172"/>
                  </a:moveTo>
                  <a:cubicBezTo>
                    <a:pt x="111" y="1143"/>
                    <a:pt x="416" y="1194"/>
                    <a:pt x="666" y="1000"/>
                  </a:cubicBezTo>
                  <a:cubicBezTo>
                    <a:pt x="916" y="806"/>
                    <a:pt x="1220" y="10"/>
                    <a:pt x="1503" y="5"/>
                  </a:cubicBezTo>
                  <a:cubicBezTo>
                    <a:pt x="1786" y="0"/>
                    <a:pt x="2106" y="774"/>
                    <a:pt x="2364" y="970"/>
                  </a:cubicBezTo>
                  <a:cubicBezTo>
                    <a:pt x="2622" y="1166"/>
                    <a:pt x="2909" y="1136"/>
                    <a:pt x="3052" y="1180"/>
                  </a:cubicBez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3181" name="Line 29"/>
            <p:cNvSpPr>
              <a:spLocks noChangeShapeType="1"/>
            </p:cNvSpPr>
            <p:nvPr/>
          </p:nvSpPr>
          <p:spPr bwMode="auto">
            <a:xfrm flipV="1">
              <a:off x="3175" y="3470"/>
              <a:ext cx="0" cy="45"/>
            </a:xfrm>
            <a:prstGeom prst="line">
              <a:avLst/>
            </a:prstGeom>
            <a:noFill/>
            <a:ln w="9525">
              <a:solidFill>
                <a:srgbClr val="FF33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33182" name="Line 30"/>
            <p:cNvSpPr>
              <a:spLocks noChangeShapeType="1"/>
            </p:cNvSpPr>
            <p:nvPr/>
          </p:nvSpPr>
          <p:spPr bwMode="auto">
            <a:xfrm flipV="1">
              <a:off x="2676" y="3470"/>
              <a:ext cx="0" cy="45"/>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grpSp>
    </p:spTree>
    <p:extLst>
      <p:ext uri="{BB962C8B-B14F-4D97-AF65-F5344CB8AC3E}">
        <p14:creationId xmlns:p14="http://schemas.microsoft.com/office/powerpoint/2010/main" xmlns="" val="211610097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ChangeArrowheads="1"/>
          </p:cNvSpPr>
          <p:nvPr/>
        </p:nvSpPr>
        <p:spPr bwMode="auto">
          <a:xfrm>
            <a:off x="0" y="0"/>
            <a:ext cx="9144000" cy="1920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en-US" altLang="zh-CN" sz="2000">
                <a:latin typeface="Tahoma" pitchFamily="34" charset="0"/>
              </a:rPr>
              <a:t>       </a:t>
            </a:r>
            <a:r>
              <a:rPr kumimoji="1" lang="zh-CN" altLang="en-US" sz="2000">
                <a:latin typeface="Tahoma" pitchFamily="34" charset="0"/>
              </a:rPr>
              <a:t>一个汽车轮胎制造商声称，某一等级轮胎的平均寿命在一定的汽车重量和正常行驶条件下大于</a:t>
            </a:r>
            <a:r>
              <a:rPr kumimoji="1" lang="en-US" altLang="zh-CN" sz="2000">
                <a:latin typeface="Tahoma" pitchFamily="34" charset="0"/>
              </a:rPr>
              <a:t>40000km</a:t>
            </a:r>
            <a:r>
              <a:rPr kumimoji="1" lang="zh-CN" altLang="en-US" sz="2000">
                <a:latin typeface="Tahoma" pitchFamily="34" charset="0"/>
              </a:rPr>
              <a:t>，对一个由</a:t>
            </a:r>
            <a:r>
              <a:rPr kumimoji="1" lang="en-US" altLang="zh-CN" sz="2000">
                <a:latin typeface="Tahoma" pitchFamily="34" charset="0"/>
              </a:rPr>
              <a:t>120</a:t>
            </a:r>
            <a:r>
              <a:rPr kumimoji="1" lang="zh-CN" altLang="en-US" sz="2000">
                <a:latin typeface="Tahoma" pitchFamily="34" charset="0"/>
              </a:rPr>
              <a:t>个轮胎组成的随机样本作了试验，测得平均值和标准差分别为</a:t>
            </a:r>
            <a:r>
              <a:rPr kumimoji="1" lang="en-US" altLang="zh-CN" sz="2000">
                <a:latin typeface="Tahoma" pitchFamily="34" charset="0"/>
              </a:rPr>
              <a:t>41000km</a:t>
            </a:r>
            <a:r>
              <a:rPr kumimoji="1" lang="zh-CN" altLang="en-US" sz="2000">
                <a:latin typeface="Tahoma" pitchFamily="34" charset="0"/>
              </a:rPr>
              <a:t>和</a:t>
            </a:r>
            <a:r>
              <a:rPr kumimoji="1" lang="en-US" altLang="zh-CN" sz="2000">
                <a:latin typeface="Tahoma" pitchFamily="34" charset="0"/>
              </a:rPr>
              <a:t>5000km</a:t>
            </a:r>
            <a:r>
              <a:rPr kumimoji="1" lang="zh-CN" altLang="en-US" sz="2000">
                <a:latin typeface="Tahoma" pitchFamily="34" charset="0"/>
              </a:rPr>
              <a:t>。已知轮胎寿命的公里数近似服从正态分布。能否根据这些数据作出该制造商的产品同他所说的标准相符的结论。</a:t>
            </a:r>
          </a:p>
        </p:txBody>
      </p:sp>
      <p:graphicFrame>
        <p:nvGraphicFramePr>
          <p:cNvPr id="434179" name="Object 3"/>
          <p:cNvGraphicFramePr>
            <a:graphicFrameLocks noChangeAspect="1"/>
          </p:cNvGraphicFramePr>
          <p:nvPr/>
        </p:nvGraphicFramePr>
        <p:xfrm>
          <a:off x="827088" y="2133600"/>
          <a:ext cx="1655762" cy="328613"/>
        </p:xfrm>
        <a:graphic>
          <a:graphicData uri="http://schemas.openxmlformats.org/presentationml/2006/ole">
            <p:oleObj spid="_x0000_s58418" name="Equation" r:id="rId3" imgW="1460880" imgH="292320" progId="Equation.3">
              <p:embed/>
            </p:oleObj>
          </a:graphicData>
        </a:graphic>
      </p:graphicFrame>
      <p:graphicFrame>
        <p:nvGraphicFramePr>
          <p:cNvPr id="434180" name="Object 4"/>
          <p:cNvGraphicFramePr>
            <a:graphicFrameLocks noChangeAspect="1"/>
          </p:cNvGraphicFramePr>
          <p:nvPr/>
        </p:nvGraphicFramePr>
        <p:xfrm>
          <a:off x="822325" y="2667000"/>
          <a:ext cx="1635125" cy="311150"/>
        </p:xfrm>
        <a:graphic>
          <a:graphicData uri="http://schemas.openxmlformats.org/presentationml/2006/ole">
            <p:oleObj spid="_x0000_s58419" name="公式" r:id="rId4" imgW="1448280" imgH="279360" progId="Equation.3">
              <p:embed/>
            </p:oleObj>
          </a:graphicData>
        </a:graphic>
      </p:graphicFrame>
      <p:graphicFrame>
        <p:nvGraphicFramePr>
          <p:cNvPr id="434181" name="Object 5"/>
          <p:cNvGraphicFramePr>
            <a:graphicFrameLocks noChangeAspect="1"/>
          </p:cNvGraphicFramePr>
          <p:nvPr/>
        </p:nvGraphicFramePr>
        <p:xfrm>
          <a:off x="3419475" y="1989138"/>
          <a:ext cx="3263900" cy="798512"/>
        </p:xfrm>
        <a:graphic>
          <a:graphicData uri="http://schemas.openxmlformats.org/presentationml/2006/ole">
            <p:oleObj spid="_x0000_s58420" name="Equation" r:id="rId5" imgW="2883600" imgH="698760" progId="Equation.3">
              <p:embed/>
            </p:oleObj>
          </a:graphicData>
        </a:graphic>
      </p:graphicFrame>
      <p:grpSp>
        <p:nvGrpSpPr>
          <p:cNvPr id="434182" name="Group 6"/>
          <p:cNvGrpSpPr>
            <a:grpSpLocks/>
          </p:cNvGrpSpPr>
          <p:nvPr/>
        </p:nvGrpSpPr>
        <p:grpSpPr bwMode="auto">
          <a:xfrm>
            <a:off x="1619250" y="3141663"/>
            <a:ext cx="5011738" cy="3440112"/>
            <a:chOff x="0" y="2016"/>
            <a:chExt cx="3157" cy="2167"/>
          </a:xfrm>
        </p:grpSpPr>
        <p:sp>
          <p:nvSpPr>
            <p:cNvPr id="434183" name="Line 7"/>
            <p:cNvSpPr>
              <a:spLocks noChangeShapeType="1"/>
            </p:cNvSpPr>
            <p:nvPr/>
          </p:nvSpPr>
          <p:spPr bwMode="auto">
            <a:xfrm>
              <a:off x="7" y="3876"/>
              <a:ext cx="3117" cy="0"/>
            </a:xfrm>
            <a:prstGeom prst="line">
              <a:avLst/>
            </a:prstGeom>
            <a:noFill/>
            <a:ln w="3175">
              <a:solidFill>
                <a:schemeClr val="bg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4184" name="Rectangle 8"/>
            <p:cNvSpPr>
              <a:spLocks noChangeArrowheads="1"/>
            </p:cNvSpPr>
            <p:nvPr/>
          </p:nvSpPr>
          <p:spPr bwMode="auto">
            <a:xfrm>
              <a:off x="2247" y="3408"/>
              <a:ext cx="880" cy="461"/>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34185" name="Freeform 9"/>
            <p:cNvSpPr>
              <a:spLocks/>
            </p:cNvSpPr>
            <p:nvPr/>
          </p:nvSpPr>
          <p:spPr bwMode="auto">
            <a:xfrm>
              <a:off x="2256" y="3351"/>
              <a:ext cx="901" cy="460"/>
            </a:xfrm>
            <a:custGeom>
              <a:avLst/>
              <a:gdLst>
                <a:gd name="T0" fmla="*/ 880 w 901"/>
                <a:gd name="T1" fmla="*/ 451 h 460"/>
                <a:gd name="T2" fmla="*/ 413 w 901"/>
                <a:gd name="T3" fmla="*/ 395 h 460"/>
                <a:gd name="T4" fmla="*/ 11 w 901"/>
                <a:gd name="T5" fmla="*/ 61 h 460"/>
                <a:gd name="T6" fmla="*/ 482 w 901"/>
                <a:gd name="T7" fmla="*/ 30 h 460"/>
                <a:gd name="T8" fmla="*/ 901 w 901"/>
                <a:gd name="T9" fmla="*/ 54 h 460"/>
              </a:gdLst>
              <a:ahLst/>
              <a:cxnLst>
                <a:cxn ang="0">
                  <a:pos x="T0" y="T1"/>
                </a:cxn>
                <a:cxn ang="0">
                  <a:pos x="T2" y="T3"/>
                </a:cxn>
                <a:cxn ang="0">
                  <a:pos x="T4" y="T5"/>
                </a:cxn>
                <a:cxn ang="0">
                  <a:pos x="T6" y="T7"/>
                </a:cxn>
                <a:cxn ang="0">
                  <a:pos x="T8" y="T9"/>
                </a:cxn>
              </a:cxnLst>
              <a:rect l="0" t="0" r="r" b="b"/>
              <a:pathLst>
                <a:path w="901" h="460">
                  <a:moveTo>
                    <a:pt x="880" y="451"/>
                  </a:moveTo>
                  <a:cubicBezTo>
                    <a:pt x="803" y="442"/>
                    <a:pt x="558" y="460"/>
                    <a:pt x="413" y="395"/>
                  </a:cubicBezTo>
                  <a:cubicBezTo>
                    <a:pt x="268" y="330"/>
                    <a:pt x="0" y="122"/>
                    <a:pt x="11" y="61"/>
                  </a:cubicBezTo>
                  <a:cubicBezTo>
                    <a:pt x="22" y="0"/>
                    <a:pt x="334" y="31"/>
                    <a:pt x="482" y="30"/>
                  </a:cubicBezTo>
                  <a:cubicBezTo>
                    <a:pt x="630" y="29"/>
                    <a:pt x="814" y="49"/>
                    <a:pt x="901" y="54"/>
                  </a:cubicBezTo>
                </a:path>
              </a:pathLst>
            </a:custGeom>
            <a:solidFill>
              <a:srgbClr val="FF9900"/>
            </a:solidFill>
            <a:ln w="9525" cap="flat" cmpd="sng">
              <a:solidFill>
                <a:srgbClr val="000000">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4186" name="Freeform 10"/>
            <p:cNvSpPr>
              <a:spLocks/>
            </p:cNvSpPr>
            <p:nvPr/>
          </p:nvSpPr>
          <p:spPr bwMode="auto">
            <a:xfrm>
              <a:off x="2247" y="2016"/>
              <a:ext cx="1" cy="1975"/>
            </a:xfrm>
            <a:custGeom>
              <a:avLst/>
              <a:gdLst>
                <a:gd name="T0" fmla="*/ 0 w 1"/>
                <a:gd name="T1" fmla="*/ 1975 h 1975"/>
                <a:gd name="T2" fmla="*/ 0 w 1"/>
                <a:gd name="T3" fmla="*/ 0 h 1975"/>
              </a:gdLst>
              <a:ahLst/>
              <a:cxnLst>
                <a:cxn ang="0">
                  <a:pos x="T0" y="T1"/>
                </a:cxn>
                <a:cxn ang="0">
                  <a:pos x="T2" y="T3"/>
                </a:cxn>
              </a:cxnLst>
              <a:rect l="0" t="0" r="r" b="b"/>
              <a:pathLst>
                <a:path w="1" h="1975">
                  <a:moveTo>
                    <a:pt x="0" y="1975"/>
                  </a:moveTo>
                  <a:lnTo>
                    <a:pt x="0" y="0"/>
                  </a:ln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4187" name="Line 11"/>
            <p:cNvSpPr>
              <a:spLocks noChangeShapeType="1"/>
            </p:cNvSpPr>
            <p:nvPr/>
          </p:nvSpPr>
          <p:spPr bwMode="auto">
            <a:xfrm flipH="1">
              <a:off x="87" y="2496"/>
              <a:ext cx="2256" cy="0"/>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4188" name="Line 12"/>
            <p:cNvSpPr>
              <a:spLocks noChangeShapeType="1"/>
            </p:cNvSpPr>
            <p:nvPr/>
          </p:nvSpPr>
          <p:spPr bwMode="auto">
            <a:xfrm>
              <a:off x="2343" y="2496"/>
              <a:ext cx="720" cy="0"/>
            </a:xfrm>
            <a:prstGeom prst="line">
              <a:avLst/>
            </a:prstGeom>
            <a:noFill/>
            <a:ln w="3175">
              <a:solidFill>
                <a:schemeClr val="bg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4189" name="Text Box 13"/>
            <p:cNvSpPr txBox="1">
              <a:spLocks noChangeArrowheads="1"/>
            </p:cNvSpPr>
            <p:nvPr/>
          </p:nvSpPr>
          <p:spPr bwMode="auto">
            <a:xfrm>
              <a:off x="951" y="2160"/>
              <a:ext cx="624"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接受域</a:t>
              </a:r>
            </a:p>
          </p:txBody>
        </p:sp>
        <p:sp>
          <p:nvSpPr>
            <p:cNvPr id="434190" name="Text Box 14"/>
            <p:cNvSpPr txBox="1">
              <a:spLocks noChangeArrowheads="1"/>
            </p:cNvSpPr>
            <p:nvPr/>
          </p:nvSpPr>
          <p:spPr bwMode="auto">
            <a:xfrm>
              <a:off x="2391" y="2160"/>
              <a:ext cx="624" cy="2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solidFill>
                    <a:schemeClr val="bg1"/>
                  </a:solidFill>
                  <a:latin typeface="Tahoma" pitchFamily="34" charset="0"/>
                </a:rPr>
                <a:t>拒绝域</a:t>
              </a:r>
            </a:p>
          </p:txBody>
        </p:sp>
        <p:graphicFrame>
          <p:nvGraphicFramePr>
            <p:cNvPr id="434191" name="Object 15"/>
            <p:cNvGraphicFramePr>
              <a:graphicFrameLocks noChangeAspect="1"/>
            </p:cNvGraphicFramePr>
            <p:nvPr/>
          </p:nvGraphicFramePr>
          <p:xfrm>
            <a:off x="1143" y="3264"/>
            <a:ext cx="583" cy="159"/>
          </p:xfrm>
          <a:graphic>
            <a:graphicData uri="http://schemas.openxmlformats.org/presentationml/2006/ole">
              <p:oleObj spid="_x0000_s58421" name="Equation" r:id="rId6" imgW="990720" imgH="228600" progId="Equation.3">
                <p:embed/>
              </p:oleObj>
            </a:graphicData>
          </a:graphic>
        </p:graphicFrame>
        <p:graphicFrame>
          <p:nvGraphicFramePr>
            <p:cNvPr id="434192" name="Object 16"/>
            <p:cNvGraphicFramePr>
              <a:graphicFrameLocks noChangeAspect="1"/>
            </p:cNvGraphicFramePr>
            <p:nvPr/>
          </p:nvGraphicFramePr>
          <p:xfrm>
            <a:off x="1527" y="3936"/>
            <a:ext cx="87" cy="140"/>
          </p:xfrm>
          <a:graphic>
            <a:graphicData uri="http://schemas.openxmlformats.org/presentationml/2006/ole">
              <p:oleObj spid="_x0000_s58422" name="Equation" r:id="rId7" imgW="152280" imgH="228600" progId="Equation.3">
                <p:embed/>
              </p:oleObj>
            </a:graphicData>
          </a:graphic>
        </p:graphicFrame>
        <p:graphicFrame>
          <p:nvGraphicFramePr>
            <p:cNvPr id="434193" name="Object 17"/>
            <p:cNvGraphicFramePr>
              <a:graphicFrameLocks noChangeAspect="1"/>
            </p:cNvGraphicFramePr>
            <p:nvPr/>
          </p:nvGraphicFramePr>
          <p:xfrm>
            <a:off x="2400" y="3120"/>
            <a:ext cx="448" cy="164"/>
          </p:xfrm>
          <a:graphic>
            <a:graphicData uri="http://schemas.openxmlformats.org/presentationml/2006/ole">
              <p:oleObj spid="_x0000_s58423" name="Equation" r:id="rId8" imgW="736920" imgH="228600" progId="Equation.3">
                <p:embed/>
              </p:oleObj>
            </a:graphicData>
          </a:graphic>
        </p:graphicFrame>
        <p:sp>
          <p:nvSpPr>
            <p:cNvPr id="434194" name="Freeform 18"/>
            <p:cNvSpPr>
              <a:spLocks/>
            </p:cNvSpPr>
            <p:nvPr/>
          </p:nvSpPr>
          <p:spPr bwMode="auto">
            <a:xfrm>
              <a:off x="2686" y="3312"/>
              <a:ext cx="2" cy="458"/>
            </a:xfrm>
            <a:custGeom>
              <a:avLst/>
              <a:gdLst>
                <a:gd name="T0" fmla="*/ 2 w 2"/>
                <a:gd name="T1" fmla="*/ 0 h 458"/>
                <a:gd name="T2" fmla="*/ 0 w 2"/>
                <a:gd name="T3" fmla="*/ 458 h 458"/>
              </a:gdLst>
              <a:ahLst/>
              <a:cxnLst>
                <a:cxn ang="0">
                  <a:pos x="T0" y="T1"/>
                </a:cxn>
                <a:cxn ang="0">
                  <a:pos x="T2" y="T3"/>
                </a:cxn>
              </a:cxnLst>
              <a:rect l="0" t="0" r="r" b="b"/>
              <a:pathLst>
                <a:path w="2" h="458">
                  <a:moveTo>
                    <a:pt x="2" y="0"/>
                  </a:moveTo>
                  <a:lnTo>
                    <a:pt x="0" y="458"/>
                  </a:lnTo>
                </a:path>
              </a:pathLst>
            </a:custGeom>
            <a:noFill/>
            <a:ln w="3175" cmpd="sng">
              <a:solidFill>
                <a:schemeClr val="bg1"/>
              </a:solidFill>
              <a:miter lim="800000"/>
              <a:headEnd/>
              <a:tailEnd type="triangl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34195" name="Object 19"/>
            <p:cNvGraphicFramePr>
              <a:graphicFrameLocks noChangeAspect="1"/>
            </p:cNvGraphicFramePr>
            <p:nvPr/>
          </p:nvGraphicFramePr>
          <p:xfrm>
            <a:off x="2774" y="3888"/>
            <a:ext cx="287" cy="160"/>
          </p:xfrm>
          <a:graphic>
            <a:graphicData uri="http://schemas.openxmlformats.org/presentationml/2006/ole">
              <p:oleObj spid="_x0000_s58424" name="Equation" r:id="rId9" imgW="393840" imgH="228600" progId="Equation.3">
                <p:embed/>
              </p:oleObj>
            </a:graphicData>
          </a:graphic>
        </p:graphicFrame>
        <p:graphicFrame>
          <p:nvGraphicFramePr>
            <p:cNvPr id="434196" name="Object 20"/>
            <p:cNvGraphicFramePr>
              <a:graphicFrameLocks noChangeAspect="1"/>
            </p:cNvGraphicFramePr>
            <p:nvPr/>
          </p:nvGraphicFramePr>
          <p:xfrm>
            <a:off x="1680" y="3984"/>
            <a:ext cx="915" cy="199"/>
          </p:xfrm>
          <a:graphic>
            <a:graphicData uri="http://schemas.openxmlformats.org/presentationml/2006/ole">
              <p:oleObj spid="_x0000_s58425" name="Equation" r:id="rId10" imgW="1371960" imgH="292320" progId="Equation.3">
                <p:embed/>
              </p:oleObj>
            </a:graphicData>
          </a:graphic>
        </p:graphicFrame>
        <p:sp>
          <p:nvSpPr>
            <p:cNvPr id="434197" name="Line 21"/>
            <p:cNvSpPr>
              <a:spLocks noChangeShapeType="1"/>
            </p:cNvSpPr>
            <p:nvPr/>
          </p:nvSpPr>
          <p:spPr bwMode="auto">
            <a:xfrm flipV="1">
              <a:off x="2880" y="3838"/>
              <a:ext cx="0" cy="46"/>
            </a:xfrm>
            <a:prstGeom prst="line">
              <a:avLst/>
            </a:prstGeom>
            <a:noFill/>
            <a:ln w="9525">
              <a:solidFill>
                <a:srgbClr val="FF33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34198" name="Line 22"/>
            <p:cNvSpPr>
              <a:spLocks noChangeShapeType="1"/>
            </p:cNvSpPr>
            <p:nvPr/>
          </p:nvSpPr>
          <p:spPr bwMode="auto">
            <a:xfrm flipV="1">
              <a:off x="1565" y="3838"/>
              <a:ext cx="0" cy="46"/>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34199" name="Freeform 23"/>
            <p:cNvSpPr>
              <a:spLocks/>
            </p:cNvSpPr>
            <p:nvPr/>
          </p:nvSpPr>
          <p:spPr bwMode="auto">
            <a:xfrm>
              <a:off x="0" y="2558"/>
              <a:ext cx="3104" cy="1278"/>
            </a:xfrm>
            <a:custGeom>
              <a:avLst/>
              <a:gdLst>
                <a:gd name="T0" fmla="*/ 0 w 3104"/>
                <a:gd name="T1" fmla="*/ 1250 h 1278"/>
                <a:gd name="T2" fmla="*/ 718 w 3104"/>
                <a:gd name="T3" fmla="*/ 1070 h 1278"/>
                <a:gd name="T4" fmla="*/ 1571 w 3104"/>
                <a:gd name="T5" fmla="*/ 0 h 1278"/>
                <a:gd name="T6" fmla="*/ 2431 w 3104"/>
                <a:gd name="T7" fmla="*/ 1070 h 1278"/>
                <a:gd name="T8" fmla="*/ 3104 w 3104"/>
                <a:gd name="T9" fmla="*/ 1250 h 1278"/>
              </a:gdLst>
              <a:ahLst/>
              <a:cxnLst>
                <a:cxn ang="0">
                  <a:pos x="T0" y="T1"/>
                </a:cxn>
                <a:cxn ang="0">
                  <a:pos x="T2" y="T3"/>
                </a:cxn>
                <a:cxn ang="0">
                  <a:pos x="T4" y="T5"/>
                </a:cxn>
                <a:cxn ang="0">
                  <a:pos x="T6" y="T7"/>
                </a:cxn>
                <a:cxn ang="0">
                  <a:pos x="T8" y="T9"/>
                </a:cxn>
              </a:cxnLst>
              <a:rect l="0" t="0" r="r" b="b"/>
              <a:pathLst>
                <a:path w="3104" h="1278">
                  <a:moveTo>
                    <a:pt x="0" y="1250"/>
                  </a:moveTo>
                  <a:cubicBezTo>
                    <a:pt x="120" y="1220"/>
                    <a:pt x="456" y="1278"/>
                    <a:pt x="718" y="1070"/>
                  </a:cubicBezTo>
                  <a:cubicBezTo>
                    <a:pt x="980" y="862"/>
                    <a:pt x="1286" y="0"/>
                    <a:pt x="1571" y="0"/>
                  </a:cubicBezTo>
                  <a:cubicBezTo>
                    <a:pt x="1856" y="0"/>
                    <a:pt x="2176" y="862"/>
                    <a:pt x="2431" y="1070"/>
                  </a:cubicBezTo>
                  <a:cubicBezTo>
                    <a:pt x="2686" y="1278"/>
                    <a:pt x="2964" y="1213"/>
                    <a:pt x="3104" y="1250"/>
                  </a:cubicBez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spTree>
    <p:extLst>
      <p:ext uri="{BB962C8B-B14F-4D97-AF65-F5344CB8AC3E}">
        <p14:creationId xmlns:p14="http://schemas.microsoft.com/office/powerpoint/2010/main" xmlns="" val="13179684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Rectangle 2"/>
          <p:cNvSpPr>
            <a:spLocks noChangeArrowheads="1"/>
          </p:cNvSpPr>
          <p:nvPr/>
        </p:nvSpPr>
        <p:spPr bwMode="auto">
          <a:xfrm>
            <a:off x="1476375" y="1916113"/>
            <a:ext cx="6661150" cy="2378075"/>
          </a:xfrm>
          <a:prstGeom prst="rect">
            <a:avLst/>
          </a:prstGeom>
          <a:solidFill>
            <a:srgbClr val="0000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zh-CN" altLang="en-US" sz="2000" b="1">
                <a:latin typeface="Tahoma" pitchFamily="34" charset="0"/>
              </a:rPr>
              <a:t>例题：   某高尔夫球场在过去几个月里高尔夫运动者有</a:t>
            </a:r>
            <a:r>
              <a:rPr kumimoji="1" lang="en-US" altLang="zh-CN" sz="2000" b="1">
                <a:latin typeface="Tahoma" pitchFamily="34" charset="0"/>
              </a:rPr>
              <a:t>20%</a:t>
            </a:r>
            <a:r>
              <a:rPr kumimoji="1" lang="zh-CN" altLang="en-US" sz="2000" b="1">
                <a:latin typeface="Tahoma" pitchFamily="34" charset="0"/>
              </a:rPr>
              <a:t>是女性，为增加女性运动者比率，球场以特价方式吸引女性运动者，一周以后，一个</a:t>
            </a:r>
            <a:r>
              <a:rPr kumimoji="1" lang="en-US" altLang="zh-CN" sz="2000" b="1">
                <a:latin typeface="Tahoma" pitchFamily="34" charset="0"/>
              </a:rPr>
              <a:t>400</a:t>
            </a:r>
            <a:r>
              <a:rPr kumimoji="1" lang="zh-CN" altLang="en-US" sz="2000" b="1">
                <a:latin typeface="Tahoma" pitchFamily="34" charset="0"/>
              </a:rPr>
              <a:t>名运动者所组成的样本中，</a:t>
            </a:r>
            <a:r>
              <a:rPr kumimoji="1" lang="en-US" altLang="zh-CN" sz="2000" b="1">
                <a:latin typeface="Tahoma" pitchFamily="34" charset="0"/>
              </a:rPr>
              <a:t>300</a:t>
            </a:r>
            <a:r>
              <a:rPr kumimoji="1" lang="zh-CN" altLang="en-US" sz="2000" b="1">
                <a:latin typeface="Tahoma" pitchFamily="34" charset="0"/>
              </a:rPr>
              <a:t>名为男性，</a:t>
            </a:r>
            <a:r>
              <a:rPr kumimoji="1" lang="en-US" altLang="zh-CN" sz="2000" b="1">
                <a:latin typeface="Tahoma" pitchFamily="34" charset="0"/>
              </a:rPr>
              <a:t>100</a:t>
            </a:r>
            <a:r>
              <a:rPr kumimoji="1" lang="zh-CN" altLang="en-US" sz="2000" b="1">
                <a:latin typeface="Tahoma" pitchFamily="34" charset="0"/>
              </a:rPr>
              <a:t>名为女性。能否得出结论认为球场的女性运动者比率上升了（</a:t>
            </a:r>
            <a:r>
              <a:rPr kumimoji="1" lang="en-US" altLang="zh-CN" sz="2000" b="1">
                <a:latin typeface="Tahoma" pitchFamily="34" charset="0"/>
              </a:rPr>
              <a:t>α=0.05</a:t>
            </a:r>
            <a:r>
              <a:rPr kumimoji="1" lang="zh-CN" altLang="en-US" sz="2000" b="1">
                <a:latin typeface="Tahoma" pitchFamily="34" charset="0"/>
              </a:rPr>
              <a:t>）。</a:t>
            </a:r>
          </a:p>
        </p:txBody>
      </p:sp>
      <p:sp>
        <p:nvSpPr>
          <p:cNvPr id="435203" name="Text Box 3"/>
          <p:cNvSpPr txBox="1">
            <a:spLocks noChangeArrowheads="1"/>
          </p:cNvSpPr>
          <p:nvPr/>
        </p:nvSpPr>
        <p:spPr bwMode="auto">
          <a:xfrm>
            <a:off x="1258888" y="404813"/>
            <a:ext cx="684053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zh-CN" altLang="en-US" sz="2400" b="1"/>
              <a:t>三、总体比例的检验</a:t>
            </a:r>
          </a:p>
        </p:txBody>
      </p:sp>
    </p:spTree>
    <p:extLst>
      <p:ext uri="{BB962C8B-B14F-4D97-AF65-F5344CB8AC3E}">
        <p14:creationId xmlns:p14="http://schemas.microsoft.com/office/powerpoint/2010/main" xmlns="" val="42734886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Freeform 2"/>
          <p:cNvSpPr>
            <a:spLocks/>
          </p:cNvSpPr>
          <p:nvPr/>
        </p:nvSpPr>
        <p:spPr bwMode="auto">
          <a:xfrm>
            <a:off x="415925" y="3905250"/>
            <a:ext cx="4964113" cy="1990725"/>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19050" cap="flat" cmpd="sng">
            <a:solidFill>
              <a:srgbClr val="FFFFCC"/>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6227" name="Line 3"/>
          <p:cNvSpPr>
            <a:spLocks noChangeShapeType="1"/>
          </p:cNvSpPr>
          <p:nvPr/>
        </p:nvSpPr>
        <p:spPr bwMode="auto">
          <a:xfrm>
            <a:off x="427038" y="5865813"/>
            <a:ext cx="4948237" cy="0"/>
          </a:xfrm>
          <a:prstGeom prst="line">
            <a:avLst/>
          </a:prstGeom>
          <a:noFill/>
          <a:ln w="3175">
            <a:solidFill>
              <a:srgbClr val="0000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6228" name="Rectangle 4"/>
          <p:cNvSpPr>
            <a:spLocks noChangeArrowheads="1"/>
          </p:cNvSpPr>
          <p:nvPr/>
        </p:nvSpPr>
        <p:spPr bwMode="auto">
          <a:xfrm>
            <a:off x="3983038" y="5229225"/>
            <a:ext cx="1397000" cy="625475"/>
          </a:xfrm>
          <a:prstGeom prst="rect">
            <a:avLst/>
          </a:prstGeom>
          <a:solidFill>
            <a:srgbClr val="0000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36229" name="Freeform 5"/>
          <p:cNvSpPr>
            <a:spLocks/>
          </p:cNvSpPr>
          <p:nvPr/>
        </p:nvSpPr>
        <p:spPr bwMode="auto">
          <a:xfrm>
            <a:off x="3949700" y="5092700"/>
            <a:ext cx="1465263" cy="749300"/>
          </a:xfrm>
          <a:custGeom>
            <a:avLst/>
            <a:gdLst>
              <a:gd name="T0" fmla="*/ 923 w 923"/>
              <a:gd name="T1" fmla="*/ 456 h 472"/>
              <a:gd name="T2" fmla="*/ 378 w 923"/>
              <a:gd name="T3" fmla="*/ 405 h 472"/>
              <a:gd name="T4" fmla="*/ 23 w 923"/>
              <a:gd name="T5" fmla="*/ 56 h 472"/>
              <a:gd name="T6" fmla="*/ 515 w 923"/>
              <a:gd name="T7" fmla="*/ 71 h 472"/>
              <a:gd name="T8" fmla="*/ 922 w 923"/>
              <a:gd name="T9" fmla="*/ 83 h 472"/>
            </a:gdLst>
            <a:ahLst/>
            <a:cxnLst>
              <a:cxn ang="0">
                <a:pos x="T0" y="T1"/>
              </a:cxn>
              <a:cxn ang="0">
                <a:pos x="T2" y="T3"/>
              </a:cxn>
              <a:cxn ang="0">
                <a:pos x="T4" y="T5"/>
              </a:cxn>
              <a:cxn ang="0">
                <a:pos x="T6" y="T7"/>
              </a:cxn>
              <a:cxn ang="0">
                <a:pos x="T8" y="T9"/>
              </a:cxn>
            </a:cxnLst>
            <a:rect l="0" t="0" r="r" b="b"/>
            <a:pathLst>
              <a:path w="923" h="472">
                <a:moveTo>
                  <a:pt x="923" y="456"/>
                </a:moveTo>
                <a:cubicBezTo>
                  <a:pt x="832" y="448"/>
                  <a:pt x="528" y="472"/>
                  <a:pt x="378" y="405"/>
                </a:cubicBezTo>
                <a:cubicBezTo>
                  <a:pt x="228" y="338"/>
                  <a:pt x="0" y="112"/>
                  <a:pt x="23" y="56"/>
                </a:cubicBezTo>
                <a:cubicBezTo>
                  <a:pt x="46" y="0"/>
                  <a:pt x="365" y="67"/>
                  <a:pt x="515" y="71"/>
                </a:cubicBezTo>
                <a:cubicBezTo>
                  <a:pt x="665" y="75"/>
                  <a:pt x="837" y="80"/>
                  <a:pt x="922" y="83"/>
                </a:cubicBezTo>
              </a:path>
            </a:pathLst>
          </a:custGeom>
          <a:solidFill>
            <a:srgbClr val="FF9900"/>
          </a:solidFill>
          <a:ln w="9525" cap="flat" cmpd="sng">
            <a:solidFill>
              <a:srgbClr val="000000">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6230" name="Freeform 6"/>
          <p:cNvSpPr>
            <a:spLocks/>
          </p:cNvSpPr>
          <p:nvPr/>
        </p:nvSpPr>
        <p:spPr bwMode="auto">
          <a:xfrm>
            <a:off x="415925" y="3903663"/>
            <a:ext cx="4964113" cy="1990725"/>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6231" name="Freeform 7"/>
          <p:cNvSpPr>
            <a:spLocks/>
          </p:cNvSpPr>
          <p:nvPr/>
        </p:nvSpPr>
        <p:spPr bwMode="auto">
          <a:xfrm>
            <a:off x="3983038" y="2913063"/>
            <a:ext cx="1587" cy="3135312"/>
          </a:xfrm>
          <a:custGeom>
            <a:avLst/>
            <a:gdLst>
              <a:gd name="T0" fmla="*/ 0 w 1"/>
              <a:gd name="T1" fmla="*/ 1975 h 1975"/>
              <a:gd name="T2" fmla="*/ 0 w 1"/>
              <a:gd name="T3" fmla="*/ 0 h 1975"/>
            </a:gdLst>
            <a:ahLst/>
            <a:cxnLst>
              <a:cxn ang="0">
                <a:pos x="T0" y="T1"/>
              </a:cxn>
              <a:cxn ang="0">
                <a:pos x="T2" y="T3"/>
              </a:cxn>
            </a:cxnLst>
            <a:rect l="0" t="0" r="r" b="b"/>
            <a:pathLst>
              <a:path w="1" h="1975">
                <a:moveTo>
                  <a:pt x="0" y="1975"/>
                </a:moveTo>
                <a:lnTo>
                  <a:pt x="0" y="0"/>
                </a:ln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6232" name="Line 8"/>
          <p:cNvSpPr>
            <a:spLocks noChangeShapeType="1"/>
          </p:cNvSpPr>
          <p:nvPr/>
        </p:nvSpPr>
        <p:spPr bwMode="auto">
          <a:xfrm flipH="1">
            <a:off x="554038" y="3675063"/>
            <a:ext cx="3581400" cy="0"/>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6233" name="Line 9"/>
          <p:cNvSpPr>
            <a:spLocks noChangeShapeType="1"/>
          </p:cNvSpPr>
          <p:nvPr/>
        </p:nvSpPr>
        <p:spPr bwMode="auto">
          <a:xfrm>
            <a:off x="4135438" y="3675063"/>
            <a:ext cx="1143000" cy="0"/>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6234" name="Text Box 10"/>
          <p:cNvSpPr txBox="1">
            <a:spLocks noChangeArrowheads="1"/>
          </p:cNvSpPr>
          <p:nvPr/>
        </p:nvSpPr>
        <p:spPr bwMode="auto">
          <a:xfrm>
            <a:off x="1835150" y="2997200"/>
            <a:ext cx="990600" cy="504825"/>
          </a:xfrm>
          <a:prstGeom prst="rect">
            <a:avLst/>
          </a:prstGeom>
          <a:solidFill>
            <a:srgbClr val="0000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a:solidFill>
                  <a:schemeClr val="bg1"/>
                </a:solidFill>
                <a:latin typeface="Tahoma" pitchFamily="34" charset="0"/>
              </a:rPr>
              <a:t>接受域</a:t>
            </a:r>
          </a:p>
        </p:txBody>
      </p:sp>
      <p:sp>
        <p:nvSpPr>
          <p:cNvPr id="436235" name="Text Box 11"/>
          <p:cNvSpPr txBox="1">
            <a:spLocks noChangeArrowheads="1"/>
          </p:cNvSpPr>
          <p:nvPr/>
        </p:nvSpPr>
        <p:spPr bwMode="auto">
          <a:xfrm>
            <a:off x="4211638" y="3141663"/>
            <a:ext cx="990600" cy="504825"/>
          </a:xfrm>
          <a:prstGeom prst="rect">
            <a:avLst/>
          </a:prstGeom>
          <a:solidFill>
            <a:srgbClr val="000000">
              <a:alpha val="0"/>
            </a:srgb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a:solidFill>
                  <a:schemeClr val="bg1"/>
                </a:solidFill>
                <a:latin typeface="Tahoma" pitchFamily="34" charset="0"/>
              </a:rPr>
              <a:t>拒绝域</a:t>
            </a:r>
          </a:p>
        </p:txBody>
      </p:sp>
      <p:graphicFrame>
        <p:nvGraphicFramePr>
          <p:cNvPr id="436236" name="Object 12"/>
          <p:cNvGraphicFramePr>
            <a:graphicFrameLocks noChangeAspect="1"/>
          </p:cNvGraphicFramePr>
          <p:nvPr/>
        </p:nvGraphicFramePr>
        <p:xfrm>
          <a:off x="2230438" y="4894263"/>
          <a:ext cx="815975" cy="222250"/>
        </p:xfrm>
        <a:graphic>
          <a:graphicData uri="http://schemas.openxmlformats.org/presentationml/2006/ole">
            <p:oleObj spid="_x0000_s59454" name="Equation" r:id="rId3" imgW="990720" imgH="228600" progId="Equation.3">
              <p:embed/>
            </p:oleObj>
          </a:graphicData>
        </a:graphic>
      </p:graphicFrame>
      <p:graphicFrame>
        <p:nvGraphicFramePr>
          <p:cNvPr id="436237" name="Object 13"/>
          <p:cNvGraphicFramePr>
            <a:graphicFrameLocks noChangeAspect="1"/>
          </p:cNvGraphicFramePr>
          <p:nvPr/>
        </p:nvGraphicFramePr>
        <p:xfrm>
          <a:off x="3387725" y="6037263"/>
          <a:ext cx="488950" cy="225425"/>
        </p:xfrm>
        <a:graphic>
          <a:graphicData uri="http://schemas.openxmlformats.org/presentationml/2006/ole">
            <p:oleObj spid="_x0000_s59455" name="Equation" r:id="rId4" imgW="482760" imgH="228600" progId="Equation.3">
              <p:embed/>
            </p:oleObj>
          </a:graphicData>
        </a:graphic>
      </p:graphicFrame>
      <p:graphicFrame>
        <p:nvGraphicFramePr>
          <p:cNvPr id="436238" name="Object 14"/>
          <p:cNvGraphicFramePr>
            <a:graphicFrameLocks noChangeAspect="1"/>
          </p:cNvGraphicFramePr>
          <p:nvPr/>
        </p:nvGraphicFramePr>
        <p:xfrm>
          <a:off x="2840038" y="5961063"/>
          <a:ext cx="123825" cy="196850"/>
        </p:xfrm>
        <a:graphic>
          <a:graphicData uri="http://schemas.openxmlformats.org/presentationml/2006/ole">
            <p:oleObj spid="_x0000_s59456" name="Equation" r:id="rId5" imgW="152280" imgH="228600" progId="Equation.3">
              <p:embed/>
            </p:oleObj>
          </a:graphicData>
        </a:graphic>
      </p:graphicFrame>
      <p:graphicFrame>
        <p:nvGraphicFramePr>
          <p:cNvPr id="436239" name="Object 15"/>
          <p:cNvGraphicFramePr>
            <a:graphicFrameLocks noChangeAspect="1"/>
          </p:cNvGraphicFramePr>
          <p:nvPr/>
        </p:nvGraphicFramePr>
        <p:xfrm>
          <a:off x="2124075" y="981075"/>
          <a:ext cx="1584325" cy="423863"/>
        </p:xfrm>
        <a:graphic>
          <a:graphicData uri="http://schemas.openxmlformats.org/presentationml/2006/ole">
            <p:oleObj spid="_x0000_s59457" name="Equation" r:id="rId6" imgW="1067040" imgH="292320" progId="Equation.3">
              <p:embed/>
            </p:oleObj>
          </a:graphicData>
        </a:graphic>
      </p:graphicFrame>
      <p:graphicFrame>
        <p:nvGraphicFramePr>
          <p:cNvPr id="436240" name="Object 16"/>
          <p:cNvGraphicFramePr>
            <a:graphicFrameLocks noChangeAspect="1"/>
          </p:cNvGraphicFramePr>
          <p:nvPr/>
        </p:nvGraphicFramePr>
        <p:xfrm>
          <a:off x="2195513" y="1628775"/>
          <a:ext cx="1441450" cy="374650"/>
        </p:xfrm>
        <a:graphic>
          <a:graphicData uri="http://schemas.openxmlformats.org/presentationml/2006/ole">
            <p:oleObj spid="_x0000_s59458" name="公式" r:id="rId7" imgW="1054440" imgH="279360" progId="Equation.3">
              <p:embed/>
            </p:oleObj>
          </a:graphicData>
        </a:graphic>
      </p:graphicFrame>
      <p:graphicFrame>
        <p:nvGraphicFramePr>
          <p:cNvPr id="436241" name="Object 17"/>
          <p:cNvGraphicFramePr>
            <a:graphicFrameLocks noChangeAspect="1"/>
          </p:cNvGraphicFramePr>
          <p:nvPr/>
        </p:nvGraphicFramePr>
        <p:xfrm>
          <a:off x="4222750" y="4970463"/>
          <a:ext cx="630238" cy="230187"/>
        </p:xfrm>
        <a:graphic>
          <a:graphicData uri="http://schemas.openxmlformats.org/presentationml/2006/ole">
            <p:oleObj spid="_x0000_s59459" name="Equation" r:id="rId8" imgW="736920" imgH="228600" progId="Equation.3">
              <p:embed/>
            </p:oleObj>
          </a:graphicData>
        </a:graphic>
      </p:graphicFrame>
      <p:sp>
        <p:nvSpPr>
          <p:cNvPr id="436242" name="Line 18"/>
          <p:cNvSpPr>
            <a:spLocks noChangeShapeType="1"/>
          </p:cNvSpPr>
          <p:nvPr/>
        </p:nvSpPr>
        <p:spPr bwMode="auto">
          <a:xfrm>
            <a:off x="4592638" y="5275263"/>
            <a:ext cx="0" cy="457200"/>
          </a:xfrm>
          <a:prstGeom prst="line">
            <a:avLst/>
          </a:prstGeom>
          <a:noFill/>
          <a:ln w="3175">
            <a:solidFill>
              <a:srgbClr val="000000"/>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36243" name="Object 19"/>
          <p:cNvGraphicFramePr>
            <a:graphicFrameLocks noChangeAspect="1"/>
          </p:cNvGraphicFramePr>
          <p:nvPr/>
        </p:nvGraphicFramePr>
        <p:xfrm>
          <a:off x="4356100" y="1268413"/>
          <a:ext cx="4211638" cy="781050"/>
        </p:xfrm>
        <a:graphic>
          <a:graphicData uri="http://schemas.openxmlformats.org/presentationml/2006/ole">
            <p:oleObj spid="_x0000_s59460" name="Equation" r:id="rId9" imgW="3963240" imgH="596880" progId="Equation.3">
              <p:embed/>
            </p:oleObj>
          </a:graphicData>
        </a:graphic>
      </p:graphicFrame>
      <p:graphicFrame>
        <p:nvGraphicFramePr>
          <p:cNvPr id="436244" name="Object 20"/>
          <p:cNvGraphicFramePr>
            <a:graphicFrameLocks noChangeAspect="1"/>
          </p:cNvGraphicFramePr>
          <p:nvPr/>
        </p:nvGraphicFramePr>
        <p:xfrm>
          <a:off x="4378325" y="5961063"/>
          <a:ext cx="322263" cy="225425"/>
        </p:xfrm>
        <a:graphic>
          <a:graphicData uri="http://schemas.openxmlformats.org/presentationml/2006/ole">
            <p:oleObj spid="_x0000_s59461" name="Equation" r:id="rId10" imgW="304920" imgH="228600" progId="Equation.3">
              <p:embed/>
            </p:oleObj>
          </a:graphicData>
        </a:graphic>
      </p:graphicFrame>
      <p:graphicFrame>
        <p:nvGraphicFramePr>
          <p:cNvPr id="436245" name="Object 21"/>
          <p:cNvGraphicFramePr>
            <a:graphicFrameLocks noChangeAspect="1"/>
          </p:cNvGraphicFramePr>
          <p:nvPr/>
        </p:nvGraphicFramePr>
        <p:xfrm>
          <a:off x="6227763" y="3429000"/>
          <a:ext cx="2592387" cy="293688"/>
        </p:xfrm>
        <a:graphic>
          <a:graphicData uri="http://schemas.openxmlformats.org/presentationml/2006/ole">
            <p:oleObj spid="_x0000_s59462" name="公式" r:id="rId11" imgW="1981800" imgH="228600" progId="Equation.3">
              <p:embed/>
            </p:oleObj>
          </a:graphicData>
        </a:graphic>
      </p:graphicFrame>
      <p:graphicFrame>
        <p:nvGraphicFramePr>
          <p:cNvPr id="436246" name="Object 22"/>
          <p:cNvGraphicFramePr>
            <a:graphicFrameLocks noChangeAspect="1"/>
          </p:cNvGraphicFramePr>
          <p:nvPr/>
        </p:nvGraphicFramePr>
        <p:xfrm>
          <a:off x="6227763" y="4076700"/>
          <a:ext cx="2401887" cy="287338"/>
        </p:xfrm>
        <a:graphic>
          <a:graphicData uri="http://schemas.openxmlformats.org/presentationml/2006/ole">
            <p:oleObj spid="_x0000_s59463" name="公式" r:id="rId12" imgW="2477160" imgH="279360" progId="Equation.3">
              <p:embed/>
            </p:oleObj>
          </a:graphicData>
        </a:graphic>
      </p:graphicFrame>
      <p:sp>
        <p:nvSpPr>
          <p:cNvPr id="436247" name="Line 23"/>
          <p:cNvSpPr>
            <a:spLocks noChangeShapeType="1"/>
          </p:cNvSpPr>
          <p:nvPr/>
        </p:nvSpPr>
        <p:spPr bwMode="auto">
          <a:xfrm flipV="1">
            <a:off x="4627563" y="5805488"/>
            <a:ext cx="0" cy="73025"/>
          </a:xfrm>
          <a:prstGeom prst="line">
            <a:avLst/>
          </a:prstGeom>
          <a:noFill/>
          <a:ln w="9525">
            <a:solidFill>
              <a:schemeClr val="hlink"/>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36248" name="Line 24"/>
          <p:cNvSpPr>
            <a:spLocks noChangeShapeType="1"/>
          </p:cNvSpPr>
          <p:nvPr/>
        </p:nvSpPr>
        <p:spPr bwMode="auto">
          <a:xfrm flipV="1">
            <a:off x="2971800" y="5805488"/>
            <a:ext cx="0" cy="73025"/>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24395817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Rectangle 2"/>
          <p:cNvSpPr>
            <a:spLocks noGrp="1" noRot="1" noChangeArrowheads="1"/>
          </p:cNvSpPr>
          <p:nvPr>
            <p:ph type="title"/>
          </p:nvPr>
        </p:nvSpPr>
        <p:spPr/>
        <p:txBody>
          <a:bodyPr/>
          <a:lstStyle/>
          <a:p>
            <a:r>
              <a:rPr lang="en-US" altLang="zh-CN"/>
              <a:t>7.2.2 </a:t>
            </a:r>
            <a:r>
              <a:rPr lang="zh-CN" altLang="en-US"/>
              <a:t>两个总体参数的检验</a:t>
            </a:r>
          </a:p>
        </p:txBody>
      </p:sp>
      <p:sp>
        <p:nvSpPr>
          <p:cNvPr id="437251" name="Rectangle 3"/>
          <p:cNvSpPr>
            <a:spLocks noGrp="1" noRot="1" noChangeArrowheads="1"/>
          </p:cNvSpPr>
          <p:nvPr>
            <p:ph type="body" idx="1"/>
          </p:nvPr>
        </p:nvSpPr>
        <p:spPr/>
        <p:txBody>
          <a:bodyPr/>
          <a:lstStyle/>
          <a:p>
            <a:pPr>
              <a:buFont typeface="Wingdings 2" pitchFamily="18" charset="2"/>
              <a:buNone/>
            </a:pPr>
            <a:r>
              <a:rPr lang="zh-CN" altLang="en-US" sz="2400"/>
              <a:t>一、</a:t>
            </a:r>
            <a:r>
              <a:rPr kumimoji="1" lang="zh-CN" altLang="en-US" sz="2400"/>
              <a:t>两个总体参数之差的抽样分布</a:t>
            </a:r>
            <a:endParaRPr lang="zh-CN" altLang="en-US" sz="2400"/>
          </a:p>
        </p:txBody>
      </p:sp>
    </p:spTree>
    <p:extLst>
      <p:ext uri="{BB962C8B-B14F-4D97-AF65-F5344CB8AC3E}">
        <p14:creationId xmlns:p14="http://schemas.microsoft.com/office/powerpoint/2010/main" xmlns="" val="8562606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8274" name="Object 2"/>
          <p:cNvGraphicFramePr>
            <a:graphicFrameLocks noChangeAspect="1"/>
          </p:cNvGraphicFramePr>
          <p:nvPr/>
        </p:nvGraphicFramePr>
        <p:xfrm>
          <a:off x="1476375" y="1412875"/>
          <a:ext cx="3600450" cy="1492250"/>
        </p:xfrm>
        <a:graphic>
          <a:graphicData uri="http://schemas.openxmlformats.org/presentationml/2006/ole">
            <p:oleObj spid="_x0000_s60448" name="Equation" r:id="rId3" imgW="2883600" imgH="1206720" progId="Equation.3">
              <p:embed/>
            </p:oleObj>
          </a:graphicData>
        </a:graphic>
      </p:graphicFrame>
      <p:sp>
        <p:nvSpPr>
          <p:cNvPr id="438275" name="Text Box 3"/>
          <p:cNvSpPr txBox="1">
            <a:spLocks noChangeArrowheads="1"/>
          </p:cNvSpPr>
          <p:nvPr/>
        </p:nvSpPr>
        <p:spPr bwMode="auto">
          <a:xfrm>
            <a:off x="323850" y="260350"/>
            <a:ext cx="7777163" cy="504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a:latin typeface="Tahoma" pitchFamily="34" charset="0"/>
              </a:rPr>
              <a:t>大样本（</a:t>
            </a:r>
            <a:r>
              <a:rPr kumimoji="1" lang="en-US" altLang="zh-CN">
                <a:latin typeface="Tahoma" pitchFamily="34" charset="0"/>
              </a:rPr>
              <a:t>n</a:t>
            </a:r>
            <a:r>
              <a:rPr kumimoji="1" lang="en-US" altLang="zh-CN" baseline="-10000">
                <a:latin typeface="Tahoma" pitchFamily="34" charset="0"/>
              </a:rPr>
              <a:t>1</a:t>
            </a:r>
            <a:r>
              <a:rPr kumimoji="1" lang="en-US" altLang="zh-CN">
                <a:latin typeface="Tahoma" pitchFamily="34" charset="0"/>
              </a:rPr>
              <a:t>≥30</a:t>
            </a:r>
            <a:r>
              <a:rPr kumimoji="1" lang="zh-CN" altLang="en-US">
                <a:latin typeface="Tahoma" pitchFamily="34" charset="0"/>
              </a:rPr>
              <a:t>且</a:t>
            </a:r>
            <a:r>
              <a:rPr kumimoji="1" lang="en-US" altLang="zh-CN">
                <a:latin typeface="Tahoma" pitchFamily="34" charset="0"/>
              </a:rPr>
              <a:t>n</a:t>
            </a:r>
            <a:r>
              <a:rPr kumimoji="1" lang="en-US" altLang="zh-CN" baseline="-10000">
                <a:latin typeface="Tahoma" pitchFamily="34" charset="0"/>
              </a:rPr>
              <a:t>2</a:t>
            </a:r>
            <a:r>
              <a:rPr kumimoji="1" lang="en-US" altLang="zh-CN">
                <a:latin typeface="Tahoma" pitchFamily="34" charset="0"/>
              </a:rPr>
              <a:t>≥30</a:t>
            </a:r>
            <a:r>
              <a:rPr kumimoji="1" lang="zh-CN" altLang="en-US">
                <a:latin typeface="Tahoma" pitchFamily="34" charset="0"/>
              </a:rPr>
              <a:t>）情形下，               近似服从正态分布，即： </a:t>
            </a:r>
          </a:p>
        </p:txBody>
      </p:sp>
      <p:sp>
        <p:nvSpPr>
          <p:cNvPr id="438276" name="Text Box 4"/>
          <p:cNvSpPr txBox="1">
            <a:spLocks noChangeArrowheads="1"/>
          </p:cNvSpPr>
          <p:nvPr/>
        </p:nvSpPr>
        <p:spPr bwMode="auto">
          <a:xfrm>
            <a:off x="3995738" y="2636838"/>
            <a:ext cx="5148262" cy="1925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600">
                <a:latin typeface="Tahoma" pitchFamily="34" charset="0"/>
              </a:rPr>
              <a:t>式中：</a:t>
            </a:r>
            <a:r>
              <a:rPr kumimoji="1" lang="en-US" altLang="zh-CN" sz="1600">
                <a:latin typeface="Tahoma" pitchFamily="34" charset="0"/>
              </a:rPr>
              <a:t>σ</a:t>
            </a:r>
            <a:r>
              <a:rPr kumimoji="1" lang="en-US" altLang="zh-CN" sz="1600" baseline="-10000">
                <a:latin typeface="Tahoma" pitchFamily="34" charset="0"/>
              </a:rPr>
              <a:t>1──</a:t>
            </a:r>
            <a:r>
              <a:rPr kumimoji="1" lang="zh-CN" altLang="en-US" sz="1600">
                <a:latin typeface="Tahoma" pitchFamily="34" charset="0"/>
              </a:rPr>
              <a:t>总体</a:t>
            </a:r>
            <a:r>
              <a:rPr kumimoji="1" lang="en-US" altLang="zh-CN" sz="1600">
                <a:latin typeface="Tahoma" pitchFamily="34" charset="0"/>
              </a:rPr>
              <a:t>1</a:t>
            </a:r>
            <a:r>
              <a:rPr kumimoji="1" lang="zh-CN" altLang="en-US" sz="1600">
                <a:latin typeface="Tahoma" pitchFamily="34" charset="0"/>
              </a:rPr>
              <a:t>的标准差</a:t>
            </a:r>
            <a:endParaRPr kumimoji="1" lang="zh-CN" altLang="en-US" sz="1600" baseline="-10000">
              <a:latin typeface="Tahoma" pitchFamily="34" charset="0"/>
            </a:endParaRPr>
          </a:p>
          <a:p>
            <a:pPr>
              <a:lnSpc>
                <a:spcPct val="150000"/>
              </a:lnSpc>
              <a:spcBef>
                <a:spcPct val="50000"/>
              </a:spcBef>
            </a:pPr>
            <a:r>
              <a:rPr kumimoji="1" lang="zh-CN" altLang="en-US" sz="1600" baseline="-10000">
                <a:latin typeface="Tahoma" pitchFamily="34" charset="0"/>
              </a:rPr>
              <a:t>                </a:t>
            </a:r>
            <a:r>
              <a:rPr kumimoji="1" lang="en-US" altLang="zh-CN" sz="1600">
                <a:latin typeface="Tahoma" pitchFamily="34" charset="0"/>
              </a:rPr>
              <a:t>σ</a:t>
            </a:r>
            <a:r>
              <a:rPr kumimoji="1" lang="en-US" altLang="zh-CN" sz="1600" baseline="-10000">
                <a:latin typeface="Tahoma" pitchFamily="34" charset="0"/>
              </a:rPr>
              <a:t>2──</a:t>
            </a:r>
            <a:r>
              <a:rPr kumimoji="1" lang="zh-CN" altLang="en-US" sz="1600">
                <a:latin typeface="Tahoma" pitchFamily="34" charset="0"/>
              </a:rPr>
              <a:t>总体</a:t>
            </a:r>
            <a:r>
              <a:rPr kumimoji="1" lang="en-US" altLang="zh-CN" sz="1600">
                <a:latin typeface="Tahoma" pitchFamily="34" charset="0"/>
              </a:rPr>
              <a:t>2</a:t>
            </a:r>
            <a:r>
              <a:rPr kumimoji="1" lang="zh-CN" altLang="en-US" sz="1600">
                <a:latin typeface="Tahoma" pitchFamily="34" charset="0"/>
              </a:rPr>
              <a:t>的标准差</a:t>
            </a:r>
            <a:endParaRPr kumimoji="1" lang="zh-CN" altLang="en-US" sz="1600" baseline="-10000">
              <a:latin typeface="Tahoma" pitchFamily="34" charset="0"/>
            </a:endParaRPr>
          </a:p>
          <a:p>
            <a:pPr>
              <a:lnSpc>
                <a:spcPct val="150000"/>
              </a:lnSpc>
              <a:spcBef>
                <a:spcPct val="50000"/>
              </a:spcBef>
            </a:pPr>
            <a:r>
              <a:rPr kumimoji="1" lang="zh-CN" altLang="en-US" sz="1600" baseline="-10000">
                <a:latin typeface="Tahoma" pitchFamily="34" charset="0"/>
              </a:rPr>
              <a:t>                 </a:t>
            </a:r>
            <a:r>
              <a:rPr kumimoji="1" lang="en-US" altLang="zh-CN" sz="1600">
                <a:latin typeface="Tahoma" pitchFamily="34" charset="0"/>
              </a:rPr>
              <a:t>n</a:t>
            </a:r>
            <a:r>
              <a:rPr kumimoji="1" lang="en-US" altLang="zh-CN" sz="1600" baseline="-10000">
                <a:latin typeface="Tahoma" pitchFamily="34" charset="0"/>
              </a:rPr>
              <a:t>1──</a:t>
            </a:r>
            <a:r>
              <a:rPr kumimoji="1" lang="zh-CN" altLang="en-US" sz="1600">
                <a:latin typeface="Tahoma" pitchFamily="34" charset="0"/>
              </a:rPr>
              <a:t>来自总体</a:t>
            </a:r>
            <a:r>
              <a:rPr kumimoji="1" lang="en-US" altLang="zh-CN" sz="1600">
                <a:latin typeface="Tahoma" pitchFamily="34" charset="0"/>
              </a:rPr>
              <a:t>1</a:t>
            </a:r>
            <a:r>
              <a:rPr kumimoji="1" lang="zh-CN" altLang="en-US" sz="1600">
                <a:latin typeface="Tahoma" pitchFamily="34" charset="0"/>
              </a:rPr>
              <a:t>简单随机样本的的样本容量</a:t>
            </a:r>
            <a:endParaRPr kumimoji="1" lang="zh-CN" altLang="en-US" sz="1600" baseline="-10000">
              <a:latin typeface="Tahoma" pitchFamily="34" charset="0"/>
            </a:endParaRPr>
          </a:p>
          <a:p>
            <a:pPr>
              <a:lnSpc>
                <a:spcPct val="150000"/>
              </a:lnSpc>
              <a:spcBef>
                <a:spcPct val="50000"/>
              </a:spcBef>
            </a:pPr>
            <a:r>
              <a:rPr kumimoji="1" lang="zh-CN" altLang="en-US" sz="1600" baseline="-10000">
                <a:latin typeface="Tahoma" pitchFamily="34" charset="0"/>
              </a:rPr>
              <a:t>                 </a:t>
            </a:r>
            <a:r>
              <a:rPr kumimoji="1" lang="en-US" altLang="zh-CN" sz="1600">
                <a:latin typeface="Tahoma" pitchFamily="34" charset="0"/>
              </a:rPr>
              <a:t>n</a:t>
            </a:r>
            <a:r>
              <a:rPr kumimoji="1" lang="en-US" altLang="zh-CN" sz="1600" baseline="-10000">
                <a:latin typeface="Tahoma" pitchFamily="34" charset="0"/>
              </a:rPr>
              <a:t>2──</a:t>
            </a:r>
            <a:r>
              <a:rPr kumimoji="1" lang="zh-CN" altLang="en-US" sz="1600">
                <a:latin typeface="Tahoma" pitchFamily="34" charset="0"/>
              </a:rPr>
              <a:t>来自总体</a:t>
            </a:r>
            <a:r>
              <a:rPr kumimoji="1" lang="en-US" altLang="zh-CN" sz="1600">
                <a:latin typeface="Tahoma" pitchFamily="34" charset="0"/>
              </a:rPr>
              <a:t>2</a:t>
            </a:r>
            <a:r>
              <a:rPr kumimoji="1" lang="zh-CN" altLang="en-US" sz="1600">
                <a:latin typeface="Tahoma" pitchFamily="34" charset="0"/>
              </a:rPr>
              <a:t>简单随机样本的的样本容量</a:t>
            </a:r>
          </a:p>
        </p:txBody>
      </p:sp>
      <p:sp>
        <p:nvSpPr>
          <p:cNvPr id="438277" name="Rectangle 5"/>
          <p:cNvSpPr>
            <a:spLocks noChangeArrowheads="1"/>
          </p:cNvSpPr>
          <p:nvPr/>
        </p:nvSpPr>
        <p:spPr bwMode="auto">
          <a:xfrm>
            <a:off x="0" y="908050"/>
            <a:ext cx="1800225" cy="504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pPr>
            <a:r>
              <a:rPr kumimoji="1" lang="en-US" altLang="zh-CN">
                <a:latin typeface="Tahoma" pitchFamily="34" charset="0"/>
              </a:rPr>
              <a:t>σ</a:t>
            </a:r>
            <a:r>
              <a:rPr kumimoji="1" lang="en-US" altLang="zh-CN" baseline="-10000">
                <a:latin typeface="Tahoma" pitchFamily="34" charset="0"/>
              </a:rPr>
              <a:t>1 </a:t>
            </a:r>
            <a:r>
              <a:rPr kumimoji="1" lang="zh-CN" altLang="en-US">
                <a:latin typeface="Tahoma" pitchFamily="34" charset="0"/>
              </a:rPr>
              <a:t>和</a:t>
            </a:r>
            <a:r>
              <a:rPr kumimoji="1" lang="en-US" altLang="zh-CN">
                <a:latin typeface="Tahoma" pitchFamily="34" charset="0"/>
              </a:rPr>
              <a:t>σ</a:t>
            </a:r>
            <a:r>
              <a:rPr kumimoji="1" lang="en-US" altLang="zh-CN" baseline="-10000">
                <a:latin typeface="Tahoma" pitchFamily="34" charset="0"/>
              </a:rPr>
              <a:t>2</a:t>
            </a:r>
            <a:r>
              <a:rPr kumimoji="1" lang="zh-CN" altLang="en-US">
                <a:latin typeface="Tahoma" pitchFamily="34" charset="0"/>
              </a:rPr>
              <a:t>已知</a:t>
            </a:r>
            <a:endParaRPr kumimoji="1" lang="zh-CN" altLang="en-US" baseline="-10000">
              <a:latin typeface="Tahoma" pitchFamily="34" charset="0"/>
            </a:endParaRPr>
          </a:p>
        </p:txBody>
      </p:sp>
      <p:graphicFrame>
        <p:nvGraphicFramePr>
          <p:cNvPr id="438278" name="Object 6"/>
          <p:cNvGraphicFramePr>
            <a:graphicFrameLocks noChangeAspect="1"/>
          </p:cNvGraphicFramePr>
          <p:nvPr/>
        </p:nvGraphicFramePr>
        <p:xfrm>
          <a:off x="3924300" y="188913"/>
          <a:ext cx="1152525" cy="555625"/>
        </p:xfrm>
        <a:graphic>
          <a:graphicData uri="http://schemas.openxmlformats.org/presentationml/2006/ole">
            <p:oleObj spid="_x0000_s60449" name="公式" r:id="rId4" imgW="749520" imgH="355680" progId="Equation.3">
              <p:embed/>
            </p:oleObj>
          </a:graphicData>
        </a:graphic>
      </p:graphicFrame>
      <p:grpSp>
        <p:nvGrpSpPr>
          <p:cNvPr id="438279" name="Group 7"/>
          <p:cNvGrpSpPr>
            <a:grpSpLocks/>
          </p:cNvGrpSpPr>
          <p:nvPr/>
        </p:nvGrpSpPr>
        <p:grpSpPr bwMode="auto">
          <a:xfrm>
            <a:off x="611188" y="4149725"/>
            <a:ext cx="5472112" cy="2046288"/>
            <a:chOff x="1066" y="2523"/>
            <a:chExt cx="3447" cy="1289"/>
          </a:xfrm>
        </p:grpSpPr>
        <p:sp>
          <p:nvSpPr>
            <p:cNvPr id="438280" name="Freeform 8">
              <a:hlinkClick r:id="" action="ppaction://hlinkshowjump?jump=nextslide" tooltip="分布的形成过程"/>
            </p:cNvPr>
            <p:cNvSpPr>
              <a:spLocks/>
            </p:cNvSpPr>
            <p:nvPr/>
          </p:nvSpPr>
          <p:spPr bwMode="auto">
            <a:xfrm>
              <a:off x="1066" y="2523"/>
              <a:ext cx="2976" cy="1110"/>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chemeClr val="bg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8281" name="Line 9"/>
            <p:cNvSpPr>
              <a:spLocks noChangeShapeType="1"/>
            </p:cNvSpPr>
            <p:nvPr/>
          </p:nvSpPr>
          <p:spPr bwMode="auto">
            <a:xfrm>
              <a:off x="1066" y="3627"/>
              <a:ext cx="2976" cy="0"/>
            </a:xfrm>
            <a:prstGeom prst="line">
              <a:avLst/>
            </a:prstGeom>
            <a:noFill/>
            <a:ln w="3175">
              <a:solidFill>
                <a:schemeClr val="bg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38282" name="Line 10"/>
            <p:cNvSpPr>
              <a:spLocks noChangeShapeType="1"/>
            </p:cNvSpPr>
            <p:nvPr/>
          </p:nvSpPr>
          <p:spPr bwMode="auto">
            <a:xfrm>
              <a:off x="2554" y="3531"/>
              <a:ext cx="0" cy="96"/>
            </a:xfrm>
            <a:prstGeom prst="line">
              <a:avLst/>
            </a:prstGeom>
            <a:noFill/>
            <a:ln w="3175">
              <a:solidFill>
                <a:schemeClr val="bg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38283" name="Object 11"/>
            <p:cNvGraphicFramePr>
              <a:graphicFrameLocks noChangeAspect="1"/>
            </p:cNvGraphicFramePr>
            <p:nvPr/>
          </p:nvGraphicFramePr>
          <p:xfrm>
            <a:off x="2314" y="3627"/>
            <a:ext cx="403" cy="182"/>
          </p:xfrm>
          <a:graphic>
            <a:graphicData uri="http://schemas.openxmlformats.org/presentationml/2006/ole">
              <p:oleObj spid="_x0000_s60450" name="Equation" r:id="rId5" imgW="609840" imgH="279360" progId="Equation.3">
                <p:embed/>
              </p:oleObj>
            </a:graphicData>
          </a:graphic>
        </p:graphicFrame>
        <p:graphicFrame>
          <p:nvGraphicFramePr>
            <p:cNvPr id="438284" name="Object 12"/>
            <p:cNvGraphicFramePr>
              <a:graphicFrameLocks noChangeAspect="1"/>
            </p:cNvGraphicFramePr>
            <p:nvPr/>
          </p:nvGraphicFramePr>
          <p:xfrm>
            <a:off x="3788" y="3657"/>
            <a:ext cx="298" cy="155"/>
          </p:xfrm>
          <a:graphic>
            <a:graphicData uri="http://schemas.openxmlformats.org/presentationml/2006/ole">
              <p:oleObj spid="_x0000_s60451" name="公式" r:id="rId6" imgW="584280" imgH="279360" progId="Equation.3">
                <p:embed/>
              </p:oleObj>
            </a:graphicData>
          </a:graphic>
        </p:graphicFrame>
        <p:graphicFrame>
          <p:nvGraphicFramePr>
            <p:cNvPr id="438285" name="Object 13"/>
            <p:cNvGraphicFramePr>
              <a:graphicFrameLocks noChangeAspect="1"/>
            </p:cNvGraphicFramePr>
            <p:nvPr/>
          </p:nvGraphicFramePr>
          <p:xfrm>
            <a:off x="3606" y="2931"/>
            <a:ext cx="907" cy="386"/>
          </p:xfrm>
          <a:graphic>
            <a:graphicData uri="http://schemas.openxmlformats.org/presentationml/2006/ole">
              <p:oleObj spid="_x0000_s60452" name="Equation" r:id="rId7" imgW="1562400" imgH="648000" progId="Equation.3">
                <p:embed/>
              </p:oleObj>
            </a:graphicData>
          </a:graphic>
        </p:graphicFrame>
      </p:grpSp>
    </p:spTree>
    <p:extLst>
      <p:ext uri="{BB962C8B-B14F-4D97-AF65-F5344CB8AC3E}">
        <p14:creationId xmlns:p14="http://schemas.microsoft.com/office/powerpoint/2010/main" xmlns="" val="92376551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38274"/>
                                        </p:tgtEl>
                                        <p:attrNameLst>
                                          <p:attrName>style.visibility</p:attrName>
                                        </p:attrNameLst>
                                      </p:cBhvr>
                                      <p:to>
                                        <p:strVal val="visible"/>
                                      </p:to>
                                    </p:set>
                                    <p:animEffect transition="in" filter="fade">
                                      <p:cBhvr>
                                        <p:cTn id="7" dur="800" decel="100000"/>
                                        <p:tgtEl>
                                          <p:spTgt spid="438274"/>
                                        </p:tgtEl>
                                      </p:cBhvr>
                                    </p:animEffect>
                                    <p:anim calcmode="lin" valueType="num">
                                      <p:cBhvr>
                                        <p:cTn id="8" dur="800" decel="100000" fill="hold"/>
                                        <p:tgtEl>
                                          <p:spTgt spid="438274"/>
                                        </p:tgtEl>
                                        <p:attrNameLst>
                                          <p:attrName>style.rotation</p:attrName>
                                        </p:attrNameLst>
                                      </p:cBhvr>
                                      <p:tavLst>
                                        <p:tav tm="0">
                                          <p:val>
                                            <p:fltVal val="-90"/>
                                          </p:val>
                                        </p:tav>
                                        <p:tav tm="100000">
                                          <p:val>
                                            <p:fltVal val="0"/>
                                          </p:val>
                                        </p:tav>
                                      </p:tavLst>
                                    </p:anim>
                                    <p:anim calcmode="lin" valueType="num">
                                      <p:cBhvr>
                                        <p:cTn id="9" dur="800" decel="100000" fill="hold"/>
                                        <p:tgtEl>
                                          <p:spTgt spid="438274"/>
                                        </p:tgtEl>
                                        <p:attrNameLst>
                                          <p:attrName>ppt_x</p:attrName>
                                        </p:attrNameLst>
                                      </p:cBhvr>
                                      <p:tavLst>
                                        <p:tav tm="0">
                                          <p:val>
                                            <p:strVal val="#ppt_x+0.4"/>
                                          </p:val>
                                        </p:tav>
                                        <p:tav tm="100000">
                                          <p:val>
                                            <p:strVal val="#ppt_x-0.05"/>
                                          </p:val>
                                        </p:tav>
                                      </p:tavLst>
                                    </p:anim>
                                    <p:anim calcmode="lin" valueType="num">
                                      <p:cBhvr>
                                        <p:cTn id="10" dur="800" decel="100000" fill="hold"/>
                                        <p:tgtEl>
                                          <p:spTgt spid="43827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3827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3827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39298" name="Object 2"/>
          <p:cNvGraphicFramePr>
            <a:graphicFrameLocks noChangeAspect="1"/>
          </p:cNvGraphicFramePr>
          <p:nvPr/>
        </p:nvGraphicFramePr>
        <p:xfrm>
          <a:off x="2700338" y="1844675"/>
          <a:ext cx="3889375" cy="1611313"/>
        </p:xfrm>
        <a:graphic>
          <a:graphicData uri="http://schemas.openxmlformats.org/presentationml/2006/ole">
            <p:oleObj spid="_x0000_s61454" name="Equation" r:id="rId3" imgW="2883600" imgH="1206720" progId="Equation.3">
              <p:embed/>
            </p:oleObj>
          </a:graphicData>
        </a:graphic>
      </p:graphicFrame>
      <p:sp>
        <p:nvSpPr>
          <p:cNvPr id="439299" name="Text Box 3"/>
          <p:cNvSpPr txBox="1">
            <a:spLocks noChangeArrowheads="1"/>
          </p:cNvSpPr>
          <p:nvPr/>
        </p:nvSpPr>
        <p:spPr bwMode="auto">
          <a:xfrm>
            <a:off x="2484438" y="3716338"/>
            <a:ext cx="5761037" cy="21574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a:latin typeface="Tahoma" pitchFamily="34" charset="0"/>
              </a:rPr>
              <a:t>式中：</a:t>
            </a:r>
            <a:r>
              <a:rPr kumimoji="1" lang="en-US" altLang="zh-CN">
                <a:latin typeface="Tahoma" pitchFamily="34" charset="0"/>
              </a:rPr>
              <a:t>s</a:t>
            </a:r>
            <a:r>
              <a:rPr kumimoji="1" lang="en-US" altLang="zh-CN" baseline="-10000">
                <a:latin typeface="Tahoma" pitchFamily="34" charset="0"/>
              </a:rPr>
              <a:t>1──</a:t>
            </a:r>
            <a:r>
              <a:rPr kumimoji="1" lang="zh-CN" altLang="en-US">
                <a:latin typeface="Tahoma" pitchFamily="34" charset="0"/>
              </a:rPr>
              <a:t>来自总体</a:t>
            </a:r>
            <a:r>
              <a:rPr kumimoji="1" lang="en-US" altLang="zh-CN">
                <a:latin typeface="Tahoma" pitchFamily="34" charset="0"/>
              </a:rPr>
              <a:t>1</a:t>
            </a:r>
            <a:r>
              <a:rPr kumimoji="1" lang="zh-CN" altLang="en-US">
                <a:latin typeface="Tahoma" pitchFamily="34" charset="0"/>
              </a:rPr>
              <a:t>的样本标准差</a:t>
            </a:r>
            <a:endParaRPr kumimoji="1" lang="zh-CN" altLang="en-US" baseline="-10000">
              <a:latin typeface="Tahoma" pitchFamily="34" charset="0"/>
            </a:endParaRPr>
          </a:p>
          <a:p>
            <a:pPr>
              <a:lnSpc>
                <a:spcPct val="150000"/>
              </a:lnSpc>
              <a:spcBef>
                <a:spcPct val="50000"/>
              </a:spcBef>
            </a:pPr>
            <a:r>
              <a:rPr kumimoji="1" lang="zh-CN" altLang="en-US" baseline="-10000">
                <a:latin typeface="Tahoma" pitchFamily="34" charset="0"/>
              </a:rPr>
              <a:t>                </a:t>
            </a:r>
            <a:r>
              <a:rPr kumimoji="1" lang="en-US" altLang="zh-CN">
                <a:latin typeface="Tahoma" pitchFamily="34" charset="0"/>
              </a:rPr>
              <a:t>s</a:t>
            </a:r>
            <a:r>
              <a:rPr kumimoji="1" lang="en-US" altLang="zh-CN" baseline="-10000">
                <a:latin typeface="Tahoma" pitchFamily="34" charset="0"/>
              </a:rPr>
              <a:t>2──</a:t>
            </a:r>
            <a:r>
              <a:rPr kumimoji="1" lang="zh-CN" altLang="en-US">
                <a:latin typeface="Tahoma" pitchFamily="34" charset="0"/>
              </a:rPr>
              <a:t>来自总体</a:t>
            </a:r>
            <a:r>
              <a:rPr kumimoji="1" lang="en-US" altLang="zh-CN">
                <a:latin typeface="Tahoma" pitchFamily="34" charset="0"/>
              </a:rPr>
              <a:t>2</a:t>
            </a:r>
            <a:r>
              <a:rPr kumimoji="1" lang="zh-CN" altLang="en-US">
                <a:latin typeface="Tahoma" pitchFamily="34" charset="0"/>
              </a:rPr>
              <a:t>的样本标准差</a:t>
            </a:r>
            <a:endParaRPr kumimoji="1" lang="zh-CN" altLang="en-US" baseline="-10000">
              <a:latin typeface="Tahoma" pitchFamily="34" charset="0"/>
            </a:endParaRPr>
          </a:p>
          <a:p>
            <a:pPr>
              <a:lnSpc>
                <a:spcPct val="150000"/>
              </a:lnSpc>
              <a:spcBef>
                <a:spcPct val="50000"/>
              </a:spcBef>
            </a:pPr>
            <a:r>
              <a:rPr kumimoji="1" lang="zh-CN" altLang="en-US" baseline="-10000">
                <a:latin typeface="Tahoma" pitchFamily="34" charset="0"/>
              </a:rPr>
              <a:t>                 </a:t>
            </a:r>
            <a:r>
              <a:rPr kumimoji="1" lang="en-US" altLang="zh-CN">
                <a:latin typeface="Tahoma" pitchFamily="34" charset="0"/>
              </a:rPr>
              <a:t>n</a:t>
            </a:r>
            <a:r>
              <a:rPr kumimoji="1" lang="en-US" altLang="zh-CN" baseline="-10000">
                <a:latin typeface="Tahoma" pitchFamily="34" charset="0"/>
              </a:rPr>
              <a:t>1──</a:t>
            </a:r>
            <a:r>
              <a:rPr kumimoji="1" lang="zh-CN" altLang="en-US">
                <a:latin typeface="Tahoma" pitchFamily="34" charset="0"/>
              </a:rPr>
              <a:t>来自总体</a:t>
            </a:r>
            <a:r>
              <a:rPr kumimoji="1" lang="en-US" altLang="zh-CN">
                <a:latin typeface="Tahoma" pitchFamily="34" charset="0"/>
              </a:rPr>
              <a:t>1</a:t>
            </a:r>
            <a:r>
              <a:rPr kumimoji="1" lang="zh-CN" altLang="en-US">
                <a:latin typeface="Tahoma" pitchFamily="34" charset="0"/>
              </a:rPr>
              <a:t>简单随机样本的的样本容量</a:t>
            </a:r>
            <a:endParaRPr kumimoji="1" lang="zh-CN" altLang="en-US" baseline="-10000">
              <a:latin typeface="Tahoma" pitchFamily="34" charset="0"/>
            </a:endParaRPr>
          </a:p>
          <a:p>
            <a:pPr>
              <a:lnSpc>
                <a:spcPct val="150000"/>
              </a:lnSpc>
              <a:spcBef>
                <a:spcPct val="50000"/>
              </a:spcBef>
            </a:pPr>
            <a:r>
              <a:rPr kumimoji="1" lang="zh-CN" altLang="en-US" baseline="-10000">
                <a:latin typeface="Tahoma" pitchFamily="34" charset="0"/>
              </a:rPr>
              <a:t>                 </a:t>
            </a:r>
            <a:r>
              <a:rPr kumimoji="1" lang="en-US" altLang="zh-CN">
                <a:latin typeface="Tahoma" pitchFamily="34" charset="0"/>
              </a:rPr>
              <a:t>n</a:t>
            </a:r>
            <a:r>
              <a:rPr kumimoji="1" lang="en-US" altLang="zh-CN" baseline="-10000">
                <a:latin typeface="Tahoma" pitchFamily="34" charset="0"/>
              </a:rPr>
              <a:t>2──</a:t>
            </a:r>
            <a:r>
              <a:rPr kumimoji="1" lang="zh-CN" altLang="en-US">
                <a:latin typeface="Tahoma" pitchFamily="34" charset="0"/>
              </a:rPr>
              <a:t>来自总体</a:t>
            </a:r>
            <a:r>
              <a:rPr kumimoji="1" lang="en-US" altLang="zh-CN">
                <a:latin typeface="Tahoma" pitchFamily="34" charset="0"/>
              </a:rPr>
              <a:t>2</a:t>
            </a:r>
            <a:r>
              <a:rPr kumimoji="1" lang="zh-CN" altLang="en-US">
                <a:latin typeface="Tahoma" pitchFamily="34" charset="0"/>
              </a:rPr>
              <a:t>简单随机样本的的样本容量</a:t>
            </a:r>
          </a:p>
        </p:txBody>
      </p:sp>
      <p:sp>
        <p:nvSpPr>
          <p:cNvPr id="439300" name="Rectangle 4"/>
          <p:cNvSpPr>
            <a:spLocks noChangeArrowheads="1"/>
          </p:cNvSpPr>
          <p:nvPr/>
        </p:nvSpPr>
        <p:spPr bwMode="auto">
          <a:xfrm>
            <a:off x="468313" y="1290638"/>
            <a:ext cx="1539875" cy="504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nSpc>
                <a:spcPct val="150000"/>
              </a:lnSpc>
            </a:pPr>
            <a:r>
              <a:rPr kumimoji="1" lang="en-US" altLang="zh-CN">
                <a:latin typeface="Tahoma" pitchFamily="34" charset="0"/>
              </a:rPr>
              <a:t>σ</a:t>
            </a:r>
            <a:r>
              <a:rPr kumimoji="1" lang="en-US" altLang="zh-CN" baseline="-10000">
                <a:latin typeface="Tahoma" pitchFamily="34" charset="0"/>
              </a:rPr>
              <a:t>1 </a:t>
            </a:r>
            <a:r>
              <a:rPr kumimoji="1" lang="zh-CN" altLang="en-US">
                <a:latin typeface="Tahoma" pitchFamily="34" charset="0"/>
              </a:rPr>
              <a:t>和</a:t>
            </a:r>
            <a:r>
              <a:rPr kumimoji="1" lang="en-US" altLang="zh-CN">
                <a:latin typeface="Tahoma" pitchFamily="34" charset="0"/>
              </a:rPr>
              <a:t>σ</a:t>
            </a:r>
            <a:r>
              <a:rPr kumimoji="1" lang="en-US" altLang="zh-CN" baseline="-10000">
                <a:latin typeface="Tahoma" pitchFamily="34" charset="0"/>
              </a:rPr>
              <a:t>2</a:t>
            </a:r>
            <a:r>
              <a:rPr kumimoji="1" lang="zh-CN" altLang="en-US">
                <a:latin typeface="Tahoma" pitchFamily="34" charset="0"/>
              </a:rPr>
              <a:t>未知</a:t>
            </a:r>
            <a:endParaRPr kumimoji="1" lang="zh-CN" altLang="en-US" baseline="-10000">
              <a:latin typeface="Tahoma" pitchFamily="34" charset="0"/>
            </a:endParaRPr>
          </a:p>
        </p:txBody>
      </p:sp>
      <p:sp>
        <p:nvSpPr>
          <p:cNvPr id="439301" name="Text Box 5"/>
          <p:cNvSpPr txBox="1">
            <a:spLocks noChangeArrowheads="1"/>
          </p:cNvSpPr>
          <p:nvPr/>
        </p:nvSpPr>
        <p:spPr bwMode="auto">
          <a:xfrm>
            <a:off x="900113" y="549275"/>
            <a:ext cx="7920037" cy="504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a:latin typeface="Tahoma" pitchFamily="34" charset="0"/>
              </a:rPr>
              <a:t>大样本（</a:t>
            </a:r>
            <a:r>
              <a:rPr kumimoji="1" lang="en-US" altLang="zh-CN">
                <a:latin typeface="Tahoma" pitchFamily="34" charset="0"/>
              </a:rPr>
              <a:t>n</a:t>
            </a:r>
            <a:r>
              <a:rPr kumimoji="1" lang="en-US" altLang="zh-CN" baseline="-10000">
                <a:latin typeface="Tahoma" pitchFamily="34" charset="0"/>
              </a:rPr>
              <a:t>1</a:t>
            </a:r>
            <a:r>
              <a:rPr kumimoji="1" lang="en-US" altLang="zh-CN">
                <a:latin typeface="Tahoma" pitchFamily="34" charset="0"/>
              </a:rPr>
              <a:t>≥30</a:t>
            </a:r>
            <a:r>
              <a:rPr kumimoji="1" lang="zh-CN" altLang="en-US">
                <a:latin typeface="Tahoma" pitchFamily="34" charset="0"/>
              </a:rPr>
              <a:t>且</a:t>
            </a:r>
            <a:r>
              <a:rPr kumimoji="1" lang="en-US" altLang="zh-CN">
                <a:latin typeface="Tahoma" pitchFamily="34" charset="0"/>
              </a:rPr>
              <a:t>n</a:t>
            </a:r>
            <a:r>
              <a:rPr kumimoji="1" lang="en-US" altLang="zh-CN" baseline="-10000">
                <a:latin typeface="Tahoma" pitchFamily="34" charset="0"/>
              </a:rPr>
              <a:t>2</a:t>
            </a:r>
            <a:r>
              <a:rPr kumimoji="1" lang="en-US" altLang="zh-CN">
                <a:latin typeface="Tahoma" pitchFamily="34" charset="0"/>
              </a:rPr>
              <a:t>≥30</a:t>
            </a:r>
            <a:r>
              <a:rPr kumimoji="1" lang="zh-CN" altLang="en-US">
                <a:latin typeface="Tahoma" pitchFamily="34" charset="0"/>
              </a:rPr>
              <a:t>）情形下，               近似服从正态分布，即： </a:t>
            </a:r>
          </a:p>
        </p:txBody>
      </p:sp>
      <p:graphicFrame>
        <p:nvGraphicFramePr>
          <p:cNvPr id="439302" name="Object 6"/>
          <p:cNvGraphicFramePr>
            <a:graphicFrameLocks noChangeAspect="1"/>
          </p:cNvGraphicFramePr>
          <p:nvPr/>
        </p:nvGraphicFramePr>
        <p:xfrm>
          <a:off x="4572000" y="476250"/>
          <a:ext cx="1079500" cy="520700"/>
        </p:xfrm>
        <a:graphic>
          <a:graphicData uri="http://schemas.openxmlformats.org/presentationml/2006/ole">
            <p:oleObj spid="_x0000_s61455" name="公式" r:id="rId4" imgW="749520" imgH="355680" progId="Equation.3">
              <p:embed/>
            </p:oleObj>
          </a:graphicData>
        </a:graphic>
      </p:graphicFrame>
    </p:spTree>
    <p:extLst>
      <p:ext uri="{BB962C8B-B14F-4D97-AF65-F5344CB8AC3E}">
        <p14:creationId xmlns:p14="http://schemas.microsoft.com/office/powerpoint/2010/main" xmlns="" val="86379471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0322" name="Object 2"/>
          <p:cNvGraphicFramePr>
            <a:graphicFrameLocks noChangeAspect="1"/>
          </p:cNvGraphicFramePr>
          <p:nvPr/>
        </p:nvGraphicFramePr>
        <p:xfrm>
          <a:off x="2700338" y="1628775"/>
          <a:ext cx="5759450" cy="1558925"/>
        </p:xfrm>
        <a:graphic>
          <a:graphicData uri="http://schemas.openxmlformats.org/presentationml/2006/ole">
            <p:oleObj spid="_x0000_s62472" name="Equation" r:id="rId3" imgW="4255560" imgH="1244880" progId="Equation.3">
              <p:embed/>
            </p:oleObj>
          </a:graphicData>
        </a:graphic>
      </p:graphicFrame>
      <p:sp>
        <p:nvSpPr>
          <p:cNvPr id="440323" name="Text Box 3"/>
          <p:cNvSpPr txBox="1">
            <a:spLocks noChangeArrowheads="1"/>
          </p:cNvSpPr>
          <p:nvPr/>
        </p:nvSpPr>
        <p:spPr bwMode="auto">
          <a:xfrm>
            <a:off x="1476375" y="476250"/>
            <a:ext cx="59055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a:latin typeface="Tahoma" pitchFamily="34" charset="0"/>
              </a:rPr>
              <a:t>小样本情形下，存在自由度为</a:t>
            </a:r>
            <a:r>
              <a:rPr kumimoji="1" lang="en-US" altLang="zh-CN">
                <a:latin typeface="Tahoma" pitchFamily="34" charset="0"/>
              </a:rPr>
              <a:t>n</a:t>
            </a:r>
            <a:r>
              <a:rPr kumimoji="1" lang="en-US" altLang="zh-CN" baseline="-30000">
                <a:latin typeface="Tahoma" pitchFamily="34" charset="0"/>
              </a:rPr>
              <a:t>1</a:t>
            </a:r>
            <a:r>
              <a:rPr kumimoji="1" lang="en-US" altLang="zh-CN">
                <a:latin typeface="Tahoma" pitchFamily="34" charset="0"/>
              </a:rPr>
              <a:t>+n</a:t>
            </a:r>
            <a:r>
              <a:rPr kumimoji="1" lang="en-US" altLang="zh-CN" baseline="-30000">
                <a:latin typeface="Tahoma" pitchFamily="34" charset="0"/>
              </a:rPr>
              <a:t>2</a:t>
            </a:r>
            <a:r>
              <a:rPr kumimoji="1" lang="en-US" altLang="zh-CN">
                <a:latin typeface="Tahoma" pitchFamily="34" charset="0"/>
              </a:rPr>
              <a:t>-2</a:t>
            </a:r>
            <a:r>
              <a:rPr kumimoji="1" lang="zh-CN" altLang="en-US">
                <a:latin typeface="Tahoma" pitchFamily="34" charset="0"/>
              </a:rPr>
              <a:t>的</a:t>
            </a:r>
            <a:r>
              <a:rPr kumimoji="1" lang="en-US" altLang="zh-CN">
                <a:latin typeface="Tahoma" pitchFamily="34" charset="0"/>
              </a:rPr>
              <a:t>t</a:t>
            </a:r>
            <a:r>
              <a:rPr kumimoji="1" lang="zh-CN" altLang="en-US">
                <a:latin typeface="Tahoma" pitchFamily="34" charset="0"/>
              </a:rPr>
              <a:t>分布，即：</a:t>
            </a:r>
          </a:p>
        </p:txBody>
      </p:sp>
      <p:sp>
        <p:nvSpPr>
          <p:cNvPr id="440324" name="Text Box 4"/>
          <p:cNvSpPr txBox="1">
            <a:spLocks noChangeArrowheads="1"/>
          </p:cNvSpPr>
          <p:nvPr/>
        </p:nvSpPr>
        <p:spPr bwMode="auto">
          <a:xfrm>
            <a:off x="1187450" y="3644900"/>
            <a:ext cx="6408738" cy="2157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a:latin typeface="Tahoma" pitchFamily="34" charset="0"/>
              </a:rPr>
              <a:t>式中：</a:t>
            </a:r>
            <a:r>
              <a:rPr kumimoji="1" lang="en-US" altLang="zh-CN">
                <a:latin typeface="Tahoma" pitchFamily="34" charset="0"/>
              </a:rPr>
              <a:t>s</a:t>
            </a:r>
            <a:r>
              <a:rPr kumimoji="1" lang="en-US" altLang="zh-CN" baseline="-10000">
                <a:latin typeface="Tahoma" pitchFamily="34" charset="0"/>
              </a:rPr>
              <a:t>1──</a:t>
            </a:r>
            <a:r>
              <a:rPr kumimoji="1" lang="zh-CN" altLang="en-US">
                <a:latin typeface="Tahoma" pitchFamily="34" charset="0"/>
              </a:rPr>
              <a:t>来自总体</a:t>
            </a:r>
            <a:r>
              <a:rPr kumimoji="1" lang="en-US" altLang="zh-CN">
                <a:latin typeface="Tahoma" pitchFamily="34" charset="0"/>
              </a:rPr>
              <a:t>1</a:t>
            </a:r>
            <a:r>
              <a:rPr kumimoji="1" lang="zh-CN" altLang="en-US">
                <a:latin typeface="Tahoma" pitchFamily="34" charset="0"/>
              </a:rPr>
              <a:t>的样本标准差</a:t>
            </a:r>
            <a:endParaRPr kumimoji="1" lang="zh-CN" altLang="en-US" baseline="-10000">
              <a:latin typeface="Tahoma" pitchFamily="34" charset="0"/>
            </a:endParaRPr>
          </a:p>
          <a:p>
            <a:pPr>
              <a:lnSpc>
                <a:spcPct val="150000"/>
              </a:lnSpc>
              <a:spcBef>
                <a:spcPct val="50000"/>
              </a:spcBef>
            </a:pPr>
            <a:r>
              <a:rPr kumimoji="1" lang="zh-CN" altLang="en-US" baseline="-10000">
                <a:latin typeface="Tahoma" pitchFamily="34" charset="0"/>
              </a:rPr>
              <a:t>                </a:t>
            </a:r>
            <a:r>
              <a:rPr kumimoji="1" lang="en-US" altLang="zh-CN">
                <a:latin typeface="Tahoma" pitchFamily="34" charset="0"/>
              </a:rPr>
              <a:t>s</a:t>
            </a:r>
            <a:r>
              <a:rPr kumimoji="1" lang="en-US" altLang="zh-CN" baseline="-10000">
                <a:latin typeface="Tahoma" pitchFamily="34" charset="0"/>
              </a:rPr>
              <a:t>2──</a:t>
            </a:r>
            <a:r>
              <a:rPr kumimoji="1" lang="zh-CN" altLang="en-US">
                <a:latin typeface="Tahoma" pitchFamily="34" charset="0"/>
              </a:rPr>
              <a:t>来自总体</a:t>
            </a:r>
            <a:r>
              <a:rPr kumimoji="1" lang="en-US" altLang="zh-CN">
                <a:latin typeface="Tahoma" pitchFamily="34" charset="0"/>
              </a:rPr>
              <a:t>2</a:t>
            </a:r>
            <a:r>
              <a:rPr kumimoji="1" lang="zh-CN" altLang="en-US">
                <a:latin typeface="Tahoma" pitchFamily="34" charset="0"/>
              </a:rPr>
              <a:t>的样本标准差</a:t>
            </a:r>
            <a:endParaRPr kumimoji="1" lang="zh-CN" altLang="en-US" baseline="-10000">
              <a:latin typeface="Tahoma" pitchFamily="34" charset="0"/>
            </a:endParaRPr>
          </a:p>
          <a:p>
            <a:pPr>
              <a:lnSpc>
                <a:spcPct val="150000"/>
              </a:lnSpc>
              <a:spcBef>
                <a:spcPct val="50000"/>
              </a:spcBef>
            </a:pPr>
            <a:r>
              <a:rPr kumimoji="1" lang="zh-CN" altLang="en-US" baseline="-10000">
                <a:latin typeface="Tahoma" pitchFamily="34" charset="0"/>
              </a:rPr>
              <a:t>                 </a:t>
            </a:r>
            <a:r>
              <a:rPr kumimoji="1" lang="en-US" altLang="zh-CN">
                <a:latin typeface="Tahoma" pitchFamily="34" charset="0"/>
              </a:rPr>
              <a:t>n</a:t>
            </a:r>
            <a:r>
              <a:rPr kumimoji="1" lang="en-US" altLang="zh-CN" baseline="-10000">
                <a:latin typeface="Tahoma" pitchFamily="34" charset="0"/>
              </a:rPr>
              <a:t>1──</a:t>
            </a:r>
            <a:r>
              <a:rPr kumimoji="1" lang="zh-CN" altLang="en-US">
                <a:latin typeface="Tahoma" pitchFamily="34" charset="0"/>
              </a:rPr>
              <a:t>来自总体</a:t>
            </a:r>
            <a:r>
              <a:rPr kumimoji="1" lang="en-US" altLang="zh-CN">
                <a:latin typeface="Tahoma" pitchFamily="34" charset="0"/>
              </a:rPr>
              <a:t>1</a:t>
            </a:r>
            <a:r>
              <a:rPr kumimoji="1" lang="zh-CN" altLang="en-US">
                <a:latin typeface="Tahoma" pitchFamily="34" charset="0"/>
              </a:rPr>
              <a:t>简单随机样本的的样本容量</a:t>
            </a:r>
            <a:endParaRPr kumimoji="1" lang="zh-CN" altLang="en-US" baseline="-10000">
              <a:latin typeface="Tahoma" pitchFamily="34" charset="0"/>
            </a:endParaRPr>
          </a:p>
          <a:p>
            <a:pPr>
              <a:lnSpc>
                <a:spcPct val="150000"/>
              </a:lnSpc>
              <a:spcBef>
                <a:spcPct val="50000"/>
              </a:spcBef>
            </a:pPr>
            <a:r>
              <a:rPr kumimoji="1" lang="zh-CN" altLang="en-US" baseline="-10000">
                <a:latin typeface="Tahoma" pitchFamily="34" charset="0"/>
              </a:rPr>
              <a:t>                 </a:t>
            </a:r>
            <a:r>
              <a:rPr kumimoji="1" lang="en-US" altLang="zh-CN">
                <a:latin typeface="Tahoma" pitchFamily="34" charset="0"/>
              </a:rPr>
              <a:t>n</a:t>
            </a:r>
            <a:r>
              <a:rPr kumimoji="1" lang="en-US" altLang="zh-CN" baseline="-10000">
                <a:latin typeface="Tahoma" pitchFamily="34" charset="0"/>
              </a:rPr>
              <a:t>2──</a:t>
            </a:r>
            <a:r>
              <a:rPr kumimoji="1" lang="zh-CN" altLang="en-US">
                <a:latin typeface="Tahoma" pitchFamily="34" charset="0"/>
              </a:rPr>
              <a:t>来自总体</a:t>
            </a:r>
            <a:r>
              <a:rPr kumimoji="1" lang="en-US" altLang="zh-CN">
                <a:latin typeface="Tahoma" pitchFamily="34" charset="0"/>
              </a:rPr>
              <a:t>2</a:t>
            </a:r>
            <a:r>
              <a:rPr kumimoji="1" lang="zh-CN" altLang="en-US">
                <a:latin typeface="Tahoma" pitchFamily="34" charset="0"/>
              </a:rPr>
              <a:t>简单随机样本的的样本容量</a:t>
            </a:r>
          </a:p>
        </p:txBody>
      </p:sp>
      <p:sp>
        <p:nvSpPr>
          <p:cNvPr id="440325" name="Rectangle 5"/>
          <p:cNvSpPr>
            <a:spLocks noChangeArrowheads="1"/>
          </p:cNvSpPr>
          <p:nvPr/>
        </p:nvSpPr>
        <p:spPr bwMode="auto">
          <a:xfrm>
            <a:off x="323850" y="1268413"/>
            <a:ext cx="1944688" cy="917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pPr>
            <a:r>
              <a:rPr kumimoji="1" lang="en-US" altLang="zh-CN">
                <a:latin typeface="Tahoma" pitchFamily="34" charset="0"/>
              </a:rPr>
              <a:t>σ</a:t>
            </a:r>
            <a:r>
              <a:rPr kumimoji="1" lang="en-US" altLang="zh-CN" baseline="-10000">
                <a:latin typeface="Tahoma" pitchFamily="34" charset="0"/>
              </a:rPr>
              <a:t>1 </a:t>
            </a:r>
            <a:r>
              <a:rPr kumimoji="1" lang="zh-CN" altLang="en-US">
                <a:latin typeface="Tahoma" pitchFamily="34" charset="0"/>
              </a:rPr>
              <a:t>和</a:t>
            </a:r>
            <a:r>
              <a:rPr kumimoji="1" lang="en-US" altLang="zh-CN">
                <a:latin typeface="Tahoma" pitchFamily="34" charset="0"/>
              </a:rPr>
              <a:t>σ</a:t>
            </a:r>
            <a:r>
              <a:rPr kumimoji="1" lang="en-US" altLang="zh-CN" baseline="-10000">
                <a:latin typeface="Tahoma" pitchFamily="34" charset="0"/>
              </a:rPr>
              <a:t>2</a:t>
            </a:r>
            <a:r>
              <a:rPr kumimoji="1" lang="zh-CN" altLang="en-US">
                <a:latin typeface="Tahoma" pitchFamily="34" charset="0"/>
              </a:rPr>
              <a:t>未知，</a:t>
            </a:r>
          </a:p>
          <a:p>
            <a:pPr>
              <a:lnSpc>
                <a:spcPct val="150000"/>
              </a:lnSpc>
            </a:pPr>
            <a:r>
              <a:rPr kumimoji="1" lang="zh-CN" altLang="en-US">
                <a:latin typeface="Tahoma" pitchFamily="34" charset="0"/>
              </a:rPr>
              <a:t>但已知</a:t>
            </a:r>
            <a:r>
              <a:rPr kumimoji="1" lang="en-US" altLang="zh-CN">
                <a:latin typeface="Tahoma" pitchFamily="34" charset="0"/>
              </a:rPr>
              <a:t>σ</a:t>
            </a:r>
            <a:r>
              <a:rPr kumimoji="1" lang="en-US" altLang="zh-CN" baseline="-10000">
                <a:latin typeface="Tahoma" pitchFamily="34" charset="0"/>
              </a:rPr>
              <a:t>1 =</a:t>
            </a:r>
            <a:r>
              <a:rPr kumimoji="1" lang="en-US" altLang="zh-CN">
                <a:latin typeface="Tahoma" pitchFamily="34" charset="0"/>
              </a:rPr>
              <a:t>σ</a:t>
            </a:r>
            <a:r>
              <a:rPr kumimoji="1" lang="en-US" altLang="zh-CN" baseline="-10000">
                <a:latin typeface="Tahoma" pitchFamily="34" charset="0"/>
              </a:rPr>
              <a:t>2</a:t>
            </a:r>
          </a:p>
        </p:txBody>
      </p:sp>
    </p:spTree>
    <p:extLst>
      <p:ext uri="{BB962C8B-B14F-4D97-AF65-F5344CB8AC3E}">
        <p14:creationId xmlns:p14="http://schemas.microsoft.com/office/powerpoint/2010/main" xmlns="" val="292840317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ChangeArrowheads="1"/>
          </p:cNvSpPr>
          <p:nvPr/>
        </p:nvSpPr>
        <p:spPr bwMode="auto">
          <a:xfrm>
            <a:off x="250825" y="260350"/>
            <a:ext cx="8642350" cy="1558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en-US" altLang="zh-CN" sz="1600">
                <a:latin typeface="Tahoma" pitchFamily="34" charset="0"/>
              </a:rPr>
              <a:t>       </a:t>
            </a:r>
            <a:r>
              <a:rPr kumimoji="1" lang="zh-CN" altLang="en-US" sz="1600">
                <a:latin typeface="Tahoma" pitchFamily="34" charset="0"/>
              </a:rPr>
              <a:t>有两种方法可用于制造某种以抗拉强度为重要特征的产品。根据以往的资料得知，第一种方法生产出的产品其抗拉强度的标准差为</a:t>
            </a:r>
            <a:r>
              <a:rPr kumimoji="1" lang="en-US" altLang="zh-CN" sz="1600">
                <a:latin typeface="Tahoma" pitchFamily="34" charset="0"/>
              </a:rPr>
              <a:t>8kg</a:t>
            </a:r>
            <a:r>
              <a:rPr kumimoji="1" lang="zh-CN" altLang="en-US" sz="1600">
                <a:latin typeface="Tahoma" pitchFamily="34" charset="0"/>
              </a:rPr>
              <a:t>，第二种方法的标准差为</a:t>
            </a:r>
            <a:r>
              <a:rPr kumimoji="1" lang="en-US" altLang="zh-CN" sz="1600">
                <a:latin typeface="Tahoma" pitchFamily="34" charset="0"/>
              </a:rPr>
              <a:t>10kg</a:t>
            </a:r>
            <a:r>
              <a:rPr kumimoji="1" lang="zh-CN" altLang="en-US" sz="1600">
                <a:latin typeface="Tahoma" pitchFamily="34" charset="0"/>
              </a:rPr>
              <a:t>。从两种方法生产的产品中各抽一个随机样本，样本的容量分别为</a:t>
            </a:r>
            <a:r>
              <a:rPr kumimoji="1" lang="en-US" altLang="zh-CN" sz="1600">
                <a:latin typeface="Tahoma" pitchFamily="34" charset="0"/>
              </a:rPr>
              <a:t>n</a:t>
            </a:r>
            <a:r>
              <a:rPr kumimoji="1" lang="en-US" altLang="zh-CN" sz="1600" baseline="-10000">
                <a:latin typeface="Tahoma" pitchFamily="34" charset="0"/>
              </a:rPr>
              <a:t>1</a:t>
            </a:r>
            <a:r>
              <a:rPr kumimoji="1" lang="en-US" altLang="zh-CN" sz="1600">
                <a:latin typeface="Tahoma" pitchFamily="34" charset="0"/>
              </a:rPr>
              <a:t>=32</a:t>
            </a:r>
            <a:r>
              <a:rPr kumimoji="1" lang="zh-CN" altLang="en-US" sz="1600">
                <a:latin typeface="Tahoma" pitchFamily="34" charset="0"/>
              </a:rPr>
              <a:t>，</a:t>
            </a:r>
            <a:r>
              <a:rPr kumimoji="1" lang="en-US" altLang="zh-CN" sz="1600">
                <a:latin typeface="Tahoma" pitchFamily="34" charset="0"/>
              </a:rPr>
              <a:t>n</a:t>
            </a:r>
            <a:r>
              <a:rPr kumimoji="1" lang="en-US" altLang="zh-CN" sz="1600" baseline="-10000">
                <a:latin typeface="Tahoma" pitchFamily="34" charset="0"/>
              </a:rPr>
              <a:t>2</a:t>
            </a:r>
            <a:r>
              <a:rPr kumimoji="1" lang="en-US" altLang="zh-CN" sz="1600">
                <a:latin typeface="Tahoma" pitchFamily="34" charset="0"/>
              </a:rPr>
              <a:t>=40</a:t>
            </a:r>
            <a:r>
              <a:rPr kumimoji="1" lang="zh-CN" altLang="en-US" sz="1600">
                <a:latin typeface="Tahoma" pitchFamily="34" charset="0"/>
              </a:rPr>
              <a:t>，测得    </a:t>
            </a:r>
            <a:r>
              <a:rPr kumimoji="1" lang="en-US" altLang="zh-CN" sz="1600">
                <a:latin typeface="Tahoma" pitchFamily="34" charset="0"/>
              </a:rPr>
              <a:t>=50kg</a:t>
            </a:r>
            <a:r>
              <a:rPr kumimoji="1" lang="zh-CN" altLang="en-US" sz="1600">
                <a:latin typeface="Tahoma" pitchFamily="34" charset="0"/>
              </a:rPr>
              <a:t>， </a:t>
            </a:r>
            <a:r>
              <a:rPr kumimoji="1" lang="en-US" altLang="zh-CN" sz="1600">
                <a:latin typeface="Tahoma" pitchFamily="34" charset="0"/>
              </a:rPr>
              <a:t>=44kg</a:t>
            </a:r>
            <a:r>
              <a:rPr kumimoji="1" lang="zh-CN" altLang="en-US" sz="1600">
                <a:latin typeface="Tahoma" pitchFamily="34" charset="0"/>
              </a:rPr>
              <a:t>。问两种方法生产出来的产品平均抗拉强度是否有显著差别（</a:t>
            </a:r>
            <a:r>
              <a:rPr kumimoji="1" lang="en-US" altLang="zh-CN" sz="1600">
                <a:latin typeface="Tahoma" pitchFamily="34" charset="0"/>
              </a:rPr>
              <a:t>α=0.05</a:t>
            </a:r>
            <a:r>
              <a:rPr kumimoji="1" lang="zh-CN" altLang="en-US" sz="1600">
                <a:latin typeface="Tahoma" pitchFamily="34" charset="0"/>
              </a:rPr>
              <a:t>）。</a:t>
            </a:r>
          </a:p>
        </p:txBody>
      </p:sp>
      <p:graphicFrame>
        <p:nvGraphicFramePr>
          <p:cNvPr id="441347" name="Object 3"/>
          <p:cNvGraphicFramePr>
            <a:graphicFrameLocks noChangeAspect="1"/>
          </p:cNvGraphicFramePr>
          <p:nvPr/>
        </p:nvGraphicFramePr>
        <p:xfrm>
          <a:off x="3635375" y="1989138"/>
          <a:ext cx="1944688" cy="403225"/>
        </p:xfrm>
        <a:graphic>
          <a:graphicData uri="http://schemas.openxmlformats.org/presentationml/2006/ole">
            <p:oleObj spid="_x0000_s63526" name="Equation" r:id="rId3" imgW="1295640" imgH="292320" progId="Equation.3">
              <p:embed/>
            </p:oleObj>
          </a:graphicData>
        </a:graphic>
      </p:graphicFrame>
      <p:graphicFrame>
        <p:nvGraphicFramePr>
          <p:cNvPr id="441348" name="Object 4"/>
          <p:cNvGraphicFramePr>
            <a:graphicFrameLocks noChangeAspect="1"/>
          </p:cNvGraphicFramePr>
          <p:nvPr/>
        </p:nvGraphicFramePr>
        <p:xfrm>
          <a:off x="3635375" y="2420938"/>
          <a:ext cx="1873250" cy="388937"/>
        </p:xfrm>
        <a:graphic>
          <a:graphicData uri="http://schemas.openxmlformats.org/presentationml/2006/ole">
            <p:oleObj spid="_x0000_s63527" name="Equation" r:id="rId4" imgW="1270440" imgH="279360" progId="Equation.3">
              <p:embed/>
            </p:oleObj>
          </a:graphicData>
        </a:graphic>
      </p:graphicFrame>
      <p:graphicFrame>
        <p:nvGraphicFramePr>
          <p:cNvPr id="441349" name="Object 5"/>
          <p:cNvGraphicFramePr>
            <a:graphicFrameLocks noChangeAspect="1"/>
          </p:cNvGraphicFramePr>
          <p:nvPr/>
        </p:nvGraphicFramePr>
        <p:xfrm>
          <a:off x="3635375" y="3141663"/>
          <a:ext cx="2160588" cy="574675"/>
        </p:xfrm>
        <a:graphic>
          <a:graphicData uri="http://schemas.openxmlformats.org/presentationml/2006/ole">
            <p:oleObj spid="_x0000_s63528" name="Equation" r:id="rId5" imgW="1511640" imgH="381240" progId="Equation.3">
              <p:embed/>
            </p:oleObj>
          </a:graphicData>
        </a:graphic>
      </p:graphicFrame>
      <p:graphicFrame>
        <p:nvGraphicFramePr>
          <p:cNvPr id="441350" name="Object 6"/>
          <p:cNvGraphicFramePr>
            <a:graphicFrameLocks noChangeAspect="1"/>
          </p:cNvGraphicFramePr>
          <p:nvPr/>
        </p:nvGraphicFramePr>
        <p:xfrm>
          <a:off x="1784350" y="3943350"/>
          <a:ext cx="5430838" cy="1474788"/>
        </p:xfrm>
        <a:graphic>
          <a:graphicData uri="http://schemas.openxmlformats.org/presentationml/2006/ole">
            <p:oleObj spid="_x0000_s63529" name="公式" r:id="rId6" imgW="4407840" imgH="1206720" progId="Equation.3">
              <p:embed/>
            </p:oleObj>
          </a:graphicData>
        </a:graphic>
      </p:graphicFrame>
      <p:graphicFrame>
        <p:nvGraphicFramePr>
          <p:cNvPr id="441351" name="Object 7"/>
          <p:cNvGraphicFramePr>
            <a:graphicFrameLocks noChangeAspect="1"/>
          </p:cNvGraphicFramePr>
          <p:nvPr/>
        </p:nvGraphicFramePr>
        <p:xfrm>
          <a:off x="6516688" y="1052513"/>
          <a:ext cx="309562" cy="377825"/>
        </p:xfrm>
        <a:graphic>
          <a:graphicData uri="http://schemas.openxmlformats.org/presentationml/2006/ole">
            <p:oleObj spid="_x0000_s63530" name="公式" r:id="rId7" imgW="292320" imgH="355680" progId="Equation.3">
              <p:embed/>
            </p:oleObj>
          </a:graphicData>
        </a:graphic>
      </p:graphicFrame>
      <p:graphicFrame>
        <p:nvGraphicFramePr>
          <p:cNvPr id="441352" name="Object 8"/>
          <p:cNvGraphicFramePr>
            <a:graphicFrameLocks noChangeAspect="1"/>
          </p:cNvGraphicFramePr>
          <p:nvPr/>
        </p:nvGraphicFramePr>
        <p:xfrm>
          <a:off x="7380288" y="1125538"/>
          <a:ext cx="303212" cy="350837"/>
        </p:xfrm>
        <a:graphic>
          <a:graphicData uri="http://schemas.openxmlformats.org/presentationml/2006/ole">
            <p:oleObj spid="_x0000_s63531" name="公式" r:id="rId8" imgW="304920" imgH="355680" progId="Equation.3">
              <p:embed/>
            </p:oleObj>
          </a:graphicData>
        </a:graphic>
      </p:graphicFrame>
    </p:spTree>
    <p:extLst>
      <p:ext uri="{BB962C8B-B14F-4D97-AF65-F5344CB8AC3E}">
        <p14:creationId xmlns:p14="http://schemas.microsoft.com/office/powerpoint/2010/main" xmlns="" val="9616306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13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1348"/>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41349"/>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4413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2"/>
          <p:cNvSpPr>
            <a:spLocks noChangeArrowheads="1"/>
          </p:cNvSpPr>
          <p:nvPr/>
        </p:nvSpPr>
        <p:spPr bwMode="auto">
          <a:xfrm>
            <a:off x="539750" y="260350"/>
            <a:ext cx="7921625" cy="1925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en-US" altLang="zh-CN" sz="1600">
                <a:latin typeface="Tahoma" pitchFamily="34" charset="0"/>
              </a:rPr>
              <a:t>       </a:t>
            </a:r>
            <a:r>
              <a:rPr kumimoji="1" lang="zh-CN" altLang="en-US" sz="1600">
                <a:latin typeface="Tahoma" pitchFamily="34" charset="0"/>
              </a:rPr>
              <a:t>一个车间研究用两种不同的工艺组装某种产品所用的时间是否相同。让一个组的</a:t>
            </a:r>
            <a:r>
              <a:rPr kumimoji="1" lang="en-US" altLang="zh-CN" sz="1600">
                <a:latin typeface="Tahoma" pitchFamily="34" charset="0"/>
              </a:rPr>
              <a:t>10</a:t>
            </a:r>
            <a:r>
              <a:rPr kumimoji="1" lang="zh-CN" altLang="en-US" sz="1600">
                <a:latin typeface="Tahoma" pitchFamily="34" charset="0"/>
              </a:rPr>
              <a:t>工人用第一种工艺组装该种产品，平均所需时间为</a:t>
            </a:r>
            <a:r>
              <a:rPr kumimoji="1" lang="en-US" altLang="zh-CN" sz="1600">
                <a:latin typeface="Tahoma" pitchFamily="34" charset="0"/>
              </a:rPr>
              <a:t>26.1</a:t>
            </a:r>
            <a:r>
              <a:rPr kumimoji="1" lang="zh-CN" altLang="en-US" sz="1600">
                <a:latin typeface="Tahoma" pitchFamily="34" charset="0"/>
              </a:rPr>
              <a:t>分钟，样本标准差为</a:t>
            </a:r>
            <a:r>
              <a:rPr kumimoji="1" lang="en-US" altLang="zh-CN" sz="1600">
                <a:latin typeface="Tahoma" pitchFamily="34" charset="0"/>
              </a:rPr>
              <a:t>12</a:t>
            </a:r>
            <a:r>
              <a:rPr kumimoji="1" lang="zh-CN" altLang="en-US" sz="1600">
                <a:latin typeface="Tahoma" pitchFamily="34" charset="0"/>
              </a:rPr>
              <a:t>分钟。另一组</a:t>
            </a:r>
            <a:r>
              <a:rPr kumimoji="1" lang="en-US" altLang="zh-CN" sz="1600">
                <a:latin typeface="Tahoma" pitchFamily="34" charset="0"/>
              </a:rPr>
              <a:t>8</a:t>
            </a:r>
            <a:r>
              <a:rPr kumimoji="1" lang="zh-CN" altLang="en-US" sz="1600">
                <a:latin typeface="Tahoma" pitchFamily="34" charset="0"/>
              </a:rPr>
              <a:t>名工人用第二种工艺组装，平均所需时间为</a:t>
            </a:r>
            <a:r>
              <a:rPr kumimoji="1" lang="en-US" altLang="zh-CN" sz="1600">
                <a:latin typeface="Tahoma" pitchFamily="34" charset="0"/>
              </a:rPr>
              <a:t>17.6</a:t>
            </a:r>
            <a:r>
              <a:rPr kumimoji="1" lang="zh-CN" altLang="en-US" sz="1600">
                <a:latin typeface="Tahoma" pitchFamily="34" charset="0"/>
              </a:rPr>
              <a:t>分钟，标准差为</a:t>
            </a:r>
            <a:r>
              <a:rPr kumimoji="1" lang="en-US" altLang="zh-CN" sz="1600">
                <a:latin typeface="Tahoma" pitchFamily="34" charset="0"/>
              </a:rPr>
              <a:t>10.5</a:t>
            </a:r>
            <a:r>
              <a:rPr kumimoji="1" lang="zh-CN" altLang="en-US" sz="1600">
                <a:latin typeface="Tahoma" pitchFamily="34" charset="0"/>
              </a:rPr>
              <a:t>分钟。已知用两种工艺组装产品所用时间服从正态分布，且</a:t>
            </a:r>
            <a:r>
              <a:rPr kumimoji="1" lang="en-US" altLang="zh-CN" sz="1600">
                <a:latin typeface="Tahoma" pitchFamily="34" charset="0"/>
              </a:rPr>
              <a:t>σ</a:t>
            </a:r>
            <a:r>
              <a:rPr kumimoji="1" lang="en-US" altLang="zh-CN" sz="1600" baseline="-10000">
                <a:latin typeface="Tahoma" pitchFamily="34" charset="0"/>
              </a:rPr>
              <a:t>1</a:t>
            </a:r>
            <a:r>
              <a:rPr kumimoji="1" lang="en-US" altLang="zh-CN" sz="1600">
                <a:latin typeface="Tahoma" pitchFamily="34" charset="0"/>
              </a:rPr>
              <a:t>=σ</a:t>
            </a:r>
            <a:r>
              <a:rPr kumimoji="1" lang="en-US" altLang="zh-CN" sz="1600" baseline="-10000">
                <a:latin typeface="Tahoma" pitchFamily="34" charset="0"/>
              </a:rPr>
              <a:t>2</a:t>
            </a:r>
            <a:r>
              <a:rPr kumimoji="1" lang="zh-CN" altLang="en-US" sz="1600" baseline="-10000">
                <a:latin typeface="Tahoma" pitchFamily="34" charset="0"/>
              </a:rPr>
              <a:t>，</a:t>
            </a:r>
            <a:r>
              <a:rPr kumimoji="1" lang="zh-CN" altLang="en-US" sz="1600">
                <a:latin typeface="Tahoma" pitchFamily="34" charset="0"/>
              </a:rPr>
              <a:t>试问能否认为用第二种方法组装比第一种方法要好。</a:t>
            </a:r>
            <a:endParaRPr kumimoji="1" lang="zh-CN" altLang="en-US" sz="1600" baseline="-10000">
              <a:latin typeface="Tahoma" pitchFamily="34" charset="0"/>
            </a:endParaRPr>
          </a:p>
        </p:txBody>
      </p:sp>
      <p:graphicFrame>
        <p:nvGraphicFramePr>
          <p:cNvPr id="442371" name="Object 3"/>
          <p:cNvGraphicFramePr>
            <a:graphicFrameLocks noChangeAspect="1"/>
          </p:cNvGraphicFramePr>
          <p:nvPr/>
        </p:nvGraphicFramePr>
        <p:xfrm>
          <a:off x="3635375" y="2271713"/>
          <a:ext cx="1800225" cy="373062"/>
        </p:xfrm>
        <a:graphic>
          <a:graphicData uri="http://schemas.openxmlformats.org/presentationml/2006/ole">
            <p:oleObj spid="_x0000_s64538" name="公式" r:id="rId3" imgW="1295640" imgH="292320" progId="Equation.3">
              <p:embed/>
            </p:oleObj>
          </a:graphicData>
        </a:graphic>
      </p:graphicFrame>
      <p:graphicFrame>
        <p:nvGraphicFramePr>
          <p:cNvPr id="442372" name="Object 4"/>
          <p:cNvGraphicFramePr>
            <a:graphicFrameLocks noChangeAspect="1"/>
          </p:cNvGraphicFramePr>
          <p:nvPr/>
        </p:nvGraphicFramePr>
        <p:xfrm>
          <a:off x="3646488" y="2706688"/>
          <a:ext cx="1706562" cy="354012"/>
        </p:xfrm>
        <a:graphic>
          <a:graphicData uri="http://schemas.openxmlformats.org/presentationml/2006/ole">
            <p:oleObj spid="_x0000_s64539" name="公式" r:id="rId4" imgW="1270440" imgH="279360" progId="Equation.3">
              <p:embed/>
            </p:oleObj>
          </a:graphicData>
        </a:graphic>
      </p:graphicFrame>
      <p:graphicFrame>
        <p:nvGraphicFramePr>
          <p:cNvPr id="442373" name="Object 5"/>
          <p:cNvGraphicFramePr>
            <a:graphicFrameLocks noChangeAspect="1"/>
          </p:cNvGraphicFramePr>
          <p:nvPr/>
        </p:nvGraphicFramePr>
        <p:xfrm>
          <a:off x="1619250" y="3573463"/>
          <a:ext cx="5761038" cy="412750"/>
        </p:xfrm>
        <a:graphic>
          <a:graphicData uri="http://schemas.openxmlformats.org/presentationml/2006/ole">
            <p:oleObj spid="_x0000_s64540" name="公式" r:id="rId5" imgW="4153680" imgH="292320" progId="Equation.3">
              <p:embed/>
            </p:oleObj>
          </a:graphicData>
        </a:graphic>
      </p:graphicFrame>
      <p:graphicFrame>
        <p:nvGraphicFramePr>
          <p:cNvPr id="442374" name="Object 6"/>
          <p:cNvGraphicFramePr>
            <a:graphicFrameLocks noChangeAspect="1"/>
          </p:cNvGraphicFramePr>
          <p:nvPr/>
        </p:nvGraphicFramePr>
        <p:xfrm>
          <a:off x="1435100" y="4516438"/>
          <a:ext cx="5765800" cy="1212850"/>
        </p:xfrm>
        <a:graphic>
          <a:graphicData uri="http://schemas.openxmlformats.org/presentationml/2006/ole">
            <p:oleObj spid="_x0000_s64541" name="公式" r:id="rId6" imgW="5995800" imgH="1244880" progId="Equation.3">
              <p:embed/>
            </p:oleObj>
          </a:graphicData>
        </a:graphic>
      </p:graphicFrame>
    </p:spTree>
    <p:extLst>
      <p:ext uri="{BB962C8B-B14F-4D97-AF65-F5344CB8AC3E}">
        <p14:creationId xmlns:p14="http://schemas.microsoft.com/office/powerpoint/2010/main" xmlns="" val="53293669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237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4237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54" presetClass="entr" presetSubtype="0" accel="100000" fill="hold" nodeType="clickEffect">
                                  <p:stCondLst>
                                    <p:cond delay="0"/>
                                  </p:stCondLst>
                                  <p:childTnLst>
                                    <p:set>
                                      <p:cBhvr>
                                        <p:cTn id="12" dur="1" fill="hold">
                                          <p:stCondLst>
                                            <p:cond delay="0"/>
                                          </p:stCondLst>
                                        </p:cTn>
                                        <p:tgtEl>
                                          <p:spTgt spid="442373"/>
                                        </p:tgtEl>
                                        <p:attrNameLst>
                                          <p:attrName>style.visibility</p:attrName>
                                        </p:attrNameLst>
                                      </p:cBhvr>
                                      <p:to>
                                        <p:strVal val="visible"/>
                                      </p:to>
                                    </p:set>
                                    <p:anim calcmode="lin" valueType="num">
                                      <p:cBhvr>
                                        <p:cTn id="13" dur="500" fill="hold"/>
                                        <p:tgtEl>
                                          <p:spTgt spid="442373"/>
                                        </p:tgtEl>
                                        <p:attrNameLst>
                                          <p:attrName>ppt_w</p:attrName>
                                        </p:attrNameLst>
                                      </p:cBhvr>
                                      <p:tavLst>
                                        <p:tav tm="0">
                                          <p:val>
                                            <p:strVal val="#ppt_w*0.05"/>
                                          </p:val>
                                        </p:tav>
                                        <p:tav tm="100000">
                                          <p:val>
                                            <p:strVal val="#ppt_w"/>
                                          </p:val>
                                        </p:tav>
                                      </p:tavLst>
                                    </p:anim>
                                    <p:anim calcmode="lin" valueType="num">
                                      <p:cBhvr>
                                        <p:cTn id="14" dur="500" fill="hold"/>
                                        <p:tgtEl>
                                          <p:spTgt spid="442373"/>
                                        </p:tgtEl>
                                        <p:attrNameLst>
                                          <p:attrName>ppt_h</p:attrName>
                                        </p:attrNameLst>
                                      </p:cBhvr>
                                      <p:tavLst>
                                        <p:tav tm="0">
                                          <p:val>
                                            <p:strVal val="#ppt_h"/>
                                          </p:val>
                                        </p:tav>
                                        <p:tav tm="100000">
                                          <p:val>
                                            <p:strVal val="#ppt_h"/>
                                          </p:val>
                                        </p:tav>
                                      </p:tavLst>
                                    </p:anim>
                                    <p:anim calcmode="lin" valueType="num">
                                      <p:cBhvr>
                                        <p:cTn id="15" dur="500" fill="hold"/>
                                        <p:tgtEl>
                                          <p:spTgt spid="442373"/>
                                        </p:tgtEl>
                                        <p:attrNameLst>
                                          <p:attrName>ppt_x</p:attrName>
                                        </p:attrNameLst>
                                      </p:cBhvr>
                                      <p:tavLst>
                                        <p:tav tm="0">
                                          <p:val>
                                            <p:strVal val="#ppt_x-.2"/>
                                          </p:val>
                                        </p:tav>
                                        <p:tav tm="100000">
                                          <p:val>
                                            <p:strVal val="#ppt_x"/>
                                          </p:val>
                                        </p:tav>
                                      </p:tavLst>
                                    </p:anim>
                                    <p:anim calcmode="lin" valueType="num">
                                      <p:cBhvr>
                                        <p:cTn id="16" dur="500" fill="hold"/>
                                        <p:tgtEl>
                                          <p:spTgt spid="442373"/>
                                        </p:tgtEl>
                                        <p:attrNameLst>
                                          <p:attrName>ppt_y</p:attrName>
                                        </p:attrNameLst>
                                      </p:cBhvr>
                                      <p:tavLst>
                                        <p:tav tm="0">
                                          <p:val>
                                            <p:strVal val="#ppt_y"/>
                                          </p:val>
                                        </p:tav>
                                        <p:tav tm="100000">
                                          <p:val>
                                            <p:strVal val="#ppt_y"/>
                                          </p:val>
                                        </p:tav>
                                      </p:tavLst>
                                    </p:anim>
                                    <p:animEffect transition="in" filter="fade">
                                      <p:cBhvr>
                                        <p:cTn id="17" dur="500"/>
                                        <p:tgtEl>
                                          <p:spTgt spid="44237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54" presetClass="entr" presetSubtype="0" accel="100000" fill="hold" nodeType="clickEffect">
                                  <p:stCondLst>
                                    <p:cond delay="0"/>
                                  </p:stCondLst>
                                  <p:childTnLst>
                                    <p:set>
                                      <p:cBhvr>
                                        <p:cTn id="21" dur="1" fill="hold">
                                          <p:stCondLst>
                                            <p:cond delay="0"/>
                                          </p:stCondLst>
                                        </p:cTn>
                                        <p:tgtEl>
                                          <p:spTgt spid="442374"/>
                                        </p:tgtEl>
                                        <p:attrNameLst>
                                          <p:attrName>style.visibility</p:attrName>
                                        </p:attrNameLst>
                                      </p:cBhvr>
                                      <p:to>
                                        <p:strVal val="visible"/>
                                      </p:to>
                                    </p:set>
                                    <p:anim calcmode="lin" valueType="num">
                                      <p:cBhvr>
                                        <p:cTn id="22" dur="500" fill="hold"/>
                                        <p:tgtEl>
                                          <p:spTgt spid="442374"/>
                                        </p:tgtEl>
                                        <p:attrNameLst>
                                          <p:attrName>ppt_w</p:attrName>
                                        </p:attrNameLst>
                                      </p:cBhvr>
                                      <p:tavLst>
                                        <p:tav tm="0">
                                          <p:val>
                                            <p:strVal val="#ppt_w*0.05"/>
                                          </p:val>
                                        </p:tav>
                                        <p:tav tm="100000">
                                          <p:val>
                                            <p:strVal val="#ppt_w"/>
                                          </p:val>
                                        </p:tav>
                                      </p:tavLst>
                                    </p:anim>
                                    <p:anim calcmode="lin" valueType="num">
                                      <p:cBhvr>
                                        <p:cTn id="23" dur="500" fill="hold"/>
                                        <p:tgtEl>
                                          <p:spTgt spid="442374"/>
                                        </p:tgtEl>
                                        <p:attrNameLst>
                                          <p:attrName>ppt_h</p:attrName>
                                        </p:attrNameLst>
                                      </p:cBhvr>
                                      <p:tavLst>
                                        <p:tav tm="0">
                                          <p:val>
                                            <p:strVal val="#ppt_h"/>
                                          </p:val>
                                        </p:tav>
                                        <p:tav tm="100000">
                                          <p:val>
                                            <p:strVal val="#ppt_h"/>
                                          </p:val>
                                        </p:tav>
                                      </p:tavLst>
                                    </p:anim>
                                    <p:anim calcmode="lin" valueType="num">
                                      <p:cBhvr>
                                        <p:cTn id="24" dur="500" fill="hold"/>
                                        <p:tgtEl>
                                          <p:spTgt spid="442374"/>
                                        </p:tgtEl>
                                        <p:attrNameLst>
                                          <p:attrName>ppt_x</p:attrName>
                                        </p:attrNameLst>
                                      </p:cBhvr>
                                      <p:tavLst>
                                        <p:tav tm="0">
                                          <p:val>
                                            <p:strVal val="#ppt_x-.2"/>
                                          </p:val>
                                        </p:tav>
                                        <p:tav tm="100000">
                                          <p:val>
                                            <p:strVal val="#ppt_x"/>
                                          </p:val>
                                        </p:tav>
                                      </p:tavLst>
                                    </p:anim>
                                    <p:anim calcmode="lin" valueType="num">
                                      <p:cBhvr>
                                        <p:cTn id="25" dur="500" fill="hold"/>
                                        <p:tgtEl>
                                          <p:spTgt spid="442374"/>
                                        </p:tgtEl>
                                        <p:attrNameLst>
                                          <p:attrName>ppt_y</p:attrName>
                                        </p:attrNameLst>
                                      </p:cBhvr>
                                      <p:tavLst>
                                        <p:tav tm="0">
                                          <p:val>
                                            <p:strVal val="#ppt_y"/>
                                          </p:val>
                                        </p:tav>
                                        <p:tav tm="100000">
                                          <p:val>
                                            <p:strVal val="#ppt_y"/>
                                          </p:val>
                                        </p:tav>
                                      </p:tavLst>
                                    </p:anim>
                                    <p:animEffect transition="in" filter="fade">
                                      <p:cBhvr>
                                        <p:cTn id="26" dur="500"/>
                                        <p:tgtEl>
                                          <p:spTgt spid="4423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0" name="Text Box 2"/>
          <p:cNvSpPr txBox="1">
            <a:spLocks noChangeArrowheads="1"/>
          </p:cNvSpPr>
          <p:nvPr/>
        </p:nvSpPr>
        <p:spPr bwMode="auto">
          <a:xfrm>
            <a:off x="539750" y="188913"/>
            <a:ext cx="8208963" cy="806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30000"/>
              </a:lnSpc>
              <a:spcBef>
                <a:spcPct val="50000"/>
              </a:spcBef>
            </a:pPr>
            <a:r>
              <a:rPr lang="zh-CN" altLang="en-US" b="1">
                <a:solidFill>
                  <a:srgbClr val="FF3300"/>
                </a:solidFill>
              </a:rPr>
              <a:t>根据样本观测值来判断一个有关总体的假设是否成立的问题，就是假设检验问题（</a:t>
            </a:r>
            <a:r>
              <a:rPr lang="en-US" altLang="zh-CN" b="1">
                <a:solidFill>
                  <a:srgbClr val="FF3300"/>
                </a:solidFill>
              </a:rPr>
              <a:t>hypothesis testing</a:t>
            </a:r>
            <a:r>
              <a:rPr lang="zh-CN" altLang="en-US" b="1">
                <a:solidFill>
                  <a:srgbClr val="FF3300"/>
                </a:solidFill>
              </a:rPr>
              <a:t>）。</a:t>
            </a:r>
          </a:p>
        </p:txBody>
      </p:sp>
      <p:sp>
        <p:nvSpPr>
          <p:cNvPr id="406531" name="Rectangle 3"/>
          <p:cNvSpPr>
            <a:spLocks noChangeArrowheads="1"/>
          </p:cNvSpPr>
          <p:nvPr/>
        </p:nvSpPr>
        <p:spPr bwMode="auto">
          <a:xfrm>
            <a:off x="0" y="1196975"/>
            <a:ext cx="9144000" cy="720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nSpc>
                <a:spcPct val="115000"/>
              </a:lnSpc>
              <a:spcBef>
                <a:spcPct val="20000"/>
              </a:spcBef>
              <a:buClr>
                <a:schemeClr val="folHlink"/>
              </a:buClr>
              <a:buSzPct val="60000"/>
              <a:buFont typeface="Wingdings" pitchFamily="2" charset="2"/>
              <a:buNone/>
            </a:pPr>
            <a:r>
              <a:rPr kumimoji="1" lang="en-US" altLang="zh-CN">
                <a:latin typeface="Tahoma" pitchFamily="34" charset="0"/>
              </a:rPr>
              <a:t>  </a:t>
            </a:r>
            <a:r>
              <a:rPr kumimoji="1" lang="zh-CN" altLang="en-US">
                <a:latin typeface="Tahoma" pitchFamily="34" charset="0"/>
              </a:rPr>
              <a:t>　某厂生产一种供出口的罐头，经验表明罐头的净重服从正态分布。标准规格是每罐净重</a:t>
            </a:r>
            <a:r>
              <a:rPr kumimoji="1" lang="en-US" altLang="zh-CN">
                <a:latin typeface="Tahoma" pitchFamily="34" charset="0"/>
              </a:rPr>
              <a:t>250</a:t>
            </a:r>
            <a:r>
              <a:rPr kumimoji="1" lang="zh-CN" altLang="en-US">
                <a:latin typeface="Tahoma" pitchFamily="34" charset="0"/>
              </a:rPr>
              <a:t>克，标准差是</a:t>
            </a:r>
            <a:r>
              <a:rPr kumimoji="1" lang="en-US" altLang="zh-CN">
                <a:latin typeface="Tahoma" pitchFamily="34" charset="0"/>
              </a:rPr>
              <a:t>3</a:t>
            </a:r>
            <a:r>
              <a:rPr kumimoji="1" lang="zh-CN" altLang="en-US">
                <a:latin typeface="Tahoma" pitchFamily="34" charset="0"/>
              </a:rPr>
              <a:t>克。现从生产线上随机抽取</a:t>
            </a:r>
            <a:r>
              <a:rPr kumimoji="1" lang="en-US" altLang="zh-CN">
                <a:latin typeface="Tahoma" pitchFamily="34" charset="0"/>
              </a:rPr>
              <a:t>100</a:t>
            </a:r>
            <a:r>
              <a:rPr kumimoji="1" lang="zh-CN" altLang="en-US">
                <a:latin typeface="Tahoma" pitchFamily="34" charset="0"/>
              </a:rPr>
              <a:t>罐进行检查，称得其平均净重</a:t>
            </a:r>
            <a:r>
              <a:rPr kumimoji="1" lang="en-US" altLang="zh-CN">
                <a:latin typeface="Tahoma" pitchFamily="34" charset="0"/>
              </a:rPr>
              <a:t>251</a:t>
            </a:r>
            <a:r>
              <a:rPr kumimoji="1" lang="zh-CN" altLang="en-US">
                <a:latin typeface="Tahoma" pitchFamily="34" charset="0"/>
              </a:rPr>
              <a:t>克。问这批罐头是否合乎规格净重？</a:t>
            </a:r>
          </a:p>
        </p:txBody>
      </p:sp>
      <p:sp>
        <p:nvSpPr>
          <p:cNvPr id="406532" name="Text Box 4"/>
          <p:cNvSpPr txBox="1">
            <a:spLocks noChangeArrowheads="1"/>
          </p:cNvSpPr>
          <p:nvPr/>
        </p:nvSpPr>
        <p:spPr bwMode="auto">
          <a:xfrm>
            <a:off x="609600" y="6019800"/>
            <a:ext cx="36576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600">
                <a:latin typeface="Tahoma" pitchFamily="34" charset="0"/>
              </a:rPr>
              <a:t>则样本均值服从均值为</a:t>
            </a:r>
            <a:r>
              <a:rPr kumimoji="1" lang="en-US" altLang="zh-CN" sz="1600">
                <a:latin typeface="Tahoma" pitchFamily="34" charset="0"/>
              </a:rPr>
              <a:t>250</a:t>
            </a:r>
            <a:r>
              <a:rPr kumimoji="1" lang="zh-CN" altLang="en-US" sz="1600">
                <a:latin typeface="Tahoma" pitchFamily="34" charset="0"/>
              </a:rPr>
              <a:t>，标准差</a:t>
            </a:r>
            <a:r>
              <a:rPr kumimoji="1" lang="en-US" altLang="zh-CN" sz="1600">
                <a:latin typeface="Tahoma" pitchFamily="34" charset="0"/>
              </a:rPr>
              <a:t>0.3</a:t>
            </a:r>
            <a:r>
              <a:rPr kumimoji="1" lang="zh-CN" altLang="en-US" sz="1600">
                <a:latin typeface="Tahoma" pitchFamily="34" charset="0"/>
              </a:rPr>
              <a:t>的正态分布</a:t>
            </a:r>
          </a:p>
        </p:txBody>
      </p:sp>
      <p:grpSp>
        <p:nvGrpSpPr>
          <p:cNvPr id="406533" name="Group 5"/>
          <p:cNvGrpSpPr>
            <a:grpSpLocks/>
          </p:cNvGrpSpPr>
          <p:nvPr/>
        </p:nvGrpSpPr>
        <p:grpSpPr bwMode="auto">
          <a:xfrm>
            <a:off x="250825" y="2852738"/>
            <a:ext cx="4408488" cy="3094037"/>
            <a:chOff x="144" y="1824"/>
            <a:chExt cx="2777" cy="1949"/>
          </a:xfrm>
        </p:grpSpPr>
        <p:grpSp>
          <p:nvGrpSpPr>
            <p:cNvPr id="406534" name="Group 6"/>
            <p:cNvGrpSpPr>
              <a:grpSpLocks/>
            </p:cNvGrpSpPr>
            <p:nvPr/>
          </p:nvGrpSpPr>
          <p:grpSpPr bwMode="auto">
            <a:xfrm>
              <a:off x="480" y="1824"/>
              <a:ext cx="2112" cy="1776"/>
              <a:chOff x="1238" y="960"/>
              <a:chExt cx="3854" cy="2580"/>
            </a:xfrm>
          </p:grpSpPr>
          <p:sp>
            <p:nvSpPr>
              <p:cNvPr id="406535" name="Freeform 7"/>
              <p:cNvSpPr>
                <a:spLocks/>
              </p:cNvSpPr>
              <p:nvPr/>
            </p:nvSpPr>
            <p:spPr bwMode="auto">
              <a:xfrm>
                <a:off x="1238" y="1056"/>
                <a:ext cx="3854" cy="2484"/>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6536" name="Line 8"/>
              <p:cNvSpPr>
                <a:spLocks noChangeShapeType="1"/>
              </p:cNvSpPr>
              <p:nvPr/>
            </p:nvSpPr>
            <p:spPr bwMode="auto">
              <a:xfrm flipV="1">
                <a:off x="1248" y="960"/>
                <a:ext cx="0" cy="2544"/>
              </a:xfrm>
              <a:prstGeom prst="line">
                <a:avLst/>
              </a:prstGeom>
              <a:noFill/>
              <a:ln w="3175">
                <a:solidFill>
                  <a:srgbClr val="0000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6537" name="Line 9"/>
              <p:cNvSpPr>
                <a:spLocks noChangeShapeType="1"/>
              </p:cNvSpPr>
              <p:nvPr/>
            </p:nvSpPr>
            <p:spPr bwMode="auto">
              <a:xfrm>
                <a:off x="1248" y="3504"/>
                <a:ext cx="3840" cy="0"/>
              </a:xfrm>
              <a:prstGeom prst="line">
                <a:avLst/>
              </a:prstGeom>
              <a:noFill/>
              <a:ln w="3175">
                <a:solidFill>
                  <a:srgbClr val="0000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sp>
          <p:nvSpPr>
            <p:cNvPr id="406538" name="Text Box 10"/>
            <p:cNvSpPr txBox="1">
              <a:spLocks noChangeArrowheads="1"/>
            </p:cNvSpPr>
            <p:nvPr/>
          </p:nvSpPr>
          <p:spPr bwMode="auto">
            <a:xfrm>
              <a:off x="1440" y="3600"/>
              <a:ext cx="288"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250</a:t>
              </a:r>
            </a:p>
          </p:txBody>
        </p:sp>
        <p:sp>
          <p:nvSpPr>
            <p:cNvPr id="406539" name="Line 11"/>
            <p:cNvSpPr>
              <a:spLocks noChangeShapeType="1"/>
            </p:cNvSpPr>
            <p:nvPr/>
          </p:nvSpPr>
          <p:spPr bwMode="auto">
            <a:xfrm>
              <a:off x="1584" y="3456"/>
              <a:ext cx="0" cy="96"/>
            </a:xfrm>
            <a:prstGeom prst="line">
              <a:avLst/>
            </a:prstGeom>
            <a:noFill/>
            <a:ln w="3175">
              <a:solidFill>
                <a:srgbClr val="0000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06540" name="Object 12"/>
            <p:cNvGraphicFramePr>
              <a:graphicFrameLocks noChangeAspect="1"/>
            </p:cNvGraphicFramePr>
            <p:nvPr/>
          </p:nvGraphicFramePr>
          <p:xfrm>
            <a:off x="144" y="1824"/>
            <a:ext cx="336" cy="299"/>
          </p:xfrm>
          <a:graphic>
            <a:graphicData uri="http://schemas.openxmlformats.org/presentationml/2006/ole">
              <p:oleObj spid="_x0000_s39962" name="Equation" r:id="rId3" imgW="533520" imgH="559080" progId="Equation.3">
                <p:embed/>
              </p:oleObj>
            </a:graphicData>
          </a:graphic>
        </p:graphicFrame>
        <p:graphicFrame>
          <p:nvGraphicFramePr>
            <p:cNvPr id="406541" name="Object 13"/>
            <p:cNvGraphicFramePr>
              <a:graphicFrameLocks noChangeAspect="1"/>
            </p:cNvGraphicFramePr>
            <p:nvPr/>
          </p:nvGraphicFramePr>
          <p:xfrm>
            <a:off x="2640" y="3456"/>
            <a:ext cx="281" cy="288"/>
          </p:xfrm>
          <a:graphic>
            <a:graphicData uri="http://schemas.openxmlformats.org/presentationml/2006/ole">
              <p:oleObj spid="_x0000_s39963" name="Equation" r:id="rId4" imgW="190440" imgH="355680" progId="Equation.3">
                <p:embed/>
              </p:oleObj>
            </a:graphicData>
          </a:graphic>
        </p:graphicFrame>
      </p:grpSp>
      <p:grpSp>
        <p:nvGrpSpPr>
          <p:cNvPr id="406542" name="Group 14"/>
          <p:cNvGrpSpPr>
            <a:grpSpLocks/>
          </p:cNvGrpSpPr>
          <p:nvPr/>
        </p:nvGrpSpPr>
        <p:grpSpPr bwMode="auto">
          <a:xfrm>
            <a:off x="4500563" y="1916113"/>
            <a:ext cx="4343400" cy="2474912"/>
            <a:chOff x="1238" y="960"/>
            <a:chExt cx="3854" cy="2580"/>
          </a:xfrm>
        </p:grpSpPr>
        <p:sp>
          <p:nvSpPr>
            <p:cNvPr id="406543" name="Freeform 15"/>
            <p:cNvSpPr>
              <a:spLocks/>
            </p:cNvSpPr>
            <p:nvPr/>
          </p:nvSpPr>
          <p:spPr bwMode="auto">
            <a:xfrm>
              <a:off x="1238" y="1056"/>
              <a:ext cx="3854" cy="2484"/>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noFill/>
            <a:ln w="3175" cap="flat" cmpd="sng">
              <a:solidFill>
                <a:srgbClr val="000000"/>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6544" name="Line 16"/>
            <p:cNvSpPr>
              <a:spLocks noChangeShapeType="1"/>
            </p:cNvSpPr>
            <p:nvPr/>
          </p:nvSpPr>
          <p:spPr bwMode="auto">
            <a:xfrm flipV="1">
              <a:off x="1248" y="960"/>
              <a:ext cx="0" cy="2544"/>
            </a:xfrm>
            <a:prstGeom prst="line">
              <a:avLst/>
            </a:prstGeom>
            <a:noFill/>
            <a:ln w="3175">
              <a:solidFill>
                <a:srgbClr val="0000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6545" name="Line 17"/>
            <p:cNvSpPr>
              <a:spLocks noChangeShapeType="1"/>
            </p:cNvSpPr>
            <p:nvPr/>
          </p:nvSpPr>
          <p:spPr bwMode="auto">
            <a:xfrm>
              <a:off x="1248" y="3504"/>
              <a:ext cx="3840" cy="0"/>
            </a:xfrm>
            <a:prstGeom prst="line">
              <a:avLst/>
            </a:prstGeom>
            <a:noFill/>
            <a:ln w="3175">
              <a:solidFill>
                <a:srgbClr val="0000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sp>
        <p:nvSpPr>
          <p:cNvPr id="406546" name="Text Box 18"/>
          <p:cNvSpPr txBox="1">
            <a:spLocks noChangeArrowheads="1"/>
          </p:cNvSpPr>
          <p:nvPr/>
        </p:nvSpPr>
        <p:spPr bwMode="auto">
          <a:xfrm>
            <a:off x="6516688" y="4365625"/>
            <a:ext cx="4889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250</a:t>
            </a:r>
          </a:p>
        </p:txBody>
      </p:sp>
      <p:sp>
        <p:nvSpPr>
          <p:cNvPr id="406547" name="Line 19"/>
          <p:cNvSpPr>
            <a:spLocks noChangeShapeType="1"/>
          </p:cNvSpPr>
          <p:nvPr/>
        </p:nvSpPr>
        <p:spPr bwMode="auto">
          <a:xfrm>
            <a:off x="6727825" y="4205288"/>
            <a:ext cx="0" cy="147637"/>
          </a:xfrm>
          <a:prstGeom prst="line">
            <a:avLst/>
          </a:prstGeom>
          <a:noFill/>
          <a:ln w="9525">
            <a:solidFill>
              <a:srgbClr val="000000"/>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6548" name="Text Box 20"/>
          <p:cNvSpPr txBox="1">
            <a:spLocks noChangeArrowheads="1"/>
          </p:cNvSpPr>
          <p:nvPr/>
        </p:nvSpPr>
        <p:spPr bwMode="auto">
          <a:xfrm>
            <a:off x="5003800" y="4724400"/>
            <a:ext cx="33528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600">
                <a:latin typeface="Tahoma" pitchFamily="34" charset="0"/>
              </a:rPr>
              <a:t>假设总体服从均值为</a:t>
            </a:r>
            <a:r>
              <a:rPr kumimoji="1" lang="en-US" altLang="zh-CN" sz="1600">
                <a:latin typeface="Tahoma" pitchFamily="34" charset="0"/>
              </a:rPr>
              <a:t>250</a:t>
            </a:r>
            <a:r>
              <a:rPr kumimoji="1" lang="zh-CN" altLang="en-US" sz="1600">
                <a:latin typeface="Tahoma" pitchFamily="34" charset="0"/>
              </a:rPr>
              <a:t>，标准差</a:t>
            </a:r>
            <a:r>
              <a:rPr kumimoji="1" lang="en-US" altLang="zh-CN" sz="1600">
                <a:latin typeface="Tahoma" pitchFamily="34" charset="0"/>
              </a:rPr>
              <a:t>3</a:t>
            </a:r>
            <a:r>
              <a:rPr kumimoji="1" lang="zh-CN" altLang="en-US" sz="1600">
                <a:latin typeface="Tahoma" pitchFamily="34" charset="0"/>
              </a:rPr>
              <a:t>的正态分布</a:t>
            </a:r>
          </a:p>
        </p:txBody>
      </p:sp>
      <p:graphicFrame>
        <p:nvGraphicFramePr>
          <p:cNvPr id="406549" name="Object 21"/>
          <p:cNvGraphicFramePr>
            <a:graphicFrameLocks noChangeAspect="1"/>
          </p:cNvGraphicFramePr>
          <p:nvPr/>
        </p:nvGraphicFramePr>
        <p:xfrm>
          <a:off x="8459788" y="4508500"/>
          <a:ext cx="304800" cy="238125"/>
        </p:xfrm>
        <a:graphic>
          <a:graphicData uri="http://schemas.openxmlformats.org/presentationml/2006/ole">
            <p:oleObj spid="_x0000_s39964" name="Equation" r:id="rId5" imgW="228600" imgH="203400" progId="Equation.3">
              <p:embed/>
            </p:oleObj>
          </a:graphicData>
        </a:graphic>
      </p:graphicFrame>
      <p:graphicFrame>
        <p:nvGraphicFramePr>
          <p:cNvPr id="406550" name="Object 22"/>
          <p:cNvGraphicFramePr>
            <a:graphicFrameLocks noGrp="1" noChangeAspect="1"/>
          </p:cNvGraphicFramePr>
          <p:nvPr>
            <p:ph sz="half" idx="2"/>
          </p:nvPr>
        </p:nvGraphicFramePr>
        <p:xfrm>
          <a:off x="4048125" y="2271713"/>
          <a:ext cx="395288" cy="215900"/>
        </p:xfrm>
        <a:graphic>
          <a:graphicData uri="http://schemas.openxmlformats.org/presentationml/2006/ole">
            <p:oleObj spid="_x0000_s39965" name="公式" r:id="rId6" imgW="380835" imgH="215806" progId="Equation.3">
              <p:embed/>
            </p:oleObj>
          </a:graphicData>
        </a:graphic>
      </p:graphicFrame>
    </p:spTree>
    <p:extLst>
      <p:ext uri="{BB962C8B-B14F-4D97-AF65-F5344CB8AC3E}">
        <p14:creationId xmlns:p14="http://schemas.microsoft.com/office/powerpoint/2010/main" xmlns="" val="13445832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Rectangle 2"/>
          <p:cNvSpPr>
            <a:spLocks noChangeArrowheads="1"/>
          </p:cNvSpPr>
          <p:nvPr/>
        </p:nvSpPr>
        <p:spPr bwMode="auto">
          <a:xfrm>
            <a:off x="900113" y="333375"/>
            <a:ext cx="7272337" cy="917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en-US" altLang="zh-CN">
                <a:latin typeface="Tahoma" pitchFamily="34" charset="0"/>
              </a:rPr>
              <a:t>       </a:t>
            </a:r>
            <a:r>
              <a:rPr kumimoji="1" lang="zh-CN" altLang="en-US">
                <a:latin typeface="Tahoma" pitchFamily="34" charset="0"/>
              </a:rPr>
              <a:t>某制造公司有两种方法可供员工执行某生产任务。为使产出最大化，公司试图确认哪种方法有最短完成时间。</a:t>
            </a:r>
          </a:p>
        </p:txBody>
      </p:sp>
      <p:graphicFrame>
        <p:nvGraphicFramePr>
          <p:cNvPr id="443395" name="Object 3"/>
          <p:cNvGraphicFramePr>
            <a:graphicFrameLocks noChangeAspect="1"/>
          </p:cNvGraphicFramePr>
          <p:nvPr/>
        </p:nvGraphicFramePr>
        <p:xfrm>
          <a:off x="3563938" y="1670050"/>
          <a:ext cx="2303462" cy="476250"/>
        </p:xfrm>
        <a:graphic>
          <a:graphicData uri="http://schemas.openxmlformats.org/presentationml/2006/ole">
            <p:oleObj spid="_x0000_s65550" name="Equation" r:id="rId3" imgW="1295640" imgH="292320" progId="Equation.3">
              <p:embed/>
            </p:oleObj>
          </a:graphicData>
        </a:graphic>
      </p:graphicFrame>
      <p:graphicFrame>
        <p:nvGraphicFramePr>
          <p:cNvPr id="443396" name="Object 4"/>
          <p:cNvGraphicFramePr>
            <a:graphicFrameLocks noChangeAspect="1"/>
          </p:cNvGraphicFramePr>
          <p:nvPr/>
        </p:nvGraphicFramePr>
        <p:xfrm>
          <a:off x="3563938" y="2276475"/>
          <a:ext cx="2232025" cy="460375"/>
        </p:xfrm>
        <a:graphic>
          <a:graphicData uri="http://schemas.openxmlformats.org/presentationml/2006/ole">
            <p:oleObj spid="_x0000_s65551" name="Equation" r:id="rId4" imgW="1270440" imgH="279360" progId="Equation.3">
              <p:embed/>
            </p:oleObj>
          </a:graphicData>
        </a:graphic>
      </p:graphicFrame>
      <p:sp>
        <p:nvSpPr>
          <p:cNvPr id="443397" name="Rectangle 5"/>
          <p:cNvSpPr>
            <a:spLocks noChangeArrowheads="1"/>
          </p:cNvSpPr>
          <p:nvPr/>
        </p:nvSpPr>
        <p:spPr bwMode="auto">
          <a:xfrm>
            <a:off x="2987675" y="2781300"/>
            <a:ext cx="3384550" cy="504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zh-CN" altLang="en-US">
                <a:latin typeface="Tahoma" pitchFamily="34" charset="0"/>
              </a:rPr>
              <a:t>抽取样本有两个可供选择的方案</a:t>
            </a:r>
          </a:p>
        </p:txBody>
      </p:sp>
      <p:sp>
        <p:nvSpPr>
          <p:cNvPr id="443398" name="Rectangle 6"/>
          <p:cNvSpPr>
            <a:spLocks noChangeArrowheads="1"/>
          </p:cNvSpPr>
          <p:nvPr/>
        </p:nvSpPr>
        <p:spPr bwMode="auto">
          <a:xfrm>
            <a:off x="468313" y="3789363"/>
            <a:ext cx="3744912" cy="2292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en-US" altLang="zh-CN" sz="1600">
                <a:latin typeface="Tahoma" pitchFamily="34" charset="0"/>
              </a:rPr>
              <a:t>1</a:t>
            </a:r>
            <a:r>
              <a:rPr kumimoji="1" lang="zh-CN" altLang="en-US" sz="1600">
                <a:latin typeface="Tahoma" pitchFamily="34" charset="0"/>
              </a:rPr>
              <a:t>、独立样本方案：抽取工人的一个简单随机样本，其中每个工人使用方法</a:t>
            </a:r>
            <a:r>
              <a:rPr kumimoji="1" lang="en-US" altLang="zh-CN" sz="1600">
                <a:latin typeface="Tahoma" pitchFamily="34" charset="0"/>
              </a:rPr>
              <a:t>1</a:t>
            </a:r>
            <a:r>
              <a:rPr kumimoji="1" lang="zh-CN" altLang="en-US" sz="1600">
                <a:latin typeface="Tahoma" pitchFamily="34" charset="0"/>
              </a:rPr>
              <a:t>；抽取工人的另一个简单随机样本，其中每个工人使用方法</a:t>
            </a:r>
            <a:r>
              <a:rPr kumimoji="1" lang="en-US" altLang="zh-CN" sz="1600">
                <a:latin typeface="Tahoma" pitchFamily="34" charset="0"/>
              </a:rPr>
              <a:t>2</a:t>
            </a:r>
            <a:r>
              <a:rPr kumimoji="1" lang="zh-CN" altLang="en-US" sz="1600">
                <a:latin typeface="Tahoma" pitchFamily="34" charset="0"/>
              </a:rPr>
              <a:t>。均值差的检验可采用前述独立样本条件下的检验方法。</a:t>
            </a:r>
          </a:p>
        </p:txBody>
      </p:sp>
      <p:sp>
        <p:nvSpPr>
          <p:cNvPr id="443399" name="Rectangle 7"/>
          <p:cNvSpPr>
            <a:spLocks noChangeArrowheads="1"/>
          </p:cNvSpPr>
          <p:nvPr/>
        </p:nvSpPr>
        <p:spPr bwMode="auto">
          <a:xfrm>
            <a:off x="4643438" y="3716338"/>
            <a:ext cx="4032250" cy="1925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en-US" altLang="zh-CN" sz="1600">
                <a:latin typeface="Tahoma" pitchFamily="34" charset="0"/>
              </a:rPr>
              <a:t>2</a:t>
            </a:r>
            <a:r>
              <a:rPr kumimoji="1" lang="zh-CN" altLang="en-US" sz="1600">
                <a:latin typeface="Tahoma" pitchFamily="34" charset="0"/>
              </a:rPr>
              <a:t>、</a:t>
            </a:r>
            <a:r>
              <a:rPr kumimoji="1" lang="zh-CN" altLang="en-US" sz="1600">
                <a:latin typeface="Tahoma" pitchFamily="34" charset="0"/>
                <a:hlinkClick r:id="" action="ppaction://hlinkshowjump?jump=nextslide" tooltip="过程"/>
              </a:rPr>
              <a:t>匹配样本方案</a:t>
            </a:r>
            <a:r>
              <a:rPr kumimoji="1" lang="zh-CN" altLang="en-US" sz="1600">
                <a:latin typeface="Tahoma" pitchFamily="34" charset="0"/>
              </a:rPr>
              <a:t>：抽取工人的一个简单随机样本，每个工人选用一种方法，后用另一种方法，两种方法的次序是随机排列的；每个工人提供一对数据，一个是方法</a:t>
            </a:r>
            <a:r>
              <a:rPr kumimoji="1" lang="en-US" altLang="zh-CN" sz="1600">
                <a:latin typeface="Tahoma" pitchFamily="34" charset="0"/>
              </a:rPr>
              <a:t>1</a:t>
            </a:r>
            <a:r>
              <a:rPr kumimoji="1" lang="zh-CN" altLang="en-US" sz="1600">
                <a:latin typeface="Tahoma" pitchFamily="34" charset="0"/>
              </a:rPr>
              <a:t>的，另一个是方法</a:t>
            </a:r>
            <a:r>
              <a:rPr kumimoji="1" lang="en-US" altLang="zh-CN" sz="1600">
                <a:latin typeface="Tahoma" pitchFamily="34" charset="0"/>
              </a:rPr>
              <a:t>2</a:t>
            </a:r>
            <a:r>
              <a:rPr kumimoji="1" lang="zh-CN" altLang="en-US" sz="1600">
                <a:latin typeface="Tahoma" pitchFamily="34" charset="0"/>
              </a:rPr>
              <a:t>的。</a:t>
            </a:r>
          </a:p>
        </p:txBody>
      </p:sp>
    </p:spTree>
    <p:extLst>
      <p:ext uri="{BB962C8B-B14F-4D97-AF65-F5344CB8AC3E}">
        <p14:creationId xmlns:p14="http://schemas.microsoft.com/office/powerpoint/2010/main" xmlns="" val="299297041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43395"/>
                                        </p:tgtEl>
                                        <p:attrNameLst>
                                          <p:attrName>style.visibility</p:attrName>
                                        </p:attrNameLst>
                                      </p:cBhvr>
                                      <p:to>
                                        <p:strVal val="visible"/>
                                      </p:to>
                                    </p:set>
                                    <p:animEffect transition="in" filter="dissolve">
                                      <p:cBhvr>
                                        <p:cTn id="7" dur="500"/>
                                        <p:tgtEl>
                                          <p:spTgt spid="4433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43396"/>
                                        </p:tgtEl>
                                        <p:attrNameLst>
                                          <p:attrName>style.visibility</p:attrName>
                                        </p:attrNameLst>
                                      </p:cBhvr>
                                      <p:to>
                                        <p:strVal val="visible"/>
                                      </p:to>
                                    </p:set>
                                    <p:animEffect transition="in" filter="dissolve">
                                      <p:cBhvr>
                                        <p:cTn id="12" dur="500"/>
                                        <p:tgtEl>
                                          <p:spTgt spid="44339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43397"/>
                                        </p:tgtEl>
                                        <p:attrNameLst>
                                          <p:attrName>style.visibility</p:attrName>
                                        </p:attrNameLst>
                                      </p:cBhvr>
                                      <p:to>
                                        <p:strVal val="visible"/>
                                      </p:to>
                                    </p:set>
                                    <p:animEffect transition="in" filter="dissolve">
                                      <p:cBhvr>
                                        <p:cTn id="17" dur="500"/>
                                        <p:tgtEl>
                                          <p:spTgt spid="44339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43398"/>
                                        </p:tgtEl>
                                        <p:attrNameLst>
                                          <p:attrName>style.visibility</p:attrName>
                                        </p:attrNameLst>
                                      </p:cBhvr>
                                      <p:to>
                                        <p:strVal val="visible"/>
                                      </p:to>
                                    </p:set>
                                    <p:animEffect transition="in" filter="dissolve">
                                      <p:cBhvr>
                                        <p:cTn id="22" dur="500"/>
                                        <p:tgtEl>
                                          <p:spTgt spid="44339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43399"/>
                                        </p:tgtEl>
                                        <p:attrNameLst>
                                          <p:attrName>style.visibility</p:attrName>
                                        </p:attrNameLst>
                                      </p:cBhvr>
                                      <p:to>
                                        <p:strVal val="visible"/>
                                      </p:to>
                                    </p:set>
                                    <p:animEffect transition="in" filter="dissolve">
                                      <p:cBhvr>
                                        <p:cTn id="27" dur="500"/>
                                        <p:tgtEl>
                                          <p:spTgt spid="4433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3397" grpId="0" autoUpdateAnimBg="0"/>
      <p:bldP spid="443398" grpId="0" autoUpdateAnimBg="0"/>
      <p:bldP spid="443399"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4418" name="Group 2"/>
          <p:cNvGraphicFramePr>
            <a:graphicFrameLocks noGrp="1"/>
          </p:cNvGraphicFramePr>
          <p:nvPr/>
        </p:nvGraphicFramePr>
        <p:xfrm>
          <a:off x="539750" y="836613"/>
          <a:ext cx="6143625" cy="2286000"/>
        </p:xfrm>
        <a:graphic>
          <a:graphicData uri="http://schemas.openxmlformats.org/drawingml/2006/table">
            <a:tbl>
              <a:tblPr/>
              <a:tblGrid>
                <a:gridCol w="501650"/>
                <a:gridCol w="1955800"/>
                <a:gridCol w="2009775"/>
                <a:gridCol w="1676400"/>
              </a:tblGrid>
              <a:tr h="0">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工人</a:t>
                      </a:r>
                    </a:p>
                  </a:txBody>
                  <a:tcPr horzOverflow="overflow">
                    <a:lnL cap="flat">
                      <a:noFill/>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方法</a:t>
                      </a:r>
                      <a:r>
                        <a:rPr kumimoji="0" lang="en-US" altLang="zh-CN" sz="1200" b="0" i="0" u="none" strike="noStrike" cap="none" normalizeH="0" baseline="0" smtClean="0">
                          <a:ln>
                            <a:noFill/>
                          </a:ln>
                          <a:solidFill>
                            <a:schemeClr val="tx1"/>
                          </a:solidFill>
                          <a:effectLst/>
                          <a:latin typeface="Arial" charset="0"/>
                          <a:ea typeface="宋体" pitchFamily="2" charset="-122"/>
                        </a:rPr>
                        <a:t>1</a:t>
                      </a:r>
                      <a:r>
                        <a:rPr kumimoji="0" lang="zh-CN" altLang="en-US" sz="1200" b="0" i="0" u="none" strike="noStrike" cap="none" normalizeH="0" baseline="0" smtClean="0">
                          <a:ln>
                            <a:noFill/>
                          </a:ln>
                          <a:solidFill>
                            <a:schemeClr val="tx1"/>
                          </a:solidFill>
                          <a:effectLst/>
                          <a:latin typeface="Arial" charset="0"/>
                          <a:ea typeface="宋体" pitchFamily="2" charset="-122"/>
                        </a:rPr>
                        <a:t>的完成时间（分钟）</a:t>
                      </a: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方法</a:t>
                      </a:r>
                      <a:r>
                        <a:rPr kumimoji="0" lang="en-US" altLang="zh-CN" sz="1200" b="0" i="0" u="none" strike="noStrike" cap="none" normalizeH="0" baseline="0" smtClean="0">
                          <a:ln>
                            <a:noFill/>
                          </a:ln>
                          <a:solidFill>
                            <a:schemeClr val="tx1"/>
                          </a:solidFill>
                          <a:effectLst/>
                          <a:latin typeface="Arial" charset="0"/>
                          <a:ea typeface="宋体" pitchFamily="2" charset="-122"/>
                        </a:rPr>
                        <a:t>2</a:t>
                      </a:r>
                      <a:r>
                        <a:rPr kumimoji="0" lang="zh-CN" altLang="en-US" sz="1200" b="0" i="0" u="none" strike="noStrike" cap="none" normalizeH="0" baseline="0" smtClean="0">
                          <a:ln>
                            <a:noFill/>
                          </a:ln>
                          <a:solidFill>
                            <a:schemeClr val="tx1"/>
                          </a:solidFill>
                          <a:effectLst/>
                          <a:latin typeface="Arial" charset="0"/>
                          <a:ea typeface="宋体" pitchFamily="2" charset="-122"/>
                        </a:rPr>
                        <a:t>的完成时间（分钟）</a:t>
                      </a: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完成时间的差值（</a:t>
                      </a:r>
                      <a:r>
                        <a:rPr kumimoji="0" lang="en-US" altLang="zh-CN" sz="1200" b="0" i="0" u="none" strike="noStrike" cap="none" normalizeH="0" baseline="0" smtClean="0">
                          <a:ln>
                            <a:noFill/>
                          </a:ln>
                          <a:solidFill>
                            <a:schemeClr val="tx1"/>
                          </a:solidFill>
                          <a:effectLst/>
                          <a:latin typeface="Arial" charset="0"/>
                          <a:ea typeface="宋体" pitchFamily="2" charset="-122"/>
                        </a:rPr>
                        <a:t>d</a:t>
                      </a:r>
                      <a:r>
                        <a:rPr kumimoji="0" lang="en-US" altLang="zh-CN" sz="1200" b="0" i="0" u="none" strike="noStrike" cap="none" normalizeH="0" baseline="-30000" smtClean="0">
                          <a:ln>
                            <a:noFill/>
                          </a:ln>
                          <a:solidFill>
                            <a:schemeClr val="tx1"/>
                          </a:solidFill>
                          <a:effectLst/>
                          <a:latin typeface="Arial" charset="0"/>
                          <a:ea typeface="宋体" pitchFamily="2" charset="-122"/>
                        </a:rPr>
                        <a:t>i</a:t>
                      </a:r>
                      <a:r>
                        <a:rPr kumimoji="0" lang="zh-CN" altLang="en-US" sz="1200" b="0" i="0" u="none" strike="noStrike" cap="none" normalizeH="0" baseline="0" smtClean="0">
                          <a:ln>
                            <a:noFill/>
                          </a:ln>
                          <a:solidFill>
                            <a:schemeClr val="tx1"/>
                          </a:solidFill>
                          <a:effectLst/>
                          <a:latin typeface="Arial" charset="0"/>
                          <a:ea typeface="宋体" pitchFamily="2" charset="-122"/>
                        </a:rPr>
                        <a:t>）</a:t>
                      </a:r>
                    </a:p>
                  </a:txBody>
                  <a:tcPr horzOverflow="overflow">
                    <a:lnL w="12700" cap="flat" cmpd="sng" algn="ctr">
                      <a:solidFill>
                        <a:schemeClr val="bg1"/>
                      </a:solidFill>
                      <a:prstDash val="solid"/>
                      <a:miter lim="800000"/>
                      <a:headEnd type="none" w="med" len="med"/>
                      <a:tailEnd type="none" w="med" len="med"/>
                    </a:lnL>
                    <a:lnR cap="flat">
                      <a:noFill/>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6</a:t>
                      </a:r>
                    </a:p>
                  </a:txBody>
                  <a:tcPr horzOverflow="overflow">
                    <a:lnL cap="flat">
                      <a:noFill/>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6.0</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5.0</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7.0</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6.2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6.0</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6.4</a:t>
                      </a: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6.5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5.9</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6.0</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5.8</a:t>
                      </a:r>
                    </a:p>
                  </a:txBody>
                  <a:tcPr horzOverflow="overflow">
                    <a:lnL w="12700" cap="flat" cmpd="sng" algn="ctr">
                      <a:solidFill>
                        <a:schemeClr val="bg1"/>
                      </a:solidFill>
                      <a:prstDash val="solid"/>
                      <a:miter lim="800000"/>
                      <a:headEnd type="none" w="med" len="med"/>
                      <a:tailEnd type="none" w="med" len="med"/>
                    </a:lnL>
                    <a:lnR w="12700" cap="flat" cmpd="sng" algn="ctr">
                      <a:solidFill>
                        <a:schemeClr val="bg1"/>
                      </a:solidFill>
                      <a:prstDash val="solid"/>
                      <a:miter lim="800000"/>
                      <a:headEnd type="none" w="med" len="med"/>
                      <a:tailEnd type="none" w="med" len="med"/>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0.6</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-0.2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0.5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0.3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0.0</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0.6</a:t>
                      </a:r>
                    </a:p>
                  </a:txBody>
                  <a:tcPr horzOverflow="overflow">
                    <a:lnL w="12700" cap="flat" cmpd="sng" algn="ctr">
                      <a:solidFill>
                        <a:schemeClr val="bg1"/>
                      </a:solidFill>
                      <a:prstDash val="solid"/>
                      <a:miter lim="800000"/>
                      <a:headEnd type="none" w="med" len="med"/>
                      <a:tailEnd type="none" w="med" len="med"/>
                    </a:lnL>
                    <a:lnR cap="flat">
                      <a:noFill/>
                    </a:lnR>
                    <a:lnT w="12700" cap="flat" cmpd="sng" algn="ctr">
                      <a:solidFill>
                        <a:schemeClr val="bg1"/>
                      </a:solidFill>
                      <a:prstDash val="solid"/>
                      <a:miter lim="800000"/>
                      <a:headEnd type="none" w="med" len="med"/>
                      <a:tailEnd type="none" w="med" len="med"/>
                    </a:lnT>
                    <a:lnB w="12700" cap="flat" cmpd="sng" algn="ctr">
                      <a:solidFill>
                        <a:schemeClr val="bg1"/>
                      </a:solidFill>
                      <a:prstDash val="solid"/>
                      <a:miter lim="800000"/>
                      <a:headEnd type="none" w="med" len="med"/>
                      <a:tailEnd type="none" w="med" len="med"/>
                    </a:lnB>
                    <a:lnTlToBr>
                      <a:noFill/>
                    </a:lnTlToBr>
                    <a:lnBlToTr>
                      <a:noFill/>
                    </a:lnBlToTr>
                    <a:noFill/>
                  </a:tcPr>
                </a:tc>
              </a:tr>
            </a:tbl>
          </a:graphicData>
        </a:graphic>
      </p:graphicFrame>
      <p:sp>
        <p:nvSpPr>
          <p:cNvPr id="444436" name="Rectangle 20"/>
          <p:cNvSpPr>
            <a:spLocks noChangeArrowheads="1"/>
          </p:cNvSpPr>
          <p:nvPr/>
        </p:nvSpPr>
        <p:spPr bwMode="auto">
          <a:xfrm>
            <a:off x="3370263" y="428625"/>
            <a:ext cx="1211262"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zh-CN" altLang="en-US" sz="1200">
                <a:latin typeface="Tahoma" pitchFamily="34" charset="0"/>
              </a:rPr>
              <a:t>匹配样本数据</a:t>
            </a:r>
          </a:p>
        </p:txBody>
      </p:sp>
      <p:sp>
        <p:nvSpPr>
          <p:cNvPr id="444437" name="Rectangle 21"/>
          <p:cNvSpPr>
            <a:spLocks noChangeArrowheads="1"/>
          </p:cNvSpPr>
          <p:nvPr/>
        </p:nvSpPr>
        <p:spPr bwMode="auto">
          <a:xfrm>
            <a:off x="6826250" y="788988"/>
            <a:ext cx="2305050" cy="2289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en-US" altLang="zh-CN" sz="1200">
                <a:latin typeface="Tahoma" pitchFamily="34" charset="0"/>
              </a:rPr>
              <a:t>       </a:t>
            </a:r>
            <a:r>
              <a:rPr kumimoji="1" lang="zh-CN" altLang="en-US" sz="1200">
                <a:latin typeface="Tahoma" pitchFamily="34" charset="0"/>
              </a:rPr>
              <a:t>匹配样本方案中，两种生产方法是在相似的条件下被检验的</a:t>
            </a:r>
            <a:r>
              <a:rPr kumimoji="1" lang="en-US" altLang="zh-CN" sz="1200">
                <a:latin typeface="Tahoma" pitchFamily="34" charset="0"/>
              </a:rPr>
              <a:t>(</a:t>
            </a:r>
            <a:r>
              <a:rPr kumimoji="1" lang="zh-CN" altLang="en-US" sz="1200">
                <a:latin typeface="Tahoma" pitchFamily="34" charset="0"/>
              </a:rPr>
              <a:t>即由同一个工人执行</a:t>
            </a:r>
            <a:r>
              <a:rPr kumimoji="1" lang="en-US" altLang="zh-CN" sz="1200">
                <a:latin typeface="Tahoma" pitchFamily="34" charset="0"/>
              </a:rPr>
              <a:t>)</a:t>
            </a:r>
            <a:r>
              <a:rPr kumimoji="1" lang="zh-CN" altLang="en-US" sz="1200">
                <a:latin typeface="Tahoma" pitchFamily="34" charset="0"/>
              </a:rPr>
              <a:t>，所以该方案往往比独立样本方案有更小的抽样误差。这主要是由于匹配样本方案中作为抽样误差来源之一的工人个体间的差异被去掉了。</a:t>
            </a:r>
          </a:p>
        </p:txBody>
      </p:sp>
      <p:graphicFrame>
        <p:nvGraphicFramePr>
          <p:cNvPr id="444438" name="Object 22"/>
          <p:cNvGraphicFramePr>
            <a:graphicFrameLocks noChangeAspect="1"/>
          </p:cNvGraphicFramePr>
          <p:nvPr/>
        </p:nvGraphicFramePr>
        <p:xfrm>
          <a:off x="611188" y="3789363"/>
          <a:ext cx="4643437" cy="600075"/>
        </p:xfrm>
        <a:graphic>
          <a:graphicData uri="http://schemas.openxmlformats.org/presentationml/2006/ole">
            <p:oleObj spid="_x0000_s66586" name="公式" r:id="rId3" imgW="4865040" imgH="698760" progId="Equation.3">
              <p:embed/>
            </p:oleObj>
          </a:graphicData>
        </a:graphic>
      </p:graphicFrame>
      <p:sp>
        <p:nvSpPr>
          <p:cNvPr id="444439" name="Rectangle 23"/>
          <p:cNvSpPr>
            <a:spLocks noChangeArrowheads="1"/>
          </p:cNvSpPr>
          <p:nvPr/>
        </p:nvSpPr>
        <p:spPr bwMode="auto">
          <a:xfrm>
            <a:off x="1763713" y="3284538"/>
            <a:ext cx="27368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20000"/>
              </a:spcBef>
              <a:buClr>
                <a:schemeClr val="folHlink"/>
              </a:buClr>
              <a:buSzPct val="60000"/>
              <a:buFont typeface="Wingdings" pitchFamily="2" charset="2"/>
              <a:buNone/>
            </a:pPr>
            <a:r>
              <a:rPr kumimoji="1" lang="zh-CN" altLang="en-US" sz="1200">
                <a:latin typeface="Tahoma" pitchFamily="34" charset="0"/>
              </a:rPr>
              <a:t>差值（</a:t>
            </a:r>
            <a:r>
              <a:rPr kumimoji="1" lang="en-US" altLang="zh-CN" sz="1200">
                <a:latin typeface="Tahoma" pitchFamily="34" charset="0"/>
              </a:rPr>
              <a:t>d</a:t>
            </a:r>
            <a:r>
              <a:rPr kumimoji="1" lang="en-US" altLang="zh-CN" sz="1200" baseline="-30000">
                <a:latin typeface="Tahoma" pitchFamily="34" charset="0"/>
              </a:rPr>
              <a:t>i</a:t>
            </a:r>
            <a:r>
              <a:rPr kumimoji="1" lang="zh-CN" altLang="en-US" sz="1200">
                <a:latin typeface="Tahoma" pitchFamily="34" charset="0"/>
              </a:rPr>
              <a:t>）的样本均值与样本标准差</a:t>
            </a:r>
          </a:p>
        </p:txBody>
      </p:sp>
      <p:sp>
        <p:nvSpPr>
          <p:cNvPr id="444440" name="Rectangle 24"/>
          <p:cNvSpPr>
            <a:spLocks noChangeArrowheads="1"/>
          </p:cNvSpPr>
          <p:nvPr/>
        </p:nvSpPr>
        <p:spPr bwMode="auto">
          <a:xfrm>
            <a:off x="5435600" y="3284538"/>
            <a:ext cx="33845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20000"/>
              </a:spcBef>
              <a:buClr>
                <a:schemeClr val="folHlink"/>
              </a:buClr>
              <a:buSzPct val="60000"/>
              <a:buFont typeface="Wingdings" pitchFamily="2" charset="2"/>
              <a:buNone/>
            </a:pPr>
            <a:r>
              <a:rPr kumimoji="1" lang="zh-CN" altLang="en-US" sz="1200">
                <a:latin typeface="Tahoma" pitchFamily="34" charset="0"/>
              </a:rPr>
              <a:t>假设差值（</a:t>
            </a:r>
            <a:r>
              <a:rPr kumimoji="1" lang="en-US" altLang="zh-CN" sz="1200">
                <a:latin typeface="Tahoma" pitchFamily="34" charset="0"/>
              </a:rPr>
              <a:t>d</a:t>
            </a:r>
            <a:r>
              <a:rPr kumimoji="1" lang="en-US" altLang="zh-CN" sz="1200" baseline="-30000">
                <a:latin typeface="Tahoma" pitchFamily="34" charset="0"/>
              </a:rPr>
              <a:t>i</a:t>
            </a:r>
            <a:r>
              <a:rPr kumimoji="1" lang="zh-CN" altLang="en-US" sz="1200">
                <a:latin typeface="Tahoma" pitchFamily="34" charset="0"/>
              </a:rPr>
              <a:t>）服从正态分布，则检验统计量</a:t>
            </a:r>
          </a:p>
        </p:txBody>
      </p:sp>
      <p:graphicFrame>
        <p:nvGraphicFramePr>
          <p:cNvPr id="444441" name="Object 25"/>
          <p:cNvGraphicFramePr>
            <a:graphicFrameLocks noChangeAspect="1"/>
          </p:cNvGraphicFramePr>
          <p:nvPr/>
        </p:nvGraphicFramePr>
        <p:xfrm>
          <a:off x="6732588" y="3716338"/>
          <a:ext cx="1084262" cy="674687"/>
        </p:xfrm>
        <a:graphic>
          <a:graphicData uri="http://schemas.openxmlformats.org/presentationml/2006/ole">
            <p:oleObj spid="_x0000_s66587" name="Equation" r:id="rId4" imgW="901800" imgH="635040" progId="Equation.3">
              <p:embed/>
            </p:oleObj>
          </a:graphicData>
        </a:graphic>
      </p:graphicFrame>
      <p:graphicFrame>
        <p:nvGraphicFramePr>
          <p:cNvPr id="444442" name="Object 26"/>
          <p:cNvGraphicFramePr>
            <a:graphicFrameLocks noChangeAspect="1"/>
          </p:cNvGraphicFramePr>
          <p:nvPr/>
        </p:nvGraphicFramePr>
        <p:xfrm>
          <a:off x="611188" y="5373688"/>
          <a:ext cx="2557462" cy="317500"/>
        </p:xfrm>
        <a:graphic>
          <a:graphicData uri="http://schemas.openxmlformats.org/presentationml/2006/ole">
            <p:oleObj spid="_x0000_s66588" name="公式" r:id="rId5" imgW="2375280" imgH="343080" progId="Equation.3">
              <p:embed/>
            </p:oleObj>
          </a:graphicData>
        </a:graphic>
      </p:graphicFrame>
      <p:sp>
        <p:nvSpPr>
          <p:cNvPr id="444443" name="Rectangle 27"/>
          <p:cNvSpPr>
            <a:spLocks noChangeArrowheads="1"/>
          </p:cNvSpPr>
          <p:nvPr/>
        </p:nvSpPr>
        <p:spPr bwMode="auto">
          <a:xfrm>
            <a:off x="6083300" y="5732463"/>
            <a:ext cx="278130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样本数据没有提供足够的证据拒绝</a:t>
            </a:r>
            <a:r>
              <a:rPr kumimoji="1" lang="en-US" altLang="zh-CN" sz="1200">
                <a:latin typeface="Tahoma" pitchFamily="34" charset="0"/>
              </a:rPr>
              <a:t>H</a:t>
            </a:r>
            <a:r>
              <a:rPr kumimoji="1" lang="en-US" altLang="zh-CN" sz="1200" baseline="-25000">
                <a:latin typeface="Tahoma" pitchFamily="34" charset="0"/>
              </a:rPr>
              <a:t>0</a:t>
            </a:r>
            <a:r>
              <a:rPr kumimoji="1" lang="zh-CN" altLang="en-US" sz="1200">
                <a:latin typeface="Tahoma" pitchFamily="34" charset="0"/>
              </a:rPr>
              <a:t>。</a:t>
            </a:r>
          </a:p>
        </p:txBody>
      </p:sp>
      <p:sp>
        <p:nvSpPr>
          <p:cNvPr id="444444" name="Rectangle 28"/>
          <p:cNvSpPr>
            <a:spLocks noChangeArrowheads="1"/>
          </p:cNvSpPr>
          <p:nvPr/>
        </p:nvSpPr>
        <p:spPr bwMode="auto">
          <a:xfrm>
            <a:off x="539750" y="4652963"/>
            <a:ext cx="8135938"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kumimoji="1" lang="zh-CN" altLang="en-US" sz="1200">
                <a:latin typeface="Tahoma" pitchFamily="34" charset="0"/>
              </a:rPr>
              <a:t>对</a:t>
            </a:r>
            <a:r>
              <a:rPr kumimoji="1" lang="en-US" altLang="zh-CN" sz="1200">
                <a:latin typeface="Tahoma" pitchFamily="34" charset="0"/>
              </a:rPr>
              <a:t>α=0.05</a:t>
            </a:r>
            <a:r>
              <a:rPr kumimoji="1" lang="zh-CN" altLang="en-US" sz="1200">
                <a:latin typeface="Tahoma" pitchFamily="34" charset="0"/>
              </a:rPr>
              <a:t>，自由度为</a:t>
            </a:r>
            <a:r>
              <a:rPr kumimoji="1" lang="en-US" altLang="zh-CN" sz="1200">
                <a:latin typeface="Tahoma" pitchFamily="34" charset="0"/>
              </a:rPr>
              <a:t>n-1=5</a:t>
            </a:r>
            <a:r>
              <a:rPr kumimoji="1" lang="zh-CN" altLang="en-US" sz="1200">
                <a:latin typeface="Tahoma" pitchFamily="34" charset="0"/>
              </a:rPr>
              <a:t>的</a:t>
            </a:r>
            <a:r>
              <a:rPr kumimoji="1" lang="en-US" altLang="zh-CN" sz="1200">
                <a:latin typeface="Tahoma" pitchFamily="34" charset="0"/>
              </a:rPr>
              <a:t>t</a:t>
            </a:r>
            <a:r>
              <a:rPr kumimoji="1" lang="zh-CN" altLang="en-US" sz="1200">
                <a:latin typeface="Tahoma" pitchFamily="34" charset="0"/>
              </a:rPr>
              <a:t>分布（</a:t>
            </a:r>
            <a:r>
              <a:rPr kumimoji="1" lang="en-US" altLang="zh-CN" sz="1200">
                <a:latin typeface="Tahoma" pitchFamily="34" charset="0"/>
              </a:rPr>
              <a:t>t</a:t>
            </a:r>
            <a:r>
              <a:rPr kumimoji="1" lang="en-US" altLang="zh-CN" sz="1200" baseline="-25000">
                <a:latin typeface="Tahoma" pitchFamily="34" charset="0"/>
              </a:rPr>
              <a:t>0.025</a:t>
            </a:r>
            <a:r>
              <a:rPr kumimoji="1" lang="en-US" altLang="zh-CN" sz="1200">
                <a:latin typeface="Tahoma" pitchFamily="34" charset="0"/>
              </a:rPr>
              <a:t>=2.571</a:t>
            </a:r>
            <a:r>
              <a:rPr kumimoji="1" lang="zh-CN" altLang="en-US" sz="1200">
                <a:latin typeface="Tahoma" pitchFamily="34" charset="0"/>
              </a:rPr>
              <a:t>），双侧检验的拒绝法则为：如果</a:t>
            </a:r>
            <a:r>
              <a:rPr kumimoji="1" lang="en-US" altLang="zh-CN" sz="1200">
                <a:latin typeface="Tahoma" pitchFamily="34" charset="0"/>
              </a:rPr>
              <a:t>t</a:t>
            </a:r>
            <a:r>
              <a:rPr kumimoji="1" lang="zh-CN" altLang="en-US" sz="1200">
                <a:latin typeface="Tahoma" pitchFamily="34" charset="0"/>
              </a:rPr>
              <a:t>＜</a:t>
            </a:r>
            <a:r>
              <a:rPr kumimoji="1" lang="en-US" altLang="zh-CN" sz="1200">
                <a:latin typeface="Tahoma" pitchFamily="34" charset="0"/>
              </a:rPr>
              <a:t>-2.571</a:t>
            </a:r>
            <a:r>
              <a:rPr kumimoji="1" lang="zh-CN" altLang="en-US" sz="1200">
                <a:latin typeface="Tahoma" pitchFamily="34" charset="0"/>
              </a:rPr>
              <a:t>或</a:t>
            </a:r>
            <a:r>
              <a:rPr kumimoji="1" lang="en-US" altLang="zh-CN" sz="1200">
                <a:latin typeface="Tahoma" pitchFamily="34" charset="0"/>
              </a:rPr>
              <a:t>t</a:t>
            </a:r>
            <a:r>
              <a:rPr kumimoji="1" lang="zh-CN" altLang="en-US" sz="1200">
                <a:latin typeface="Tahoma" pitchFamily="34" charset="0"/>
              </a:rPr>
              <a:t>＞</a:t>
            </a:r>
            <a:r>
              <a:rPr kumimoji="1" lang="en-US" altLang="zh-CN" sz="1200">
                <a:latin typeface="Tahoma" pitchFamily="34" charset="0"/>
              </a:rPr>
              <a:t>2.571</a:t>
            </a:r>
            <a:r>
              <a:rPr kumimoji="1" lang="zh-CN" altLang="en-US" sz="1200">
                <a:latin typeface="Tahoma" pitchFamily="34" charset="0"/>
              </a:rPr>
              <a:t>，则拒绝</a:t>
            </a:r>
            <a:r>
              <a:rPr kumimoji="1" lang="en-US" altLang="zh-CN" sz="1200">
                <a:latin typeface="Tahoma" pitchFamily="34" charset="0"/>
              </a:rPr>
              <a:t>H</a:t>
            </a:r>
            <a:r>
              <a:rPr kumimoji="1" lang="en-US" altLang="zh-CN" sz="1200" baseline="-25000">
                <a:latin typeface="Tahoma" pitchFamily="34" charset="0"/>
              </a:rPr>
              <a:t>0</a:t>
            </a:r>
            <a:r>
              <a:rPr kumimoji="1" lang="zh-CN" altLang="en-US" sz="1200">
                <a:latin typeface="Tahoma" pitchFamily="34" charset="0"/>
              </a:rPr>
              <a:t>。</a:t>
            </a:r>
          </a:p>
        </p:txBody>
      </p:sp>
      <p:sp>
        <p:nvSpPr>
          <p:cNvPr id="444445" name="Rectangle 29"/>
          <p:cNvSpPr>
            <a:spLocks noChangeArrowheads="1"/>
          </p:cNvSpPr>
          <p:nvPr/>
        </p:nvSpPr>
        <p:spPr bwMode="auto">
          <a:xfrm>
            <a:off x="3132138" y="5373688"/>
            <a:ext cx="17081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检验的统计量的值为：</a:t>
            </a:r>
          </a:p>
        </p:txBody>
      </p:sp>
      <p:graphicFrame>
        <p:nvGraphicFramePr>
          <p:cNvPr id="444446" name="Object 30"/>
          <p:cNvGraphicFramePr>
            <a:graphicFrameLocks noChangeAspect="1"/>
          </p:cNvGraphicFramePr>
          <p:nvPr/>
        </p:nvGraphicFramePr>
        <p:xfrm>
          <a:off x="1547813" y="5876925"/>
          <a:ext cx="3444875" cy="573088"/>
        </p:xfrm>
        <a:graphic>
          <a:graphicData uri="http://schemas.openxmlformats.org/presentationml/2006/ole">
            <p:oleObj spid="_x0000_s66589" name="公式" r:id="rId6" imgW="3201120" imgH="635040" progId="Equation.3">
              <p:embed/>
            </p:oleObj>
          </a:graphicData>
        </a:graphic>
      </p:graphicFrame>
    </p:spTree>
    <p:extLst>
      <p:ext uri="{BB962C8B-B14F-4D97-AF65-F5344CB8AC3E}">
        <p14:creationId xmlns:p14="http://schemas.microsoft.com/office/powerpoint/2010/main" xmlns="" val="313688728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444418"/>
                                        </p:tgtEl>
                                        <p:attrNameLst>
                                          <p:attrName>style.visibility</p:attrName>
                                        </p:attrNameLst>
                                      </p:cBhvr>
                                      <p:to>
                                        <p:strVal val="visible"/>
                                      </p:to>
                                    </p:set>
                                    <p:animEffect transition="in" filter="wedge">
                                      <p:cBhvr>
                                        <p:cTn id="7" dur="2000"/>
                                        <p:tgtEl>
                                          <p:spTgt spid="444418"/>
                                        </p:tgtEl>
                                      </p:cBhvr>
                                    </p:animEffect>
                                  </p:childTnLst>
                                </p:cTn>
                              </p:par>
                              <p:par>
                                <p:cTn id="8" presetID="20" presetClass="entr" presetSubtype="0" fill="hold" grpId="0" nodeType="withEffect">
                                  <p:stCondLst>
                                    <p:cond delay="0"/>
                                  </p:stCondLst>
                                  <p:childTnLst>
                                    <p:set>
                                      <p:cBhvr>
                                        <p:cTn id="9" dur="1" fill="hold">
                                          <p:stCondLst>
                                            <p:cond delay="0"/>
                                          </p:stCondLst>
                                        </p:cTn>
                                        <p:tgtEl>
                                          <p:spTgt spid="444436"/>
                                        </p:tgtEl>
                                        <p:attrNameLst>
                                          <p:attrName>style.visibility</p:attrName>
                                        </p:attrNameLst>
                                      </p:cBhvr>
                                      <p:to>
                                        <p:strVal val="visible"/>
                                      </p:to>
                                    </p:set>
                                    <p:animEffect transition="in" filter="wedge">
                                      <p:cBhvr>
                                        <p:cTn id="10" dur="2000"/>
                                        <p:tgtEl>
                                          <p:spTgt spid="44443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44437"/>
                                        </p:tgtEl>
                                        <p:attrNameLst>
                                          <p:attrName>style.visibility</p:attrName>
                                        </p:attrNameLst>
                                      </p:cBhvr>
                                      <p:to>
                                        <p:strVal val="visible"/>
                                      </p:to>
                                    </p:set>
                                    <p:animEffect transition="in" filter="dissolve">
                                      <p:cBhvr>
                                        <p:cTn id="15" dur="500"/>
                                        <p:tgtEl>
                                          <p:spTgt spid="44443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7" presetClass="entr" presetSubtype="10" fill="hold" nodeType="clickEffect">
                                  <p:stCondLst>
                                    <p:cond delay="0"/>
                                  </p:stCondLst>
                                  <p:childTnLst>
                                    <p:set>
                                      <p:cBhvr>
                                        <p:cTn id="19" dur="1" fill="hold">
                                          <p:stCondLst>
                                            <p:cond delay="0"/>
                                          </p:stCondLst>
                                        </p:cTn>
                                        <p:tgtEl>
                                          <p:spTgt spid="444438"/>
                                        </p:tgtEl>
                                        <p:attrNameLst>
                                          <p:attrName>style.visibility</p:attrName>
                                        </p:attrNameLst>
                                      </p:cBhvr>
                                      <p:to>
                                        <p:strVal val="visible"/>
                                      </p:to>
                                    </p:set>
                                    <p:anim calcmode="lin" valueType="num">
                                      <p:cBhvr>
                                        <p:cTn id="20" dur="500" fill="hold"/>
                                        <p:tgtEl>
                                          <p:spTgt spid="444438"/>
                                        </p:tgtEl>
                                        <p:attrNameLst>
                                          <p:attrName>ppt_w</p:attrName>
                                        </p:attrNameLst>
                                      </p:cBhvr>
                                      <p:tavLst>
                                        <p:tav tm="0">
                                          <p:val>
                                            <p:fltVal val="0"/>
                                          </p:val>
                                        </p:tav>
                                        <p:tav tm="100000">
                                          <p:val>
                                            <p:strVal val="#ppt_w"/>
                                          </p:val>
                                        </p:tav>
                                      </p:tavLst>
                                    </p:anim>
                                    <p:anim calcmode="lin" valueType="num">
                                      <p:cBhvr>
                                        <p:cTn id="21" dur="500" fill="hold"/>
                                        <p:tgtEl>
                                          <p:spTgt spid="444438"/>
                                        </p:tgtEl>
                                        <p:attrNameLst>
                                          <p:attrName>ppt_h</p:attrName>
                                        </p:attrNameLst>
                                      </p:cBhvr>
                                      <p:tavLst>
                                        <p:tav tm="0">
                                          <p:val>
                                            <p:strVal val="#ppt_h"/>
                                          </p:val>
                                        </p:tav>
                                        <p:tav tm="100000">
                                          <p:val>
                                            <p:strVal val="#ppt_h"/>
                                          </p:val>
                                        </p:tav>
                                      </p:tavLst>
                                    </p:anim>
                                  </p:childTnLst>
                                </p:cTn>
                              </p:par>
                              <p:par>
                                <p:cTn id="22" presetID="17" presetClass="entr" presetSubtype="10" fill="hold" grpId="0" nodeType="withEffect">
                                  <p:stCondLst>
                                    <p:cond delay="0"/>
                                  </p:stCondLst>
                                  <p:childTnLst>
                                    <p:set>
                                      <p:cBhvr>
                                        <p:cTn id="23" dur="1" fill="hold">
                                          <p:stCondLst>
                                            <p:cond delay="0"/>
                                          </p:stCondLst>
                                        </p:cTn>
                                        <p:tgtEl>
                                          <p:spTgt spid="444439"/>
                                        </p:tgtEl>
                                        <p:attrNameLst>
                                          <p:attrName>style.visibility</p:attrName>
                                        </p:attrNameLst>
                                      </p:cBhvr>
                                      <p:to>
                                        <p:strVal val="visible"/>
                                      </p:to>
                                    </p:set>
                                    <p:anim calcmode="lin" valueType="num">
                                      <p:cBhvr>
                                        <p:cTn id="24" dur="500" fill="hold"/>
                                        <p:tgtEl>
                                          <p:spTgt spid="444439"/>
                                        </p:tgtEl>
                                        <p:attrNameLst>
                                          <p:attrName>ppt_w</p:attrName>
                                        </p:attrNameLst>
                                      </p:cBhvr>
                                      <p:tavLst>
                                        <p:tav tm="0">
                                          <p:val>
                                            <p:fltVal val="0"/>
                                          </p:val>
                                        </p:tav>
                                        <p:tav tm="100000">
                                          <p:val>
                                            <p:strVal val="#ppt_w"/>
                                          </p:val>
                                        </p:tav>
                                      </p:tavLst>
                                    </p:anim>
                                    <p:anim calcmode="lin" valueType="num">
                                      <p:cBhvr>
                                        <p:cTn id="25" dur="500" fill="hold"/>
                                        <p:tgtEl>
                                          <p:spTgt spid="444439"/>
                                        </p:tgtEl>
                                        <p:attrNameLst>
                                          <p:attrName>ppt_h</p:attrName>
                                        </p:attrNameLst>
                                      </p:cBhvr>
                                      <p:tavLst>
                                        <p:tav tm="0">
                                          <p:val>
                                            <p:strVal val="#ppt_h"/>
                                          </p:val>
                                        </p:tav>
                                        <p:tav tm="100000">
                                          <p:val>
                                            <p:strVal val="#ppt_h"/>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444440"/>
                                        </p:tgtEl>
                                        <p:attrNameLst>
                                          <p:attrName>style.visibility</p:attrName>
                                        </p:attrNameLst>
                                      </p:cBhvr>
                                      <p:to>
                                        <p:strVal val="visible"/>
                                      </p:to>
                                    </p:set>
                                    <p:animEffect transition="in" filter="dissolve">
                                      <p:cBhvr>
                                        <p:cTn id="30" dur="500"/>
                                        <p:tgtEl>
                                          <p:spTgt spid="444440"/>
                                        </p:tgtEl>
                                      </p:cBhvr>
                                    </p:animEffect>
                                  </p:childTnLst>
                                </p:cTn>
                              </p:par>
                              <p:par>
                                <p:cTn id="31" presetID="9" presetClass="entr" presetSubtype="0" fill="hold" nodeType="withEffect">
                                  <p:stCondLst>
                                    <p:cond delay="0"/>
                                  </p:stCondLst>
                                  <p:childTnLst>
                                    <p:set>
                                      <p:cBhvr>
                                        <p:cTn id="32" dur="1" fill="hold">
                                          <p:stCondLst>
                                            <p:cond delay="0"/>
                                          </p:stCondLst>
                                        </p:cTn>
                                        <p:tgtEl>
                                          <p:spTgt spid="444441"/>
                                        </p:tgtEl>
                                        <p:attrNameLst>
                                          <p:attrName>style.visibility</p:attrName>
                                        </p:attrNameLst>
                                      </p:cBhvr>
                                      <p:to>
                                        <p:strVal val="visible"/>
                                      </p:to>
                                    </p:set>
                                    <p:animEffect transition="in" filter="dissolve">
                                      <p:cBhvr>
                                        <p:cTn id="33" dur="500"/>
                                        <p:tgtEl>
                                          <p:spTgt spid="444441"/>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30" presetClass="entr" presetSubtype="0" fill="hold" grpId="0" nodeType="clickEffect">
                                  <p:stCondLst>
                                    <p:cond delay="0"/>
                                  </p:stCondLst>
                                  <p:childTnLst>
                                    <p:set>
                                      <p:cBhvr>
                                        <p:cTn id="37" dur="1" fill="hold">
                                          <p:stCondLst>
                                            <p:cond delay="0"/>
                                          </p:stCondLst>
                                        </p:cTn>
                                        <p:tgtEl>
                                          <p:spTgt spid="444444"/>
                                        </p:tgtEl>
                                        <p:attrNameLst>
                                          <p:attrName>style.visibility</p:attrName>
                                        </p:attrNameLst>
                                      </p:cBhvr>
                                      <p:to>
                                        <p:strVal val="visible"/>
                                      </p:to>
                                    </p:set>
                                    <p:animEffect transition="in" filter="fade">
                                      <p:cBhvr>
                                        <p:cTn id="38" dur="800" decel="100000"/>
                                        <p:tgtEl>
                                          <p:spTgt spid="444444"/>
                                        </p:tgtEl>
                                      </p:cBhvr>
                                    </p:animEffect>
                                    <p:anim calcmode="lin" valueType="num">
                                      <p:cBhvr>
                                        <p:cTn id="39" dur="800" decel="100000" fill="hold"/>
                                        <p:tgtEl>
                                          <p:spTgt spid="444444"/>
                                        </p:tgtEl>
                                        <p:attrNameLst>
                                          <p:attrName>style.rotation</p:attrName>
                                        </p:attrNameLst>
                                      </p:cBhvr>
                                      <p:tavLst>
                                        <p:tav tm="0">
                                          <p:val>
                                            <p:fltVal val="-90"/>
                                          </p:val>
                                        </p:tav>
                                        <p:tav tm="100000">
                                          <p:val>
                                            <p:fltVal val="0"/>
                                          </p:val>
                                        </p:tav>
                                      </p:tavLst>
                                    </p:anim>
                                    <p:anim calcmode="lin" valueType="num">
                                      <p:cBhvr>
                                        <p:cTn id="40" dur="800" decel="100000" fill="hold"/>
                                        <p:tgtEl>
                                          <p:spTgt spid="444444"/>
                                        </p:tgtEl>
                                        <p:attrNameLst>
                                          <p:attrName>ppt_x</p:attrName>
                                        </p:attrNameLst>
                                      </p:cBhvr>
                                      <p:tavLst>
                                        <p:tav tm="0">
                                          <p:val>
                                            <p:strVal val="#ppt_x+0.4"/>
                                          </p:val>
                                        </p:tav>
                                        <p:tav tm="100000">
                                          <p:val>
                                            <p:strVal val="#ppt_x-0.05"/>
                                          </p:val>
                                        </p:tav>
                                      </p:tavLst>
                                    </p:anim>
                                    <p:anim calcmode="lin" valueType="num">
                                      <p:cBhvr>
                                        <p:cTn id="41" dur="800" decel="100000" fill="hold"/>
                                        <p:tgtEl>
                                          <p:spTgt spid="444444"/>
                                        </p:tgtEl>
                                        <p:attrNameLst>
                                          <p:attrName>ppt_y</p:attrName>
                                        </p:attrNameLst>
                                      </p:cBhvr>
                                      <p:tavLst>
                                        <p:tav tm="0">
                                          <p:val>
                                            <p:strVal val="#ppt_y-0.4"/>
                                          </p:val>
                                        </p:tav>
                                        <p:tav tm="100000">
                                          <p:val>
                                            <p:strVal val="#ppt_y+0.1"/>
                                          </p:val>
                                        </p:tav>
                                      </p:tavLst>
                                    </p:anim>
                                    <p:anim calcmode="lin" valueType="num">
                                      <p:cBhvr>
                                        <p:cTn id="42" dur="200" accel="100000" fill="hold">
                                          <p:stCondLst>
                                            <p:cond delay="800"/>
                                          </p:stCondLst>
                                        </p:cTn>
                                        <p:tgtEl>
                                          <p:spTgt spid="444444"/>
                                        </p:tgtEl>
                                        <p:attrNameLst>
                                          <p:attrName>ppt_x</p:attrName>
                                        </p:attrNameLst>
                                      </p:cBhvr>
                                      <p:tavLst>
                                        <p:tav tm="0">
                                          <p:val>
                                            <p:strVal val="#ppt_x-0.05"/>
                                          </p:val>
                                        </p:tav>
                                        <p:tav tm="100000">
                                          <p:val>
                                            <p:strVal val="#ppt_x"/>
                                          </p:val>
                                        </p:tav>
                                      </p:tavLst>
                                    </p:anim>
                                    <p:anim calcmode="lin" valueType="num">
                                      <p:cBhvr>
                                        <p:cTn id="43" dur="200" accel="100000" fill="hold">
                                          <p:stCondLst>
                                            <p:cond delay="800"/>
                                          </p:stCondLst>
                                        </p:cTn>
                                        <p:tgtEl>
                                          <p:spTgt spid="444444"/>
                                        </p:tgtEl>
                                        <p:attrNameLst>
                                          <p:attrName>ppt_y</p:attrName>
                                        </p:attrNameLst>
                                      </p:cBhvr>
                                      <p:tavLst>
                                        <p:tav tm="0">
                                          <p:val>
                                            <p:strVal val="#ppt_y+0.1"/>
                                          </p:val>
                                        </p:tav>
                                        <p:tav tm="100000">
                                          <p:val>
                                            <p:strVal val="#ppt_y"/>
                                          </p:val>
                                        </p:tav>
                                      </p:tavLst>
                                    </p:anim>
                                  </p:childTnLst>
                                </p:cTn>
                              </p:par>
                            </p:childTnLst>
                          </p:cTn>
                        </p:par>
                      </p:childTnLst>
                    </p:cTn>
                  </p:par>
                  <p:par>
                    <p:cTn id="44" fill="hold" nodeType="clickPar">
                      <p:stCondLst>
                        <p:cond delay="indefinite"/>
                      </p:stCondLst>
                      <p:childTnLst>
                        <p:par>
                          <p:cTn id="45" fill="hold" nodeType="withGroup">
                            <p:stCondLst>
                              <p:cond delay="0"/>
                            </p:stCondLst>
                            <p:childTnLst>
                              <p:par>
                                <p:cTn id="46" presetID="6" presetClass="entr" presetSubtype="16" fill="hold" nodeType="clickEffect">
                                  <p:stCondLst>
                                    <p:cond delay="0"/>
                                  </p:stCondLst>
                                  <p:childTnLst>
                                    <p:set>
                                      <p:cBhvr>
                                        <p:cTn id="47" dur="1" fill="hold">
                                          <p:stCondLst>
                                            <p:cond delay="0"/>
                                          </p:stCondLst>
                                        </p:cTn>
                                        <p:tgtEl>
                                          <p:spTgt spid="444442"/>
                                        </p:tgtEl>
                                        <p:attrNameLst>
                                          <p:attrName>style.visibility</p:attrName>
                                        </p:attrNameLst>
                                      </p:cBhvr>
                                      <p:to>
                                        <p:strVal val="visible"/>
                                      </p:to>
                                    </p:set>
                                    <p:animEffect transition="in" filter="circle(in)">
                                      <p:cBhvr>
                                        <p:cTn id="48" dur="2000"/>
                                        <p:tgtEl>
                                          <p:spTgt spid="444442"/>
                                        </p:tgtEl>
                                      </p:cBhvr>
                                    </p:animEffect>
                                  </p:childTnLst>
                                </p:cTn>
                              </p:par>
                              <p:par>
                                <p:cTn id="49" presetID="6" presetClass="entr" presetSubtype="16" fill="hold" grpId="0" nodeType="withEffect">
                                  <p:stCondLst>
                                    <p:cond delay="0"/>
                                  </p:stCondLst>
                                  <p:childTnLst>
                                    <p:set>
                                      <p:cBhvr>
                                        <p:cTn id="50" dur="1" fill="hold">
                                          <p:stCondLst>
                                            <p:cond delay="0"/>
                                          </p:stCondLst>
                                        </p:cTn>
                                        <p:tgtEl>
                                          <p:spTgt spid="444443"/>
                                        </p:tgtEl>
                                        <p:attrNameLst>
                                          <p:attrName>style.visibility</p:attrName>
                                        </p:attrNameLst>
                                      </p:cBhvr>
                                      <p:to>
                                        <p:strVal val="visible"/>
                                      </p:to>
                                    </p:set>
                                    <p:animEffect transition="in" filter="circle(in)">
                                      <p:cBhvr>
                                        <p:cTn id="51" dur="2000"/>
                                        <p:tgtEl>
                                          <p:spTgt spid="444443"/>
                                        </p:tgtEl>
                                      </p:cBhvr>
                                    </p:animEffect>
                                  </p:childTnLst>
                                </p:cTn>
                              </p:par>
                              <p:par>
                                <p:cTn id="52" presetID="6" presetClass="entr" presetSubtype="16" fill="hold" grpId="0" nodeType="withEffect">
                                  <p:stCondLst>
                                    <p:cond delay="0"/>
                                  </p:stCondLst>
                                  <p:childTnLst>
                                    <p:set>
                                      <p:cBhvr>
                                        <p:cTn id="53" dur="1" fill="hold">
                                          <p:stCondLst>
                                            <p:cond delay="0"/>
                                          </p:stCondLst>
                                        </p:cTn>
                                        <p:tgtEl>
                                          <p:spTgt spid="444445"/>
                                        </p:tgtEl>
                                        <p:attrNameLst>
                                          <p:attrName>style.visibility</p:attrName>
                                        </p:attrNameLst>
                                      </p:cBhvr>
                                      <p:to>
                                        <p:strVal val="visible"/>
                                      </p:to>
                                    </p:set>
                                    <p:animEffect transition="in" filter="circle(in)">
                                      <p:cBhvr>
                                        <p:cTn id="54" dur="2000"/>
                                        <p:tgtEl>
                                          <p:spTgt spid="444445"/>
                                        </p:tgtEl>
                                      </p:cBhvr>
                                    </p:animEffect>
                                  </p:childTnLst>
                                </p:cTn>
                              </p:par>
                              <p:par>
                                <p:cTn id="55" presetID="6" presetClass="entr" presetSubtype="16" fill="hold" nodeType="withEffect">
                                  <p:stCondLst>
                                    <p:cond delay="0"/>
                                  </p:stCondLst>
                                  <p:childTnLst>
                                    <p:set>
                                      <p:cBhvr>
                                        <p:cTn id="56" dur="1" fill="hold">
                                          <p:stCondLst>
                                            <p:cond delay="0"/>
                                          </p:stCondLst>
                                        </p:cTn>
                                        <p:tgtEl>
                                          <p:spTgt spid="444446"/>
                                        </p:tgtEl>
                                        <p:attrNameLst>
                                          <p:attrName>style.visibility</p:attrName>
                                        </p:attrNameLst>
                                      </p:cBhvr>
                                      <p:to>
                                        <p:strVal val="visible"/>
                                      </p:to>
                                    </p:set>
                                    <p:animEffect transition="in" filter="circle(in)">
                                      <p:cBhvr>
                                        <p:cTn id="57" dur="2000"/>
                                        <p:tgtEl>
                                          <p:spTgt spid="444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4436" grpId="0"/>
      <p:bldP spid="444437" grpId="0"/>
      <p:bldP spid="444439" grpId="0"/>
      <p:bldP spid="444440" grpId="0"/>
      <p:bldP spid="444443" grpId="0"/>
      <p:bldP spid="444444" grpId="0"/>
      <p:bldP spid="44444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Rot="1" noChangeArrowheads="1"/>
          </p:cNvSpPr>
          <p:nvPr>
            <p:ph type="title"/>
          </p:nvPr>
        </p:nvSpPr>
        <p:spPr>
          <a:xfrm>
            <a:off x="301625" y="228600"/>
            <a:ext cx="8540750" cy="706438"/>
          </a:xfrm>
        </p:spPr>
        <p:txBody>
          <a:bodyPr/>
          <a:lstStyle/>
          <a:p>
            <a:r>
              <a:rPr kumimoji="1" lang="zh-CN" altLang="en-US" sz="2800" b="1">
                <a:solidFill>
                  <a:srgbClr val="FF0000"/>
                </a:solidFill>
              </a:rPr>
              <a:t>二、两个总体比率之差的检验</a:t>
            </a:r>
          </a:p>
        </p:txBody>
      </p:sp>
      <p:sp>
        <p:nvSpPr>
          <p:cNvPr id="445443" name="Text Box 3"/>
          <p:cNvSpPr txBox="1">
            <a:spLocks noChangeArrowheads="1"/>
          </p:cNvSpPr>
          <p:nvPr/>
        </p:nvSpPr>
        <p:spPr bwMode="auto">
          <a:xfrm>
            <a:off x="2339975" y="1412875"/>
            <a:ext cx="51117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a:solidFill>
                  <a:schemeClr val="bg1"/>
                </a:solidFill>
                <a:latin typeface="Tahoma" pitchFamily="34" charset="0"/>
              </a:rPr>
              <a:t>大样本情形下，</a:t>
            </a:r>
            <a:r>
              <a:rPr kumimoji="1" lang="en-US" altLang="zh-CN">
                <a:solidFill>
                  <a:schemeClr val="bg1"/>
                </a:solidFill>
                <a:latin typeface="Tahoma" pitchFamily="34" charset="0"/>
              </a:rPr>
              <a:t>p</a:t>
            </a:r>
            <a:r>
              <a:rPr kumimoji="1" lang="en-US" altLang="zh-CN" baseline="-10000">
                <a:solidFill>
                  <a:schemeClr val="bg1"/>
                </a:solidFill>
                <a:latin typeface="Tahoma" pitchFamily="34" charset="0"/>
              </a:rPr>
              <a:t>1</a:t>
            </a:r>
            <a:r>
              <a:rPr kumimoji="1" lang="en-US" altLang="zh-CN">
                <a:solidFill>
                  <a:schemeClr val="bg1"/>
                </a:solidFill>
                <a:latin typeface="Tahoma" pitchFamily="34" charset="0"/>
              </a:rPr>
              <a:t>-p</a:t>
            </a:r>
            <a:r>
              <a:rPr kumimoji="1" lang="en-US" altLang="zh-CN" baseline="-10000">
                <a:solidFill>
                  <a:schemeClr val="bg1"/>
                </a:solidFill>
                <a:latin typeface="Tahoma" pitchFamily="34" charset="0"/>
              </a:rPr>
              <a:t>2</a:t>
            </a:r>
            <a:r>
              <a:rPr kumimoji="1" lang="zh-CN" altLang="en-US">
                <a:solidFill>
                  <a:schemeClr val="bg1"/>
                </a:solidFill>
                <a:latin typeface="Tahoma" pitchFamily="34" charset="0"/>
              </a:rPr>
              <a:t>近似服从正态分布，即：</a:t>
            </a:r>
          </a:p>
        </p:txBody>
      </p:sp>
      <p:sp>
        <p:nvSpPr>
          <p:cNvPr id="445444" name="Freeform 4"/>
          <p:cNvSpPr>
            <a:spLocks/>
          </p:cNvSpPr>
          <p:nvPr/>
        </p:nvSpPr>
        <p:spPr bwMode="auto">
          <a:xfrm>
            <a:off x="1331913" y="2708275"/>
            <a:ext cx="5807075" cy="2876550"/>
          </a:xfrm>
          <a:custGeom>
            <a:avLst/>
            <a:gdLst>
              <a:gd name="T0" fmla="*/ 0 w 3658"/>
              <a:gd name="T1" fmla="*/ 1783 h 1812"/>
              <a:gd name="T2" fmla="*/ 804 w 3658"/>
              <a:gd name="T3" fmla="*/ 1515 h 1812"/>
              <a:gd name="T4" fmla="*/ 1834 w 3658"/>
              <a:gd name="T5" fmla="*/ 0 h 1812"/>
              <a:gd name="T6" fmla="*/ 2842 w 3658"/>
              <a:gd name="T7" fmla="*/ 1515 h 1812"/>
              <a:gd name="T8" fmla="*/ 3658 w 3658"/>
              <a:gd name="T9" fmla="*/ 1783 h 1812"/>
            </a:gdLst>
            <a:ahLst/>
            <a:cxnLst>
              <a:cxn ang="0">
                <a:pos x="T0" y="T1"/>
              </a:cxn>
              <a:cxn ang="0">
                <a:pos x="T2" y="T3"/>
              </a:cxn>
              <a:cxn ang="0">
                <a:pos x="T4" y="T5"/>
              </a:cxn>
              <a:cxn ang="0">
                <a:pos x="T6" y="T7"/>
              </a:cxn>
              <a:cxn ang="0">
                <a:pos x="T8" y="T9"/>
              </a:cxn>
            </a:cxnLst>
            <a:rect l="0" t="0" r="r" b="b"/>
            <a:pathLst>
              <a:path w="3658" h="1812">
                <a:moveTo>
                  <a:pt x="0" y="1783"/>
                </a:moveTo>
                <a:cubicBezTo>
                  <a:pt x="134" y="1738"/>
                  <a:pt x="498" y="1812"/>
                  <a:pt x="804" y="1515"/>
                </a:cubicBezTo>
                <a:cubicBezTo>
                  <a:pt x="1110" y="1218"/>
                  <a:pt x="1494" y="0"/>
                  <a:pt x="1834" y="0"/>
                </a:cubicBezTo>
                <a:cubicBezTo>
                  <a:pt x="2174" y="0"/>
                  <a:pt x="2538" y="1218"/>
                  <a:pt x="2842" y="1515"/>
                </a:cubicBezTo>
                <a:cubicBezTo>
                  <a:pt x="3146" y="1812"/>
                  <a:pt x="3488" y="1727"/>
                  <a:pt x="3658" y="1783"/>
                </a:cubicBezTo>
              </a:path>
            </a:pathLst>
          </a:custGeom>
          <a:solidFill>
            <a:srgbClr val="FFCC66">
              <a:alpha val="0"/>
            </a:srgbClr>
          </a:solidFill>
          <a:ln w="3175" cap="flat" cmpd="sng">
            <a:solidFill>
              <a:schemeClr val="bg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45445" name="Line 5"/>
          <p:cNvSpPr>
            <a:spLocks noChangeShapeType="1"/>
          </p:cNvSpPr>
          <p:nvPr/>
        </p:nvSpPr>
        <p:spPr bwMode="auto">
          <a:xfrm>
            <a:off x="1255713" y="5603875"/>
            <a:ext cx="5943600" cy="0"/>
          </a:xfrm>
          <a:prstGeom prst="line">
            <a:avLst/>
          </a:prstGeom>
          <a:noFill/>
          <a:ln w="9525">
            <a:solidFill>
              <a:schemeClr val="bg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45446" name="Object 6"/>
          <p:cNvGraphicFramePr>
            <a:graphicFrameLocks noChangeAspect="1"/>
          </p:cNvGraphicFramePr>
          <p:nvPr/>
        </p:nvGraphicFramePr>
        <p:xfrm>
          <a:off x="5659438" y="3995738"/>
          <a:ext cx="2513012" cy="693737"/>
        </p:xfrm>
        <a:graphic>
          <a:graphicData uri="http://schemas.openxmlformats.org/presentationml/2006/ole">
            <p:oleObj spid="_x0000_s67604" name="Equation" r:id="rId3" imgW="2680200" imgH="635040" progId="Equation.3">
              <p:embed/>
            </p:oleObj>
          </a:graphicData>
        </a:graphic>
      </p:graphicFrame>
      <p:graphicFrame>
        <p:nvGraphicFramePr>
          <p:cNvPr id="445447" name="Object 7"/>
          <p:cNvGraphicFramePr>
            <a:graphicFrameLocks noChangeAspect="1"/>
          </p:cNvGraphicFramePr>
          <p:nvPr/>
        </p:nvGraphicFramePr>
        <p:xfrm>
          <a:off x="3924300" y="5589588"/>
          <a:ext cx="600075" cy="274637"/>
        </p:xfrm>
        <a:graphic>
          <a:graphicData uri="http://schemas.openxmlformats.org/presentationml/2006/ole">
            <p:oleObj spid="_x0000_s67605" name="Equation" r:id="rId4" imgW="546120" imgH="279360" progId="Equation.3">
              <p:embed/>
            </p:oleObj>
          </a:graphicData>
        </a:graphic>
      </p:graphicFrame>
      <p:sp>
        <p:nvSpPr>
          <p:cNvPr id="445448" name="Rectangle 8"/>
          <p:cNvSpPr>
            <a:spLocks noChangeArrowheads="1"/>
          </p:cNvSpPr>
          <p:nvPr/>
        </p:nvSpPr>
        <p:spPr bwMode="auto">
          <a:xfrm>
            <a:off x="3708400" y="6092825"/>
            <a:ext cx="1128713"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en-US" altLang="zh-CN" sz="1200">
                <a:solidFill>
                  <a:schemeClr val="bg1"/>
                </a:solidFill>
                <a:latin typeface="Tahoma" pitchFamily="34" charset="0"/>
              </a:rPr>
              <a:t>p</a:t>
            </a:r>
            <a:r>
              <a:rPr kumimoji="1" lang="en-US" altLang="zh-CN" sz="1200" baseline="-10000">
                <a:solidFill>
                  <a:schemeClr val="bg1"/>
                </a:solidFill>
                <a:latin typeface="Tahoma" pitchFamily="34" charset="0"/>
              </a:rPr>
              <a:t>1</a:t>
            </a:r>
            <a:r>
              <a:rPr kumimoji="1" lang="en-US" altLang="zh-CN" sz="1200">
                <a:solidFill>
                  <a:schemeClr val="bg1"/>
                </a:solidFill>
                <a:latin typeface="Tahoma" pitchFamily="34" charset="0"/>
              </a:rPr>
              <a:t>-p</a:t>
            </a:r>
            <a:r>
              <a:rPr kumimoji="1" lang="en-US" altLang="zh-CN" sz="1200" baseline="-10000">
                <a:solidFill>
                  <a:schemeClr val="bg1"/>
                </a:solidFill>
                <a:latin typeface="Tahoma" pitchFamily="34" charset="0"/>
              </a:rPr>
              <a:t>2</a:t>
            </a:r>
            <a:r>
              <a:rPr kumimoji="1" lang="zh-CN" altLang="en-US" sz="1200">
                <a:solidFill>
                  <a:schemeClr val="bg1"/>
                </a:solidFill>
                <a:latin typeface="Tahoma" pitchFamily="34" charset="0"/>
              </a:rPr>
              <a:t>抽样分布</a:t>
            </a:r>
          </a:p>
        </p:txBody>
      </p:sp>
      <p:graphicFrame>
        <p:nvGraphicFramePr>
          <p:cNvPr id="445449" name="Object 9"/>
          <p:cNvGraphicFramePr>
            <a:graphicFrameLocks noChangeAspect="1"/>
          </p:cNvGraphicFramePr>
          <p:nvPr/>
        </p:nvGraphicFramePr>
        <p:xfrm>
          <a:off x="539750" y="2060575"/>
          <a:ext cx="3643313" cy="941388"/>
        </p:xfrm>
        <a:graphic>
          <a:graphicData uri="http://schemas.openxmlformats.org/presentationml/2006/ole">
            <p:oleObj spid="_x0000_s67606" name="公式" r:id="rId5" imgW="3048840" imgH="863640" progId="Equation.3">
              <p:embed/>
            </p:oleObj>
          </a:graphicData>
        </a:graphic>
      </p:graphicFrame>
      <p:sp>
        <p:nvSpPr>
          <p:cNvPr id="445450" name="Line 10"/>
          <p:cNvSpPr>
            <a:spLocks noChangeShapeType="1"/>
          </p:cNvSpPr>
          <p:nvPr/>
        </p:nvSpPr>
        <p:spPr bwMode="auto">
          <a:xfrm flipV="1">
            <a:off x="4213225" y="5516563"/>
            <a:ext cx="0" cy="71437"/>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411369330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ChangeArrowheads="1"/>
          </p:cNvSpPr>
          <p:nvPr/>
        </p:nvSpPr>
        <p:spPr bwMode="auto">
          <a:xfrm>
            <a:off x="611188" y="260350"/>
            <a:ext cx="8064500" cy="1743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20000"/>
              </a:spcBef>
              <a:buClr>
                <a:schemeClr val="folHlink"/>
              </a:buClr>
              <a:buSzPct val="60000"/>
              <a:buFont typeface="Wingdings" pitchFamily="2" charset="2"/>
              <a:buNone/>
            </a:pPr>
            <a:r>
              <a:rPr kumimoji="1" lang="en-US" altLang="zh-CN">
                <a:latin typeface="Tahoma" pitchFamily="34" charset="0"/>
              </a:rPr>
              <a:t>      </a:t>
            </a:r>
            <a:r>
              <a:rPr kumimoji="1" lang="zh-CN" altLang="en-US">
                <a:latin typeface="Tahoma" pitchFamily="34" charset="0"/>
              </a:rPr>
              <a:t>对两个大型企业青年工人参加技术培训的情况进行调查，调查结果如下：甲厂：调查</a:t>
            </a:r>
            <a:r>
              <a:rPr kumimoji="1" lang="en-US" altLang="zh-CN">
                <a:latin typeface="Tahoma" pitchFamily="34" charset="0"/>
              </a:rPr>
              <a:t>60</a:t>
            </a:r>
            <a:r>
              <a:rPr kumimoji="1" lang="zh-CN" altLang="en-US">
                <a:latin typeface="Tahoma" pitchFamily="34" charset="0"/>
              </a:rPr>
              <a:t>人，</a:t>
            </a:r>
            <a:r>
              <a:rPr kumimoji="1" lang="en-US" altLang="zh-CN">
                <a:latin typeface="Tahoma" pitchFamily="34" charset="0"/>
              </a:rPr>
              <a:t>18</a:t>
            </a:r>
            <a:r>
              <a:rPr kumimoji="1" lang="zh-CN" altLang="en-US">
                <a:latin typeface="Tahoma" pitchFamily="34" charset="0"/>
              </a:rPr>
              <a:t>人参加技术培训。乙厂：调查查</a:t>
            </a:r>
            <a:r>
              <a:rPr kumimoji="1" lang="en-US" altLang="zh-CN">
                <a:latin typeface="Tahoma" pitchFamily="34" charset="0"/>
              </a:rPr>
              <a:t>40</a:t>
            </a:r>
            <a:r>
              <a:rPr kumimoji="1" lang="zh-CN" altLang="en-US">
                <a:latin typeface="Tahoma" pitchFamily="34" charset="0"/>
              </a:rPr>
              <a:t>人，</a:t>
            </a:r>
            <a:r>
              <a:rPr kumimoji="1" lang="en-US" altLang="zh-CN">
                <a:latin typeface="Tahoma" pitchFamily="34" charset="0"/>
              </a:rPr>
              <a:t>14</a:t>
            </a:r>
            <a:r>
              <a:rPr kumimoji="1" lang="zh-CN" altLang="en-US">
                <a:latin typeface="Tahoma" pitchFamily="34" charset="0"/>
              </a:rPr>
              <a:t>人参加技术培训。能否根据以上调查结果认为乙厂工人参加技术培训的人数比例高于甲厂（</a:t>
            </a:r>
            <a:r>
              <a:rPr kumimoji="1" lang="en-US" altLang="zh-CN">
                <a:latin typeface="Tahoma" pitchFamily="34" charset="0"/>
              </a:rPr>
              <a:t>α=0.05</a:t>
            </a:r>
            <a:r>
              <a:rPr kumimoji="1" lang="zh-CN" altLang="en-US">
                <a:latin typeface="Tahoma" pitchFamily="34" charset="0"/>
              </a:rPr>
              <a:t>）。</a:t>
            </a:r>
          </a:p>
        </p:txBody>
      </p:sp>
      <p:graphicFrame>
        <p:nvGraphicFramePr>
          <p:cNvPr id="446467" name="Object 3"/>
          <p:cNvGraphicFramePr>
            <a:graphicFrameLocks noChangeAspect="1"/>
          </p:cNvGraphicFramePr>
          <p:nvPr/>
        </p:nvGraphicFramePr>
        <p:xfrm>
          <a:off x="2947988" y="2101850"/>
          <a:ext cx="1281112" cy="276225"/>
        </p:xfrm>
        <a:graphic>
          <a:graphicData uri="http://schemas.openxmlformats.org/presentationml/2006/ole">
            <p:oleObj spid="_x0000_s68646" name="公式" r:id="rId3" imgW="1244880" imgH="292320" progId="Equation.3">
              <p:embed/>
            </p:oleObj>
          </a:graphicData>
        </a:graphic>
      </p:graphicFrame>
      <p:graphicFrame>
        <p:nvGraphicFramePr>
          <p:cNvPr id="446468" name="Object 4"/>
          <p:cNvGraphicFramePr>
            <a:graphicFrameLocks noChangeAspect="1"/>
          </p:cNvGraphicFramePr>
          <p:nvPr/>
        </p:nvGraphicFramePr>
        <p:xfrm>
          <a:off x="2924175" y="2492375"/>
          <a:ext cx="1279525" cy="276225"/>
        </p:xfrm>
        <a:graphic>
          <a:graphicData uri="http://schemas.openxmlformats.org/presentationml/2006/ole">
            <p:oleObj spid="_x0000_s68647" name="公式" r:id="rId4" imgW="1219320" imgH="279360" progId="Equation.3">
              <p:embed/>
            </p:oleObj>
          </a:graphicData>
        </a:graphic>
      </p:graphicFrame>
      <p:graphicFrame>
        <p:nvGraphicFramePr>
          <p:cNvPr id="446469" name="Object 5"/>
          <p:cNvGraphicFramePr>
            <a:graphicFrameLocks noChangeAspect="1"/>
          </p:cNvGraphicFramePr>
          <p:nvPr/>
        </p:nvGraphicFramePr>
        <p:xfrm>
          <a:off x="2555875" y="2997200"/>
          <a:ext cx="1976438" cy="315913"/>
        </p:xfrm>
        <a:graphic>
          <a:graphicData uri="http://schemas.openxmlformats.org/presentationml/2006/ole">
            <p:oleObj spid="_x0000_s68648" name="Equation" r:id="rId5" imgW="1867320" imgH="292320" progId="Equation.3">
              <p:embed/>
            </p:oleObj>
          </a:graphicData>
        </a:graphic>
      </p:graphicFrame>
      <p:graphicFrame>
        <p:nvGraphicFramePr>
          <p:cNvPr id="446470" name="Object 6"/>
          <p:cNvGraphicFramePr>
            <a:graphicFrameLocks noChangeAspect="1"/>
          </p:cNvGraphicFramePr>
          <p:nvPr/>
        </p:nvGraphicFramePr>
        <p:xfrm>
          <a:off x="787400" y="4525963"/>
          <a:ext cx="7366000" cy="885825"/>
        </p:xfrm>
        <a:graphic>
          <a:graphicData uri="http://schemas.openxmlformats.org/presentationml/2006/ole">
            <p:oleObj spid="_x0000_s68649" name="公式" r:id="rId6" imgW="6580080" imgH="863640" progId="Equation.3">
              <p:embed/>
            </p:oleObj>
          </a:graphicData>
        </a:graphic>
      </p:graphicFrame>
      <p:graphicFrame>
        <p:nvGraphicFramePr>
          <p:cNvPr id="446471" name="Object 7"/>
          <p:cNvGraphicFramePr>
            <a:graphicFrameLocks noChangeAspect="1"/>
          </p:cNvGraphicFramePr>
          <p:nvPr/>
        </p:nvGraphicFramePr>
        <p:xfrm>
          <a:off x="2700338" y="3500438"/>
          <a:ext cx="731837" cy="544512"/>
        </p:xfrm>
        <a:graphic>
          <a:graphicData uri="http://schemas.openxmlformats.org/presentationml/2006/ole">
            <p:oleObj spid="_x0000_s68650" name="Equation" r:id="rId7" imgW="685800" imgH="507960" progId="Equation.3">
              <p:embed/>
            </p:oleObj>
          </a:graphicData>
        </a:graphic>
      </p:graphicFrame>
      <p:graphicFrame>
        <p:nvGraphicFramePr>
          <p:cNvPr id="446472" name="Object 8"/>
          <p:cNvGraphicFramePr>
            <a:graphicFrameLocks noChangeAspect="1"/>
          </p:cNvGraphicFramePr>
          <p:nvPr/>
        </p:nvGraphicFramePr>
        <p:xfrm>
          <a:off x="3851275" y="3500438"/>
          <a:ext cx="749300" cy="544512"/>
        </p:xfrm>
        <a:graphic>
          <a:graphicData uri="http://schemas.openxmlformats.org/presentationml/2006/ole">
            <p:oleObj spid="_x0000_s68651" name="Equation" r:id="rId8" imgW="698760" imgH="507960" progId="Equation.3">
              <p:embed/>
            </p:oleObj>
          </a:graphicData>
        </a:graphic>
      </p:graphicFrame>
    </p:spTree>
    <p:extLst>
      <p:ext uri="{BB962C8B-B14F-4D97-AF65-F5344CB8AC3E}">
        <p14:creationId xmlns:p14="http://schemas.microsoft.com/office/powerpoint/2010/main" xmlns="" val="222615905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Rot="1" noChangeArrowheads="1"/>
          </p:cNvSpPr>
          <p:nvPr>
            <p:ph type="title"/>
          </p:nvPr>
        </p:nvSpPr>
        <p:spPr/>
        <p:txBody>
          <a:bodyPr/>
          <a:lstStyle/>
          <a:p>
            <a:r>
              <a:rPr lang="en-US" altLang="zh-CN" sz="3600"/>
              <a:t>7.3 .1</a:t>
            </a:r>
            <a:r>
              <a:rPr lang="zh-CN" altLang="en-US" sz="3600"/>
              <a:t>单个总体的 </a:t>
            </a:r>
            <a:r>
              <a:rPr lang="en-US" altLang="zh-CN" sz="3600"/>
              <a:t>t </a:t>
            </a:r>
            <a:r>
              <a:rPr lang="zh-CN" altLang="en-US" sz="3600"/>
              <a:t>检验</a:t>
            </a:r>
            <a:br>
              <a:rPr lang="zh-CN" altLang="en-US" sz="3600"/>
            </a:br>
            <a:r>
              <a:rPr lang="zh-CN" altLang="en-US" sz="3600"/>
              <a:t>（</a:t>
            </a:r>
            <a:r>
              <a:rPr lang="en-US" altLang="zh-CN" sz="3600"/>
              <a:t>One-Sample T Test</a:t>
            </a:r>
            <a:r>
              <a:rPr lang="zh-CN" altLang="en-US" sz="3600"/>
              <a:t>）分析</a:t>
            </a:r>
            <a:r>
              <a:rPr lang="zh-CN" altLang="en-US" sz="4000"/>
              <a:t> </a:t>
            </a:r>
          </a:p>
        </p:txBody>
      </p:sp>
      <p:sp>
        <p:nvSpPr>
          <p:cNvPr id="166915" name="Rectangle 3"/>
          <p:cNvSpPr>
            <a:spLocks noGrp="1" noRot="1" noChangeArrowheads="1"/>
          </p:cNvSpPr>
          <p:nvPr>
            <p:ph type="body" idx="1"/>
          </p:nvPr>
        </p:nvSpPr>
        <p:spPr/>
        <p:txBody>
          <a:bodyPr/>
          <a:lstStyle/>
          <a:p>
            <a:pPr>
              <a:lnSpc>
                <a:spcPct val="90000"/>
              </a:lnSpc>
            </a:pPr>
            <a:r>
              <a:rPr lang="zh-CN" altLang="en-US" sz="2400"/>
              <a:t>单个总体的 </a:t>
            </a:r>
            <a:r>
              <a:rPr lang="en-US" altLang="zh-CN" sz="2400"/>
              <a:t>t </a:t>
            </a:r>
            <a:r>
              <a:rPr lang="zh-CN" altLang="en-US" sz="2400"/>
              <a:t>检验分析也称为单一样本的 </a:t>
            </a:r>
            <a:r>
              <a:rPr lang="en-US" altLang="zh-CN" sz="2400"/>
              <a:t>t </a:t>
            </a:r>
            <a:r>
              <a:rPr lang="zh-CN" altLang="en-US" sz="2400"/>
              <a:t>检验分析，也就是检验单个变量的均值是否与假定的均数之间存在差异。如将单个变量的样本均值与假定的常数相比较，通过检验得出预先的假设是否正确的结论。</a:t>
            </a:r>
          </a:p>
          <a:p>
            <a:pPr>
              <a:lnSpc>
                <a:spcPct val="90000"/>
              </a:lnSpc>
            </a:pPr>
            <a:r>
              <a:rPr lang="zh-CN" altLang="en-US" sz="2400">
                <a:solidFill>
                  <a:srgbClr val="663300"/>
                </a:solidFill>
              </a:rPr>
              <a:t>例</a:t>
            </a:r>
            <a:r>
              <a:rPr lang="en-US" altLang="zh-CN" sz="2400">
                <a:solidFill>
                  <a:srgbClr val="663300"/>
                </a:solidFill>
              </a:rPr>
              <a:t>1</a:t>
            </a:r>
            <a:r>
              <a:rPr lang="zh-CN" altLang="en-US" sz="2400">
                <a:solidFill>
                  <a:srgbClr val="663300"/>
                </a:solidFill>
              </a:rPr>
              <a:t>：根据</a:t>
            </a:r>
            <a:r>
              <a:rPr lang="en-US" altLang="zh-CN" sz="2400">
                <a:solidFill>
                  <a:srgbClr val="663300"/>
                </a:solidFill>
              </a:rPr>
              <a:t>2002</a:t>
            </a:r>
            <a:r>
              <a:rPr lang="zh-CN" altLang="en-US" sz="2400">
                <a:solidFill>
                  <a:srgbClr val="663300"/>
                </a:solidFill>
              </a:rPr>
              <a:t>年我国不同行业的工资水平，检验国有企业的职工平均年工资收入是否等于</a:t>
            </a:r>
            <a:r>
              <a:rPr lang="en-US" altLang="zh-CN" sz="2400">
                <a:solidFill>
                  <a:srgbClr val="663300"/>
                </a:solidFill>
              </a:rPr>
              <a:t>10000</a:t>
            </a:r>
            <a:r>
              <a:rPr lang="zh-CN" altLang="en-US" sz="2400">
                <a:solidFill>
                  <a:srgbClr val="663300"/>
                </a:solidFill>
              </a:rPr>
              <a:t>元，假设数据近似地服从正态分布。</a:t>
            </a:r>
          </a:p>
          <a:p>
            <a:pPr>
              <a:lnSpc>
                <a:spcPct val="90000"/>
              </a:lnSpc>
            </a:pPr>
            <a:r>
              <a:rPr lang="zh-CN" altLang="en-US" sz="2400"/>
              <a:t>首先建立假设：</a:t>
            </a:r>
          </a:p>
          <a:p>
            <a:pPr>
              <a:lnSpc>
                <a:spcPct val="90000"/>
              </a:lnSpc>
            </a:pPr>
            <a:r>
              <a:rPr lang="en-US" altLang="zh-CN" sz="2400"/>
              <a:t>H</a:t>
            </a:r>
            <a:r>
              <a:rPr lang="en-US" altLang="zh-CN" sz="2400" baseline="-25000"/>
              <a:t>0</a:t>
            </a:r>
            <a:r>
              <a:rPr lang="zh-CN" altLang="en-US" sz="2400"/>
              <a:t>：国有企业工资为</a:t>
            </a:r>
            <a:r>
              <a:rPr lang="en-US" altLang="zh-CN" sz="2400"/>
              <a:t>10000</a:t>
            </a:r>
            <a:r>
              <a:rPr lang="zh-CN" altLang="en-US" sz="2400"/>
              <a:t>元；</a:t>
            </a:r>
          </a:p>
          <a:p>
            <a:pPr>
              <a:lnSpc>
                <a:spcPct val="90000"/>
              </a:lnSpc>
            </a:pPr>
            <a:r>
              <a:rPr lang="en-US" altLang="zh-CN" sz="2400"/>
              <a:t>H</a:t>
            </a:r>
            <a:r>
              <a:rPr lang="en-US" altLang="zh-CN" sz="2400" baseline="-25000"/>
              <a:t>1</a:t>
            </a:r>
            <a:r>
              <a:rPr lang="zh-CN" altLang="en-US" sz="2400"/>
              <a:t>：国有企业职工工资不等于</a:t>
            </a:r>
            <a:r>
              <a:rPr lang="en-US" altLang="zh-CN" sz="2400"/>
              <a:t>10000</a:t>
            </a:r>
            <a:r>
              <a:rPr lang="zh-CN" altLang="en-US" sz="2400"/>
              <a:t>元</a:t>
            </a:r>
          </a:p>
          <a:p>
            <a:pPr>
              <a:lnSpc>
                <a:spcPct val="90000"/>
              </a:lnSpc>
            </a:pPr>
            <a:r>
              <a:rPr lang="zh-CN" altLang="en-US" sz="2500"/>
              <a:t>检验过程的操作按照下列步骤</a:t>
            </a:r>
            <a:r>
              <a:rPr lang="zh-CN" altLang="en-US"/>
              <a:t>： </a:t>
            </a:r>
          </a:p>
        </p:txBody>
      </p:sp>
    </p:spTree>
    <p:extLst>
      <p:ext uri="{BB962C8B-B14F-4D97-AF65-F5344CB8AC3E}">
        <p14:creationId xmlns:p14="http://schemas.microsoft.com/office/powerpoint/2010/main" xmlns="" val="213102880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Rot="1" noChangeArrowheads="1"/>
          </p:cNvSpPr>
          <p:nvPr>
            <p:ph type="title"/>
          </p:nvPr>
        </p:nvSpPr>
        <p:spPr/>
        <p:txBody>
          <a:bodyPr/>
          <a:lstStyle/>
          <a:p>
            <a:pPr algn="l"/>
            <a:r>
              <a:rPr lang="en-US" altLang="zh-CN" sz="2400"/>
              <a:t>1</a:t>
            </a:r>
            <a:r>
              <a:rPr lang="zh-CN" altLang="en-US" sz="2400"/>
              <a:t>、单击</a:t>
            </a:r>
            <a:r>
              <a:rPr lang="en-US" altLang="zh-CN" sz="2400"/>
              <a:t>Analyze </a:t>
            </a:r>
            <a:r>
              <a:rPr lang="en-US" altLang="zh-CN" sz="2400">
                <a:sym typeface="Symbol" pitchFamily="18" charset="2"/>
              </a:rPr>
              <a:t></a:t>
            </a:r>
            <a:r>
              <a:rPr lang="en-US" altLang="zh-CN" sz="2400"/>
              <a:t>Compare Means </a:t>
            </a:r>
            <a:r>
              <a:rPr lang="en-US" altLang="zh-CN" sz="2400">
                <a:sym typeface="Symbol" pitchFamily="18" charset="2"/>
              </a:rPr>
              <a:t></a:t>
            </a:r>
            <a:r>
              <a:rPr lang="en-US" altLang="zh-CN" sz="2400"/>
              <a:t>One-Sample T Test</a:t>
            </a:r>
            <a:r>
              <a:rPr lang="zh-CN" altLang="en-US" sz="2400"/>
              <a:t>，打开</a:t>
            </a:r>
            <a:r>
              <a:rPr lang="en-US" altLang="zh-CN" sz="2400"/>
              <a:t>One-Sample T Test </a:t>
            </a:r>
            <a:r>
              <a:rPr lang="zh-CN" altLang="en-US" sz="2400"/>
              <a:t>主对话框，如图所示。</a:t>
            </a:r>
            <a:r>
              <a:rPr lang="zh-CN" altLang="en-US" sz="4000"/>
              <a:t> </a:t>
            </a:r>
          </a:p>
        </p:txBody>
      </p:sp>
      <p:pic>
        <p:nvPicPr>
          <p:cNvPr id="17920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4213" y="1412875"/>
            <a:ext cx="7056437" cy="3621088"/>
          </a:xfrm>
          <a:prstGeom prst="rect">
            <a:avLst/>
          </a:prstGeom>
          <a:noFill/>
          <a:extLst>
            <a:ext uri="{909E8E84-426E-40DD-AFC4-6F175D3DCCD1}">
              <a14:hiddenFill xmlns:a14="http://schemas.microsoft.com/office/drawing/2010/main" xmlns="">
                <a:solidFill>
                  <a:srgbClr val="FFFFFF"/>
                </a:solidFill>
              </a14:hiddenFill>
            </a:ext>
          </a:extLst>
        </p:spPr>
      </p:pic>
      <p:sp>
        <p:nvSpPr>
          <p:cNvPr id="179205" name="Text Box 5"/>
          <p:cNvSpPr txBox="1">
            <a:spLocks noChangeArrowheads="1"/>
          </p:cNvSpPr>
          <p:nvPr/>
        </p:nvSpPr>
        <p:spPr bwMode="auto">
          <a:xfrm>
            <a:off x="395288" y="5229225"/>
            <a:ext cx="8353425"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2400"/>
              <a:t>2</a:t>
            </a:r>
            <a:r>
              <a:rPr lang="zh-CN" altLang="en-US" sz="2400"/>
              <a:t>、从左边框中选中需要检验的变量（国有单位）进入检验框中。</a:t>
            </a:r>
          </a:p>
          <a:p>
            <a:r>
              <a:rPr lang="en-US" altLang="zh-CN" sz="2400"/>
              <a:t>3</a:t>
            </a:r>
            <a:r>
              <a:rPr lang="zh-CN" altLang="en-US" sz="2400"/>
              <a:t>、在</a:t>
            </a:r>
            <a:r>
              <a:rPr lang="en-US" altLang="zh-CN" sz="2400"/>
              <a:t>Test Value</a:t>
            </a:r>
            <a:r>
              <a:rPr lang="zh-CN" altLang="en-US" sz="2400"/>
              <a:t>框中键入原假设的均值数</a:t>
            </a:r>
            <a:r>
              <a:rPr lang="en-US" altLang="zh-CN" sz="2400"/>
              <a:t>10000</a:t>
            </a:r>
            <a:r>
              <a:rPr lang="zh-CN" altLang="en-US" sz="2400"/>
              <a:t>。</a:t>
            </a:r>
          </a:p>
        </p:txBody>
      </p:sp>
    </p:spTree>
    <p:extLst>
      <p:ext uri="{BB962C8B-B14F-4D97-AF65-F5344CB8AC3E}">
        <p14:creationId xmlns:p14="http://schemas.microsoft.com/office/powerpoint/2010/main" xmlns="" val="127129679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Rot="1" noChangeArrowheads="1"/>
          </p:cNvSpPr>
          <p:nvPr>
            <p:ph type="title"/>
          </p:nvPr>
        </p:nvSpPr>
        <p:spPr>
          <a:xfrm>
            <a:off x="0" y="0"/>
            <a:ext cx="8540750" cy="1143000"/>
          </a:xfrm>
        </p:spPr>
        <p:txBody>
          <a:bodyPr/>
          <a:lstStyle/>
          <a:p>
            <a:pPr algn="l"/>
            <a:r>
              <a:rPr lang="en-US" altLang="zh-CN" sz="2400"/>
              <a:t>4</a:t>
            </a:r>
            <a:r>
              <a:rPr lang="zh-CN" altLang="en-US" sz="2400"/>
              <a:t>、单击</a:t>
            </a:r>
            <a:r>
              <a:rPr lang="en-US" altLang="zh-CN" sz="2400"/>
              <a:t>Options</a:t>
            </a:r>
            <a:r>
              <a:rPr lang="zh-CN" altLang="en-US" sz="2400"/>
              <a:t>按钮，得到</a:t>
            </a:r>
            <a:r>
              <a:rPr lang="en-US" altLang="zh-CN" sz="2400"/>
              <a:t>Options</a:t>
            </a:r>
            <a:r>
              <a:rPr lang="zh-CN" altLang="en-US" sz="2400"/>
              <a:t>对话框，选项分别是置信度（默认项是</a:t>
            </a:r>
            <a:r>
              <a:rPr lang="en-US" altLang="zh-CN" sz="2400"/>
              <a:t>95</a:t>
            </a:r>
            <a:r>
              <a:rPr lang="zh-CN" altLang="en-US" sz="2400"/>
              <a:t>％）和缺失值的处理方式。选择后默认值后返回主对话框。</a:t>
            </a:r>
          </a:p>
        </p:txBody>
      </p:sp>
      <p:sp>
        <p:nvSpPr>
          <p:cNvPr id="180227" name="Rectangle 3"/>
          <p:cNvSpPr>
            <a:spLocks noGrp="1" noRot="1" noChangeArrowheads="1"/>
          </p:cNvSpPr>
          <p:nvPr>
            <p:ph type="body" idx="1"/>
          </p:nvPr>
        </p:nvSpPr>
        <p:spPr>
          <a:xfrm>
            <a:off x="323850" y="1125538"/>
            <a:ext cx="8540750" cy="533400"/>
          </a:xfrm>
        </p:spPr>
        <p:txBody>
          <a:bodyPr/>
          <a:lstStyle/>
          <a:p>
            <a:pPr>
              <a:buFont typeface="Wingdings 2" pitchFamily="18" charset="2"/>
              <a:buNone/>
            </a:pPr>
            <a:r>
              <a:rPr lang="en-US" altLang="zh-CN" sz="2400"/>
              <a:t>5</a:t>
            </a:r>
            <a:r>
              <a:rPr lang="zh-CN" altLang="en-US" sz="2400"/>
              <a:t>、单击</a:t>
            </a:r>
            <a:r>
              <a:rPr lang="en-US" altLang="zh-CN" sz="2400"/>
              <a:t>OK</a:t>
            </a:r>
            <a:r>
              <a:rPr lang="zh-CN" altLang="en-US" sz="2400"/>
              <a:t>，得输出结果。如表所示。</a:t>
            </a:r>
          </a:p>
        </p:txBody>
      </p:sp>
      <p:pic>
        <p:nvPicPr>
          <p:cNvPr id="18022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00113" y="1484313"/>
            <a:ext cx="7056437" cy="1684337"/>
          </a:xfrm>
          <a:prstGeom prst="rect">
            <a:avLst/>
          </a:prstGeom>
          <a:noFill/>
          <a:extLst>
            <a:ext uri="{909E8E84-426E-40DD-AFC4-6F175D3DCCD1}">
              <a14:hiddenFill xmlns:a14="http://schemas.microsoft.com/office/drawing/2010/main" xmlns="">
                <a:solidFill>
                  <a:srgbClr val="FFFFFF"/>
                </a:solidFill>
              </a14:hiddenFill>
            </a:ext>
          </a:extLst>
        </p:spPr>
      </p:pic>
      <p:sp>
        <p:nvSpPr>
          <p:cNvPr id="180230" name="Rectangle 6"/>
          <p:cNvSpPr>
            <a:spLocks noChangeArrowheads="1"/>
          </p:cNvSpPr>
          <p:nvPr/>
        </p:nvSpPr>
        <p:spPr bwMode="auto">
          <a:xfrm>
            <a:off x="323850" y="4941888"/>
            <a:ext cx="8820150"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从上面检验结果表（</a:t>
            </a:r>
            <a:r>
              <a:rPr lang="en-US" altLang="zh-CN" sz="2000"/>
              <a:t>1</a:t>
            </a:r>
            <a:r>
              <a:rPr lang="zh-CN" altLang="en-US" sz="2000"/>
              <a:t>）可以得出国有单位职工工资的平均值、标准差和均值的标准误等反映数据特征的数据。从表（</a:t>
            </a:r>
            <a:r>
              <a:rPr lang="en-US" altLang="zh-CN" sz="2000"/>
              <a:t>2</a:t>
            </a:r>
            <a:r>
              <a:rPr lang="zh-CN" altLang="en-US" sz="2000"/>
              <a:t>）中可知检验的结果。即相应的检验统计量</a:t>
            </a:r>
            <a:r>
              <a:rPr lang="en-US" altLang="zh-CN" sz="2000"/>
              <a:t>t</a:t>
            </a:r>
            <a:r>
              <a:rPr lang="zh-CN" altLang="en-US" sz="2000"/>
              <a:t>值为</a:t>
            </a:r>
            <a:r>
              <a:rPr lang="en-US" altLang="zh-CN" sz="2000"/>
              <a:t>4.121</a:t>
            </a:r>
            <a:r>
              <a:rPr lang="zh-CN" altLang="en-US" sz="2000"/>
              <a:t>，自由度为</a:t>
            </a:r>
            <a:r>
              <a:rPr lang="en-US" altLang="zh-CN" sz="2000"/>
              <a:t>30</a:t>
            </a:r>
            <a:r>
              <a:rPr lang="zh-CN" altLang="en-US" sz="2000"/>
              <a:t>，假设检验的</a:t>
            </a:r>
            <a:r>
              <a:rPr lang="en-US" altLang="zh-CN" sz="2000"/>
              <a:t>P</a:t>
            </a:r>
            <a:r>
              <a:rPr lang="zh-CN" altLang="en-US" sz="2000"/>
              <a:t>值（</a:t>
            </a:r>
            <a:r>
              <a:rPr lang="en-US" altLang="zh-CN" sz="2000"/>
              <a:t>sig</a:t>
            </a:r>
            <a:r>
              <a:rPr lang="zh-CN" altLang="en-US" sz="2000"/>
              <a:t>）小于</a:t>
            </a:r>
            <a:r>
              <a:rPr lang="en-US" altLang="zh-CN" sz="2000"/>
              <a:t>0.05</a:t>
            </a:r>
            <a:r>
              <a:rPr lang="zh-CN" altLang="en-US" sz="2000"/>
              <a:t>，故原假设不成立，检验结论是拒绝原假设</a:t>
            </a:r>
            <a:r>
              <a:rPr lang="en-US" altLang="zh-CN" sz="2000"/>
              <a:t>H</a:t>
            </a:r>
            <a:r>
              <a:rPr lang="en-US" altLang="zh-CN" sz="2000" baseline="-25000"/>
              <a:t>0</a:t>
            </a:r>
            <a:r>
              <a:rPr lang="zh-CN" altLang="en-US" sz="2000"/>
              <a:t>，接受假设</a:t>
            </a:r>
            <a:r>
              <a:rPr lang="en-US" altLang="zh-CN" sz="2000"/>
              <a:t>H</a:t>
            </a:r>
            <a:r>
              <a:rPr lang="en-US" altLang="zh-CN" sz="2000" baseline="-25000"/>
              <a:t>1</a:t>
            </a:r>
            <a:r>
              <a:rPr lang="zh-CN" altLang="en-US" sz="2000"/>
              <a:t>。即认为国有企业职工的平均工资与</a:t>
            </a:r>
            <a:r>
              <a:rPr lang="en-US" altLang="zh-CN" sz="2000"/>
              <a:t>10000</a:t>
            </a:r>
            <a:r>
              <a:rPr lang="zh-CN" altLang="en-US" sz="2000"/>
              <a:t>元的假设差异显著。</a:t>
            </a:r>
          </a:p>
        </p:txBody>
      </p:sp>
      <p:pic>
        <p:nvPicPr>
          <p:cNvPr id="180231" name="Picture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900113" y="3068638"/>
            <a:ext cx="6985000" cy="1874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4964267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60" name="Text Box 4"/>
          <p:cNvSpPr txBox="1">
            <a:spLocks noChangeArrowheads="1"/>
          </p:cNvSpPr>
          <p:nvPr/>
        </p:nvSpPr>
        <p:spPr bwMode="auto">
          <a:xfrm>
            <a:off x="900113" y="1484313"/>
            <a:ext cx="6696075" cy="2292350"/>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lnSpc>
                <a:spcPct val="150000"/>
              </a:lnSpc>
              <a:spcBef>
                <a:spcPct val="50000"/>
              </a:spcBef>
            </a:pPr>
            <a:r>
              <a:rPr kumimoji="1" lang="zh-CN" altLang="en-US" sz="2400">
                <a:solidFill>
                  <a:srgbClr val="0000FF"/>
                </a:solidFill>
                <a:latin typeface="Tahoma" pitchFamily="34" charset="0"/>
              </a:rPr>
              <a:t>例题：</a:t>
            </a:r>
            <a:r>
              <a:rPr kumimoji="1" lang="zh-CN" altLang="en-US" sz="2400">
                <a:latin typeface="Tahoma" pitchFamily="34" charset="0"/>
              </a:rPr>
              <a:t>    为确认某市</a:t>
            </a:r>
            <a:r>
              <a:rPr kumimoji="1" lang="en-US" altLang="zh-CN" sz="2400">
                <a:latin typeface="Tahoma" pitchFamily="34" charset="0"/>
              </a:rPr>
              <a:t>12</a:t>
            </a:r>
            <a:r>
              <a:rPr kumimoji="1" lang="en-US" altLang="zh-CN" sz="2400">
                <a:latin typeface="Times New Roman"/>
              </a:rPr>
              <a:t>—</a:t>
            </a:r>
            <a:r>
              <a:rPr kumimoji="1" lang="en-US" altLang="zh-CN" sz="2400">
                <a:latin typeface="Tahoma" pitchFamily="34" charset="0"/>
              </a:rPr>
              <a:t>15</a:t>
            </a:r>
            <a:r>
              <a:rPr kumimoji="1" lang="zh-CN" altLang="en-US" sz="2400">
                <a:latin typeface="Tahoma" pitchFamily="34" charset="0"/>
              </a:rPr>
              <a:t>岁青少年是否达到</a:t>
            </a:r>
            <a:r>
              <a:rPr kumimoji="1" lang="en-US" altLang="zh-CN" sz="2400">
                <a:latin typeface="Tahoma" pitchFamily="34" charset="0"/>
              </a:rPr>
              <a:t>160.0</a:t>
            </a:r>
            <a:r>
              <a:rPr kumimoji="1" lang="zh-CN" altLang="en-US" sz="2400">
                <a:latin typeface="Tahoma" pitchFamily="34" charset="0"/>
              </a:rPr>
              <a:t>厘米的标准身高 ，对该市同年龄段的青少年作了一次抽样调查 ，获样本数据如下 。试以</a:t>
            </a:r>
            <a:r>
              <a:rPr kumimoji="1" lang="en-US" altLang="zh-CN" sz="2400">
                <a:latin typeface="Tahoma" pitchFamily="34" charset="0"/>
              </a:rPr>
              <a:t>0.05</a:t>
            </a:r>
            <a:r>
              <a:rPr kumimoji="1" lang="zh-CN" altLang="en-US" sz="2400">
                <a:latin typeface="Tahoma" pitchFamily="34" charset="0"/>
              </a:rPr>
              <a:t>的显著性水平作出统计推断。</a:t>
            </a:r>
          </a:p>
        </p:txBody>
      </p:sp>
    </p:spTree>
    <p:extLst>
      <p:ext uri="{BB962C8B-B14F-4D97-AF65-F5344CB8AC3E}">
        <p14:creationId xmlns:p14="http://schemas.microsoft.com/office/powerpoint/2010/main" xmlns="" val="162866618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8084" name="Group 4"/>
          <p:cNvGraphicFramePr>
            <a:graphicFrameLocks noGrp="1"/>
          </p:cNvGraphicFramePr>
          <p:nvPr/>
        </p:nvGraphicFramePr>
        <p:xfrm>
          <a:off x="1763713" y="803275"/>
          <a:ext cx="5364162" cy="5120640"/>
        </p:xfrm>
        <a:graphic>
          <a:graphicData uri="http://schemas.openxmlformats.org/drawingml/2006/table">
            <a:tbl>
              <a:tblPr/>
              <a:tblGrid>
                <a:gridCol w="492125"/>
                <a:gridCol w="492125"/>
                <a:gridCol w="492125"/>
                <a:gridCol w="581025"/>
                <a:gridCol w="539750"/>
                <a:gridCol w="666750"/>
                <a:gridCol w="492125"/>
                <a:gridCol w="490537"/>
                <a:gridCol w="582613"/>
                <a:gridCol w="534987"/>
              </a:tblGrid>
              <a:tr h="184150">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序号</a:t>
                      </a:r>
                    </a:p>
                  </a:txBody>
                  <a:tcPr horzOverflow="overflow">
                    <a:lnL cap="flat">
                      <a:noFill/>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性别</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年龄</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身高</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体重</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序号</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性别</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年龄</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身高</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体重</a:t>
                      </a:r>
                    </a:p>
                  </a:txBody>
                  <a:tcPr horzOverflow="overflow">
                    <a:lnL w="12700" cap="flat" cmpd="sng" algn="ctr">
                      <a:solidFill>
                        <a:schemeClr val="tx1"/>
                      </a:solidFill>
                      <a:prstDash val="solid"/>
                      <a:miter lim="800000"/>
                      <a:headEnd type="none" w="med" len="med"/>
                      <a:tailEnd type="none" w="med" len="med"/>
                    </a:lnL>
                    <a:lnR cap="flat">
                      <a:noFill/>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r>
              <a:tr h="2008188">
                <a:tc>
                  <a:txBody>
                    <a:bodyPr/>
                    <a:lstStyle/>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2</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3</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4</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5</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6</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7</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8</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9</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10</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11</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12</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txBody>
                  <a:tcPr horzOverflow="overflow">
                    <a:lnL cap="flat">
                      <a:noFill/>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156.0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155.0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144.6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161.5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161.3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158.0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161.0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162.0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164.3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144.0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157.9</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176.1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168.0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164.5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153.0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47.5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37.8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38.6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41.6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43.3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47.3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47.1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47.0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33.8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33.8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49.2</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54.5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50.0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44.0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58.0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17</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19</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22</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27</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29</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30</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164.7</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160.5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147.0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153.2</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157.9</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166.0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169.0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170.0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165.1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172.0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159.4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161.3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158.0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158.6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169.0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44.1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53.0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36.4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30.1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40.4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57.0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58.5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51.0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58.0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55.0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44.7</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45.4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44.3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42.8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51.1</a:t>
                      </a:r>
                    </a:p>
                  </a:txBody>
                  <a:tcPr horzOverflow="overflow">
                    <a:lnL w="12700" cap="flat" cmpd="sng" algn="ctr">
                      <a:solidFill>
                        <a:schemeClr val="tx1"/>
                      </a:solidFill>
                      <a:prstDash val="solid"/>
                      <a:miter lim="800000"/>
                      <a:headEnd type="none" w="med" len="med"/>
                      <a:tailEnd type="none" w="med" len="med"/>
                    </a:lnL>
                    <a:lnR cap="flat">
                      <a:noFill/>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r>
            </a:tbl>
          </a:graphicData>
        </a:graphic>
      </p:graphicFrame>
      <p:sp>
        <p:nvSpPr>
          <p:cNvPr id="558120" name="Text Box 40"/>
          <p:cNvSpPr txBox="1">
            <a:spLocks noChangeArrowheads="1"/>
          </p:cNvSpPr>
          <p:nvPr/>
        </p:nvSpPr>
        <p:spPr bwMode="auto">
          <a:xfrm>
            <a:off x="3348038" y="476250"/>
            <a:ext cx="2165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kumimoji="1" lang="zh-CN" altLang="en-US" sz="1200">
                <a:latin typeface="Tahoma" pitchFamily="34" charset="0"/>
              </a:rPr>
              <a:t>三十名学生的身高与体重数据</a:t>
            </a:r>
          </a:p>
        </p:txBody>
      </p:sp>
    </p:spTree>
    <p:extLst>
      <p:ext uri="{BB962C8B-B14F-4D97-AF65-F5344CB8AC3E}">
        <p14:creationId xmlns:p14="http://schemas.microsoft.com/office/powerpoint/2010/main" xmlns="" val="406496601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Rot="1" noChangeArrowheads="1"/>
          </p:cNvSpPr>
          <p:nvPr>
            <p:ph type="title"/>
          </p:nvPr>
        </p:nvSpPr>
        <p:spPr/>
        <p:txBody>
          <a:bodyPr/>
          <a:lstStyle/>
          <a:p>
            <a:r>
              <a:rPr lang="en-US" altLang="zh-CN"/>
              <a:t>7.3.2  </a:t>
            </a:r>
            <a:r>
              <a:rPr lang="zh-CN" altLang="en-US"/>
              <a:t>两个总体的 </a:t>
            </a:r>
            <a:r>
              <a:rPr lang="en-US" altLang="zh-CN"/>
              <a:t>t </a:t>
            </a:r>
            <a:r>
              <a:rPr lang="zh-CN" altLang="en-US"/>
              <a:t>检验</a:t>
            </a:r>
          </a:p>
        </p:txBody>
      </p:sp>
      <p:sp>
        <p:nvSpPr>
          <p:cNvPr id="181251" name="Rectangle 3"/>
          <p:cNvSpPr>
            <a:spLocks noGrp="1" noRot="1" noChangeArrowheads="1"/>
          </p:cNvSpPr>
          <p:nvPr>
            <p:ph type="body" idx="1"/>
          </p:nvPr>
        </p:nvSpPr>
        <p:spPr>
          <a:xfrm>
            <a:off x="301625" y="1341438"/>
            <a:ext cx="8842375" cy="4498975"/>
          </a:xfrm>
        </p:spPr>
        <p:txBody>
          <a:bodyPr/>
          <a:lstStyle/>
          <a:p>
            <a:r>
              <a:rPr lang="en-US" altLang="zh-CN" sz="2400"/>
              <a:t>7.2.1  </a:t>
            </a:r>
            <a:r>
              <a:rPr lang="zh-CN" altLang="en-US" sz="2400"/>
              <a:t>两个独立样本的</a:t>
            </a:r>
            <a:r>
              <a:rPr lang="en-US" altLang="zh-CN" sz="2400"/>
              <a:t>t</a:t>
            </a:r>
            <a:r>
              <a:rPr lang="zh-CN" altLang="en-US" sz="2400"/>
              <a:t>检验（</a:t>
            </a:r>
            <a:r>
              <a:rPr lang="en-US" altLang="zh-CN" sz="2400"/>
              <a:t>Independent-samples T Test</a:t>
            </a:r>
            <a:r>
              <a:rPr lang="zh-CN" altLang="en-US" sz="2400"/>
              <a:t>）</a:t>
            </a:r>
          </a:p>
          <a:p>
            <a:r>
              <a:rPr lang="en-US" altLang="zh-CN" sz="2400"/>
              <a:t>Independent-sample T Test</a:t>
            </a:r>
            <a:r>
              <a:rPr lang="zh-CN" altLang="en-US" sz="2400"/>
              <a:t>是检验两个没有联系的总体样本均值间是否存在显著的差异，两个没有联系的总体样本也称独立样本。</a:t>
            </a:r>
          </a:p>
          <a:p>
            <a:r>
              <a:rPr lang="zh-CN" altLang="en-US" sz="2400">
                <a:solidFill>
                  <a:srgbClr val="663300"/>
                </a:solidFill>
              </a:rPr>
              <a:t>例</a:t>
            </a:r>
            <a:r>
              <a:rPr lang="en-US" altLang="zh-CN" sz="2400">
                <a:solidFill>
                  <a:srgbClr val="663300"/>
                </a:solidFill>
              </a:rPr>
              <a:t>2</a:t>
            </a:r>
            <a:r>
              <a:rPr lang="zh-CN" altLang="en-US" sz="2400">
                <a:solidFill>
                  <a:srgbClr val="663300"/>
                </a:solidFill>
              </a:rPr>
              <a:t>．某医药研究所考察一种药品对男性和女性的治疗效果是否有显著差异，调查了</a:t>
            </a:r>
            <a:r>
              <a:rPr lang="en-US" altLang="zh-CN" sz="2400">
                <a:solidFill>
                  <a:srgbClr val="663300"/>
                </a:solidFill>
              </a:rPr>
              <a:t>10</a:t>
            </a:r>
            <a:r>
              <a:rPr lang="zh-CN" altLang="en-US" sz="2400">
                <a:solidFill>
                  <a:srgbClr val="663300"/>
                </a:solidFill>
              </a:rPr>
              <a:t>名男性服用者及</a:t>
            </a:r>
            <a:r>
              <a:rPr lang="en-US" altLang="zh-CN" sz="2400">
                <a:solidFill>
                  <a:srgbClr val="663300"/>
                </a:solidFill>
              </a:rPr>
              <a:t>7</a:t>
            </a:r>
            <a:r>
              <a:rPr lang="zh-CN" altLang="en-US" sz="2400">
                <a:solidFill>
                  <a:srgbClr val="663300"/>
                </a:solidFill>
              </a:rPr>
              <a:t>名女性服用者，对他们服药后的各项指标进行综合评分，服用的效果越好，分值就越高，每人所得的总分见下表，试根据表中的数据检验这种药品对男性和女性的治疗效果是否存在显著差异。 </a:t>
            </a:r>
          </a:p>
          <a:p>
            <a:endParaRPr lang="en-US" altLang="zh-CN" sz="2400">
              <a:solidFill>
                <a:srgbClr val="663300"/>
              </a:solidFill>
            </a:endParaRPr>
          </a:p>
        </p:txBody>
      </p:sp>
      <p:pic>
        <p:nvPicPr>
          <p:cNvPr id="18125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650" y="5300663"/>
            <a:ext cx="7272338" cy="126841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1041073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554" name="Text Box 2"/>
          <p:cNvSpPr txBox="1">
            <a:spLocks noChangeArrowheads="1"/>
          </p:cNvSpPr>
          <p:nvPr/>
        </p:nvSpPr>
        <p:spPr bwMode="auto">
          <a:xfrm>
            <a:off x="4340225" y="5529263"/>
            <a:ext cx="60960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２５</a:t>
            </a:r>
            <a:r>
              <a:rPr kumimoji="1" lang="en-US" altLang="zh-CN" sz="1200">
                <a:latin typeface="Tahoma" pitchFamily="34" charset="0"/>
              </a:rPr>
              <a:t>0</a:t>
            </a:r>
          </a:p>
        </p:txBody>
      </p:sp>
      <p:sp>
        <p:nvSpPr>
          <p:cNvPr id="407555" name="Rectangle 3"/>
          <p:cNvSpPr>
            <a:spLocks noChangeArrowheads="1"/>
          </p:cNvSpPr>
          <p:nvPr/>
        </p:nvSpPr>
        <p:spPr bwMode="auto">
          <a:xfrm>
            <a:off x="1438275" y="4724400"/>
            <a:ext cx="1546225" cy="746125"/>
          </a:xfrm>
          <a:prstGeom prst="rect">
            <a:avLst/>
          </a:prstGeom>
          <a:solidFill>
            <a:schemeClr val="tx1"/>
          </a:solidFill>
          <a:ln w="9525">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07556" name="Rectangle 4"/>
          <p:cNvSpPr>
            <a:spLocks noChangeArrowheads="1"/>
          </p:cNvSpPr>
          <p:nvPr/>
        </p:nvSpPr>
        <p:spPr bwMode="auto">
          <a:xfrm>
            <a:off x="6273800" y="4789488"/>
            <a:ext cx="1547813" cy="681037"/>
          </a:xfrm>
          <a:prstGeom prst="rect">
            <a:avLst/>
          </a:prstGeom>
          <a:solidFill>
            <a:schemeClr val="tx1"/>
          </a:solidFill>
          <a:ln w="9525">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07557" name="Freeform 5"/>
          <p:cNvSpPr>
            <a:spLocks/>
          </p:cNvSpPr>
          <p:nvPr/>
        </p:nvSpPr>
        <p:spPr bwMode="auto">
          <a:xfrm>
            <a:off x="1373188" y="4605338"/>
            <a:ext cx="1627187" cy="887412"/>
          </a:xfrm>
          <a:custGeom>
            <a:avLst/>
            <a:gdLst>
              <a:gd name="T0" fmla="*/ 0 w 1025"/>
              <a:gd name="T1" fmla="*/ 559 h 559"/>
              <a:gd name="T2" fmla="*/ 617 w 1025"/>
              <a:gd name="T3" fmla="*/ 439 h 559"/>
              <a:gd name="T4" fmla="*/ 1013 w 1025"/>
              <a:gd name="T5" fmla="*/ 66 h 559"/>
              <a:gd name="T6" fmla="*/ 689 w 1025"/>
              <a:gd name="T7" fmla="*/ 40 h 559"/>
              <a:gd name="T8" fmla="*/ 6 w 1025"/>
              <a:gd name="T9" fmla="*/ 74 h 559"/>
            </a:gdLst>
            <a:ahLst/>
            <a:cxnLst>
              <a:cxn ang="0">
                <a:pos x="T0" y="T1"/>
              </a:cxn>
              <a:cxn ang="0">
                <a:pos x="T2" y="T3"/>
              </a:cxn>
              <a:cxn ang="0">
                <a:pos x="T4" y="T5"/>
              </a:cxn>
              <a:cxn ang="0">
                <a:pos x="T6" y="T7"/>
              </a:cxn>
              <a:cxn ang="0">
                <a:pos x="T8" y="T9"/>
              </a:cxn>
            </a:cxnLst>
            <a:rect l="0" t="0" r="r" b="b"/>
            <a:pathLst>
              <a:path w="1025" h="559">
                <a:moveTo>
                  <a:pt x="0" y="559"/>
                </a:moveTo>
                <a:cubicBezTo>
                  <a:pt x="103" y="540"/>
                  <a:pt x="448" y="521"/>
                  <a:pt x="617" y="439"/>
                </a:cubicBezTo>
                <a:cubicBezTo>
                  <a:pt x="786" y="357"/>
                  <a:pt x="1001" y="132"/>
                  <a:pt x="1013" y="66"/>
                </a:cubicBezTo>
                <a:cubicBezTo>
                  <a:pt x="1025" y="0"/>
                  <a:pt x="857" y="39"/>
                  <a:pt x="689" y="40"/>
                </a:cubicBezTo>
                <a:cubicBezTo>
                  <a:pt x="521" y="41"/>
                  <a:pt x="148" y="66"/>
                  <a:pt x="6" y="74"/>
                </a:cubicBezTo>
              </a:path>
            </a:pathLst>
          </a:custGeom>
          <a:solidFill>
            <a:srgbClr val="FF9900"/>
          </a:solidFill>
          <a:ln w="0" cap="flat" cmpd="sng">
            <a:solidFill>
              <a:srgbClr val="FFFFFF">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7558" name="Freeform 6"/>
          <p:cNvSpPr>
            <a:spLocks/>
          </p:cNvSpPr>
          <p:nvPr/>
        </p:nvSpPr>
        <p:spPr bwMode="auto">
          <a:xfrm>
            <a:off x="6281738" y="4598988"/>
            <a:ext cx="1603375" cy="822325"/>
          </a:xfrm>
          <a:custGeom>
            <a:avLst/>
            <a:gdLst>
              <a:gd name="T0" fmla="*/ 980 w 1010"/>
              <a:gd name="T1" fmla="*/ 518 h 518"/>
              <a:gd name="T2" fmla="*/ 378 w 1010"/>
              <a:gd name="T3" fmla="*/ 446 h 518"/>
              <a:gd name="T4" fmla="*/ 12 w 1010"/>
              <a:gd name="T5" fmla="*/ 109 h 518"/>
              <a:gd name="T6" fmla="*/ 451 w 1010"/>
              <a:gd name="T7" fmla="*/ 12 h 518"/>
              <a:gd name="T8" fmla="*/ 1010 w 1010"/>
              <a:gd name="T9" fmla="*/ 35 h 518"/>
            </a:gdLst>
            <a:ahLst/>
            <a:cxnLst>
              <a:cxn ang="0">
                <a:pos x="T0" y="T1"/>
              </a:cxn>
              <a:cxn ang="0">
                <a:pos x="T2" y="T3"/>
              </a:cxn>
              <a:cxn ang="0">
                <a:pos x="T4" y="T5"/>
              </a:cxn>
              <a:cxn ang="0">
                <a:pos x="T6" y="T7"/>
              </a:cxn>
              <a:cxn ang="0">
                <a:pos x="T8" y="T9"/>
              </a:cxn>
            </a:cxnLst>
            <a:rect l="0" t="0" r="r" b="b"/>
            <a:pathLst>
              <a:path w="1010" h="518">
                <a:moveTo>
                  <a:pt x="980" y="518"/>
                </a:moveTo>
                <a:cubicBezTo>
                  <a:pt x="881" y="506"/>
                  <a:pt x="539" y="514"/>
                  <a:pt x="378" y="446"/>
                </a:cubicBezTo>
                <a:cubicBezTo>
                  <a:pt x="217" y="378"/>
                  <a:pt x="0" y="181"/>
                  <a:pt x="12" y="109"/>
                </a:cubicBezTo>
                <a:cubicBezTo>
                  <a:pt x="24" y="37"/>
                  <a:pt x="285" y="24"/>
                  <a:pt x="451" y="12"/>
                </a:cubicBezTo>
                <a:cubicBezTo>
                  <a:pt x="617" y="0"/>
                  <a:pt x="893" y="31"/>
                  <a:pt x="1010" y="35"/>
                </a:cubicBezTo>
              </a:path>
            </a:pathLst>
          </a:custGeom>
          <a:solidFill>
            <a:srgbClr val="FF9900"/>
          </a:solidFill>
          <a:ln w="0" cap="rnd" cmpd="sng">
            <a:solidFill>
              <a:srgbClr val="FFFFFF">
                <a:alpha val="0"/>
              </a:srgbClr>
            </a:solidFill>
            <a:prstDash val="sysDot"/>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7559" name="Freeform 7"/>
          <p:cNvSpPr>
            <a:spLocks/>
          </p:cNvSpPr>
          <p:nvPr/>
        </p:nvSpPr>
        <p:spPr bwMode="auto">
          <a:xfrm>
            <a:off x="1665288" y="1350963"/>
            <a:ext cx="6183312" cy="4303712"/>
          </a:xfrm>
          <a:custGeom>
            <a:avLst/>
            <a:gdLst>
              <a:gd name="T0" fmla="*/ 0 w 3895"/>
              <a:gd name="T1" fmla="*/ 2589 h 2711"/>
              <a:gd name="T2" fmla="*/ 789 w 3895"/>
              <a:gd name="T3" fmla="*/ 2195 h 2711"/>
              <a:gd name="T4" fmla="*/ 1851 w 3895"/>
              <a:gd name="T5" fmla="*/ 15 h 2711"/>
              <a:gd name="T6" fmla="*/ 2981 w 3895"/>
              <a:gd name="T7" fmla="*/ 2284 h 2711"/>
              <a:gd name="T8" fmla="*/ 3895 w 3895"/>
              <a:gd name="T9" fmla="*/ 2575 h 2711"/>
            </a:gdLst>
            <a:ahLst/>
            <a:cxnLst>
              <a:cxn ang="0">
                <a:pos x="T0" y="T1"/>
              </a:cxn>
              <a:cxn ang="0">
                <a:pos x="T2" y="T3"/>
              </a:cxn>
              <a:cxn ang="0">
                <a:pos x="T4" y="T5"/>
              </a:cxn>
              <a:cxn ang="0">
                <a:pos x="T6" y="T7"/>
              </a:cxn>
              <a:cxn ang="0">
                <a:pos x="T8" y="T9"/>
              </a:cxn>
            </a:cxnLst>
            <a:rect l="0" t="0" r="r" b="b"/>
            <a:pathLst>
              <a:path w="3895" h="2711">
                <a:moveTo>
                  <a:pt x="0" y="2589"/>
                </a:moveTo>
                <a:cubicBezTo>
                  <a:pt x="131" y="2523"/>
                  <a:pt x="480" y="2624"/>
                  <a:pt x="789" y="2195"/>
                </a:cubicBezTo>
                <a:cubicBezTo>
                  <a:pt x="1098" y="1766"/>
                  <a:pt x="1486" y="0"/>
                  <a:pt x="1851" y="15"/>
                </a:cubicBezTo>
                <a:cubicBezTo>
                  <a:pt x="2216" y="30"/>
                  <a:pt x="2640" y="1857"/>
                  <a:pt x="2981" y="2284"/>
                </a:cubicBezTo>
                <a:cubicBezTo>
                  <a:pt x="3322" y="2711"/>
                  <a:pt x="3705" y="2515"/>
                  <a:pt x="3895" y="2575"/>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7560" name="Freeform 8"/>
          <p:cNvSpPr>
            <a:spLocks/>
          </p:cNvSpPr>
          <p:nvPr/>
        </p:nvSpPr>
        <p:spPr bwMode="auto">
          <a:xfrm>
            <a:off x="2981325" y="4710113"/>
            <a:ext cx="1588" cy="750887"/>
          </a:xfrm>
          <a:custGeom>
            <a:avLst/>
            <a:gdLst>
              <a:gd name="T0" fmla="*/ 0 w 1"/>
              <a:gd name="T1" fmla="*/ 473 h 473"/>
              <a:gd name="T2" fmla="*/ 0 w 1"/>
              <a:gd name="T3" fmla="*/ 0 h 473"/>
            </a:gdLst>
            <a:ahLst/>
            <a:cxnLst>
              <a:cxn ang="0">
                <a:pos x="T0" y="T1"/>
              </a:cxn>
              <a:cxn ang="0">
                <a:pos x="T2" y="T3"/>
              </a:cxn>
            </a:cxnLst>
            <a:rect l="0" t="0" r="r" b="b"/>
            <a:pathLst>
              <a:path w="1" h="473">
                <a:moveTo>
                  <a:pt x="0" y="473"/>
                </a:moveTo>
                <a:lnTo>
                  <a:pt x="0" y="0"/>
                </a:lnTo>
              </a:path>
            </a:pathLst>
          </a:custGeom>
          <a:noFill/>
          <a:ln w="3175" cmpd="sng">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7561" name="Freeform 9"/>
          <p:cNvSpPr>
            <a:spLocks/>
          </p:cNvSpPr>
          <p:nvPr/>
        </p:nvSpPr>
        <p:spPr bwMode="auto">
          <a:xfrm>
            <a:off x="6275388" y="4772025"/>
            <a:ext cx="1587" cy="714375"/>
          </a:xfrm>
          <a:custGeom>
            <a:avLst/>
            <a:gdLst>
              <a:gd name="T0" fmla="*/ 0 w 1"/>
              <a:gd name="T1" fmla="*/ 450 h 450"/>
              <a:gd name="T2" fmla="*/ 0 w 1"/>
              <a:gd name="T3" fmla="*/ 0 h 450"/>
            </a:gdLst>
            <a:ahLst/>
            <a:cxnLst>
              <a:cxn ang="0">
                <a:pos x="T0" y="T1"/>
              </a:cxn>
              <a:cxn ang="0">
                <a:pos x="T2" y="T3"/>
              </a:cxn>
            </a:cxnLst>
            <a:rect l="0" t="0" r="r" b="b"/>
            <a:pathLst>
              <a:path w="1" h="450">
                <a:moveTo>
                  <a:pt x="0" y="450"/>
                </a:moveTo>
                <a:lnTo>
                  <a:pt x="0" y="0"/>
                </a:lnTo>
              </a:path>
            </a:pathLst>
          </a:custGeom>
          <a:noFill/>
          <a:ln w="3175" cmpd="sng">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07562" name="Object 10"/>
          <p:cNvGraphicFramePr>
            <a:graphicFrameLocks noChangeAspect="1"/>
          </p:cNvGraphicFramePr>
          <p:nvPr/>
        </p:nvGraphicFramePr>
        <p:xfrm>
          <a:off x="6227763" y="5229225"/>
          <a:ext cx="555625" cy="149225"/>
        </p:xfrm>
        <a:graphic>
          <a:graphicData uri="http://schemas.openxmlformats.org/presentationml/2006/ole">
            <p:oleObj spid="_x0000_s40998" name="Equation" r:id="rId3" imgW="698760" imgH="228600" progId="Equation.3">
              <p:embed/>
            </p:oleObj>
          </a:graphicData>
        </a:graphic>
      </p:graphicFrame>
      <p:sp>
        <p:nvSpPr>
          <p:cNvPr id="407563" name="Line 11"/>
          <p:cNvSpPr>
            <a:spLocks noChangeShapeType="1"/>
          </p:cNvSpPr>
          <p:nvPr/>
        </p:nvSpPr>
        <p:spPr bwMode="auto">
          <a:xfrm>
            <a:off x="1316038" y="5470525"/>
            <a:ext cx="6840537"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graphicFrame>
        <p:nvGraphicFramePr>
          <p:cNvPr id="407564" name="Object 12"/>
          <p:cNvGraphicFramePr>
            <a:graphicFrameLocks noChangeAspect="1"/>
          </p:cNvGraphicFramePr>
          <p:nvPr/>
        </p:nvGraphicFramePr>
        <p:xfrm>
          <a:off x="2484438" y="5229225"/>
          <a:ext cx="542925" cy="146050"/>
        </p:xfrm>
        <a:graphic>
          <a:graphicData uri="http://schemas.openxmlformats.org/presentationml/2006/ole">
            <p:oleObj spid="_x0000_s40999" name="Equation" r:id="rId4" imgW="698760" imgH="228600" progId="Equation.3">
              <p:embed/>
            </p:oleObj>
          </a:graphicData>
        </a:graphic>
      </p:graphicFrame>
      <p:sp>
        <p:nvSpPr>
          <p:cNvPr id="407565" name="Text Box 13"/>
          <p:cNvSpPr txBox="1">
            <a:spLocks noChangeArrowheads="1"/>
          </p:cNvSpPr>
          <p:nvPr/>
        </p:nvSpPr>
        <p:spPr bwMode="auto">
          <a:xfrm>
            <a:off x="6016625" y="5473700"/>
            <a:ext cx="6096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250.6</a:t>
            </a:r>
          </a:p>
        </p:txBody>
      </p:sp>
      <p:sp>
        <p:nvSpPr>
          <p:cNvPr id="407566" name="Text Box 14"/>
          <p:cNvSpPr txBox="1">
            <a:spLocks noChangeArrowheads="1"/>
          </p:cNvSpPr>
          <p:nvPr/>
        </p:nvSpPr>
        <p:spPr bwMode="auto">
          <a:xfrm>
            <a:off x="2663825" y="5473700"/>
            <a:ext cx="6096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249.4</a:t>
            </a:r>
          </a:p>
        </p:txBody>
      </p:sp>
      <p:sp>
        <p:nvSpPr>
          <p:cNvPr id="407567" name="Text Box 15"/>
          <p:cNvSpPr txBox="1">
            <a:spLocks noChangeArrowheads="1"/>
          </p:cNvSpPr>
          <p:nvPr/>
        </p:nvSpPr>
        <p:spPr bwMode="auto">
          <a:xfrm>
            <a:off x="2411413" y="5930900"/>
            <a:ext cx="4752975"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600">
                <a:latin typeface="Tahoma" pitchFamily="34" charset="0"/>
              </a:rPr>
              <a:t>样本均值服从均值为</a:t>
            </a:r>
            <a:r>
              <a:rPr kumimoji="1" lang="en-US" altLang="zh-CN" sz="1600">
                <a:latin typeface="Tahoma" pitchFamily="34" charset="0"/>
              </a:rPr>
              <a:t>250</a:t>
            </a:r>
            <a:r>
              <a:rPr kumimoji="1" lang="zh-CN" altLang="en-US" sz="1600">
                <a:latin typeface="Tahoma" pitchFamily="34" charset="0"/>
              </a:rPr>
              <a:t>，标准差</a:t>
            </a:r>
            <a:r>
              <a:rPr kumimoji="1" lang="en-US" altLang="zh-CN" sz="1600">
                <a:latin typeface="Tahoma" pitchFamily="34" charset="0"/>
              </a:rPr>
              <a:t>0.3</a:t>
            </a:r>
            <a:r>
              <a:rPr kumimoji="1" lang="zh-CN" altLang="en-US" sz="1600">
                <a:latin typeface="Tahoma" pitchFamily="34" charset="0"/>
              </a:rPr>
              <a:t>的正态分布</a:t>
            </a:r>
          </a:p>
        </p:txBody>
      </p:sp>
      <p:graphicFrame>
        <p:nvGraphicFramePr>
          <p:cNvPr id="407568" name="Object 16"/>
          <p:cNvGraphicFramePr>
            <a:graphicFrameLocks noChangeAspect="1"/>
          </p:cNvGraphicFramePr>
          <p:nvPr/>
        </p:nvGraphicFramePr>
        <p:xfrm>
          <a:off x="835025" y="1054100"/>
          <a:ext cx="533400" cy="474663"/>
        </p:xfrm>
        <a:graphic>
          <a:graphicData uri="http://schemas.openxmlformats.org/presentationml/2006/ole">
            <p:oleObj spid="_x0000_s41000" name="Equation" r:id="rId5" imgW="533520" imgH="559080" progId="Equation.3">
              <p:embed/>
            </p:oleObj>
          </a:graphicData>
        </a:graphic>
      </p:graphicFrame>
      <p:graphicFrame>
        <p:nvGraphicFramePr>
          <p:cNvPr id="407569" name="Object 17"/>
          <p:cNvGraphicFramePr>
            <a:graphicFrameLocks noChangeAspect="1"/>
          </p:cNvGraphicFramePr>
          <p:nvPr/>
        </p:nvGraphicFramePr>
        <p:xfrm>
          <a:off x="7943850" y="5473700"/>
          <a:ext cx="296863" cy="457200"/>
        </p:xfrm>
        <a:graphic>
          <a:graphicData uri="http://schemas.openxmlformats.org/presentationml/2006/ole">
            <p:oleObj spid="_x0000_s41001" name="Equation" r:id="rId6" imgW="190440" imgH="355680" progId="Equation.3">
              <p:embed/>
            </p:oleObj>
          </a:graphicData>
        </a:graphic>
      </p:graphicFrame>
      <p:graphicFrame>
        <p:nvGraphicFramePr>
          <p:cNvPr id="407570" name="Object 18"/>
          <p:cNvGraphicFramePr>
            <a:graphicFrameLocks noChangeAspect="1"/>
          </p:cNvGraphicFramePr>
          <p:nvPr/>
        </p:nvGraphicFramePr>
        <p:xfrm>
          <a:off x="6473825" y="1206500"/>
          <a:ext cx="1143000" cy="1039813"/>
        </p:xfrm>
        <a:graphic>
          <a:graphicData uri="http://schemas.openxmlformats.org/presentationml/2006/ole">
            <p:oleObj spid="_x0000_s41002" name="Equation" r:id="rId7" imgW="1206720" imgH="1117800" progId="Equation.3">
              <p:embed/>
            </p:oleObj>
          </a:graphicData>
        </a:graphic>
      </p:graphicFrame>
      <p:graphicFrame>
        <p:nvGraphicFramePr>
          <p:cNvPr id="407571" name="Object 19"/>
          <p:cNvGraphicFramePr>
            <a:graphicFrameLocks noChangeAspect="1"/>
          </p:cNvGraphicFramePr>
          <p:nvPr/>
        </p:nvGraphicFramePr>
        <p:xfrm>
          <a:off x="1908175" y="1196975"/>
          <a:ext cx="1127125" cy="1039813"/>
        </p:xfrm>
        <a:graphic>
          <a:graphicData uri="http://schemas.openxmlformats.org/presentationml/2006/ole">
            <p:oleObj spid="_x0000_s41003" name="Equation" r:id="rId8" imgW="1194120" imgH="1117800" progId="Equation.3">
              <p:embed/>
            </p:oleObj>
          </a:graphicData>
        </a:graphic>
      </p:graphicFrame>
      <p:sp>
        <p:nvSpPr>
          <p:cNvPr id="407572" name="Text Box 20"/>
          <p:cNvSpPr txBox="1">
            <a:spLocks noChangeArrowheads="1"/>
          </p:cNvSpPr>
          <p:nvPr/>
        </p:nvSpPr>
        <p:spPr bwMode="auto">
          <a:xfrm>
            <a:off x="6702425" y="5473700"/>
            <a:ext cx="511175"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251</a:t>
            </a:r>
          </a:p>
        </p:txBody>
      </p:sp>
      <p:sp>
        <p:nvSpPr>
          <p:cNvPr id="407573" name="Line 21"/>
          <p:cNvSpPr>
            <a:spLocks noChangeShapeType="1"/>
          </p:cNvSpPr>
          <p:nvPr/>
        </p:nvSpPr>
        <p:spPr bwMode="auto">
          <a:xfrm flipV="1">
            <a:off x="1331913" y="1052513"/>
            <a:ext cx="0" cy="44196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07574" name="Line 22"/>
          <p:cNvSpPr>
            <a:spLocks noChangeShapeType="1"/>
          </p:cNvSpPr>
          <p:nvPr/>
        </p:nvSpPr>
        <p:spPr bwMode="auto">
          <a:xfrm flipV="1">
            <a:off x="6854825" y="5397500"/>
            <a:ext cx="0" cy="76200"/>
          </a:xfrm>
          <a:prstGeom prst="line">
            <a:avLst/>
          </a:prstGeom>
          <a:noFill/>
          <a:ln w="9525">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07575" name="Text Box 23"/>
          <p:cNvSpPr txBox="1">
            <a:spLocks noChangeArrowheads="1"/>
          </p:cNvSpPr>
          <p:nvPr/>
        </p:nvSpPr>
        <p:spPr bwMode="auto">
          <a:xfrm>
            <a:off x="4267200" y="3276600"/>
            <a:ext cx="6858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0.9545</a:t>
            </a:r>
          </a:p>
        </p:txBody>
      </p:sp>
      <p:sp>
        <p:nvSpPr>
          <p:cNvPr id="407576" name="Line 24"/>
          <p:cNvSpPr>
            <a:spLocks noChangeShapeType="1"/>
          </p:cNvSpPr>
          <p:nvPr/>
        </p:nvSpPr>
        <p:spPr bwMode="auto">
          <a:xfrm flipV="1">
            <a:off x="4572000" y="5410200"/>
            <a:ext cx="0" cy="762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34403970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75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0757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756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0757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756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75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7565" grpId="0"/>
      <p:bldP spid="407566" grpId="0"/>
      <p:bldP spid="407567" grpId="0"/>
      <p:bldP spid="40757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5" name="Rectangle 3"/>
          <p:cNvSpPr>
            <a:spLocks noGrp="1" noRot="1" noChangeArrowheads="1"/>
          </p:cNvSpPr>
          <p:nvPr>
            <p:ph type="body" idx="1"/>
          </p:nvPr>
        </p:nvSpPr>
        <p:spPr>
          <a:xfrm>
            <a:off x="603250" y="0"/>
            <a:ext cx="8540750" cy="4498975"/>
          </a:xfrm>
        </p:spPr>
        <p:txBody>
          <a:bodyPr/>
          <a:lstStyle/>
          <a:p>
            <a:r>
              <a:rPr lang="zh-CN" altLang="en-US" sz="2000"/>
              <a:t>解：由于药品对男性或女性的影响是无联系的，因此这两个样本是相互独立的。可以应用两独立样本的假设检验。</a:t>
            </a:r>
          </a:p>
          <a:p>
            <a:r>
              <a:rPr lang="zh-CN" altLang="en-US" sz="2000"/>
              <a:t>首先，建立假设</a:t>
            </a:r>
          </a:p>
          <a:p>
            <a:r>
              <a:rPr lang="en-US" altLang="zh-CN" sz="2000"/>
              <a:t>H</a:t>
            </a:r>
            <a:r>
              <a:rPr lang="en-US" altLang="zh-CN" sz="2000" baseline="-25000"/>
              <a:t>0</a:t>
            </a:r>
            <a:r>
              <a:rPr lang="zh-CN" altLang="en-US" sz="2000"/>
              <a:t>：该药品对男性和女性的治疗效果没有显著差异；</a:t>
            </a:r>
          </a:p>
          <a:p>
            <a:r>
              <a:rPr lang="en-US" altLang="zh-CN" sz="2000"/>
              <a:t>H</a:t>
            </a:r>
            <a:r>
              <a:rPr lang="en-US" altLang="zh-CN" sz="2000" baseline="-25000"/>
              <a:t>1</a:t>
            </a:r>
            <a:r>
              <a:rPr lang="zh-CN" altLang="en-US" sz="2000"/>
              <a:t>：该药品对男性和女性的治疗效果有显著差异。</a:t>
            </a:r>
          </a:p>
          <a:p>
            <a:r>
              <a:rPr lang="zh-CN" altLang="en-US" sz="2000"/>
              <a:t>具体操作步骤：</a:t>
            </a:r>
          </a:p>
          <a:p>
            <a:r>
              <a:rPr lang="en-US" altLang="zh-CN" sz="2000"/>
              <a:t>1</a:t>
            </a:r>
            <a:r>
              <a:rPr lang="zh-CN" altLang="en-US" sz="2000"/>
              <a:t>、单击</a:t>
            </a:r>
            <a:r>
              <a:rPr lang="en-US" altLang="zh-CN" sz="2000"/>
              <a:t>Analyze </a:t>
            </a:r>
            <a:r>
              <a:rPr lang="en-US" altLang="zh-CN" sz="2000">
                <a:sym typeface="Symbol" pitchFamily="18" charset="2"/>
              </a:rPr>
              <a:t></a:t>
            </a:r>
            <a:r>
              <a:rPr lang="en-US" altLang="zh-CN" sz="2000"/>
              <a:t>Compare Means </a:t>
            </a:r>
            <a:r>
              <a:rPr lang="en-US" altLang="zh-CN" sz="2000">
                <a:sym typeface="Symbol" pitchFamily="18" charset="2"/>
              </a:rPr>
              <a:t></a:t>
            </a:r>
            <a:r>
              <a:rPr lang="en-US" altLang="zh-CN" sz="2000"/>
              <a:t>Independent-sample T Test</a:t>
            </a:r>
            <a:r>
              <a:rPr lang="zh-CN" altLang="en-US" sz="2000"/>
              <a:t>，打开</a:t>
            </a:r>
            <a:r>
              <a:rPr lang="en-US" altLang="zh-CN" sz="2000"/>
              <a:t>Independent-sample T Test </a:t>
            </a:r>
            <a:r>
              <a:rPr lang="zh-CN" altLang="en-US" sz="2000"/>
              <a:t>主对话框如图。</a:t>
            </a:r>
          </a:p>
          <a:p>
            <a:r>
              <a:rPr lang="en-US" altLang="zh-CN" sz="2000"/>
              <a:t>2</a:t>
            </a:r>
            <a:r>
              <a:rPr lang="zh-CN" altLang="en-US" sz="2000"/>
              <a:t>、选择要检验的变量“综合得分”进入检验框中。</a:t>
            </a:r>
          </a:p>
        </p:txBody>
      </p:sp>
      <p:pic>
        <p:nvPicPr>
          <p:cNvPr id="18227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35150" y="3429000"/>
            <a:ext cx="4824413" cy="30416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185874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9" name="Rectangle 3"/>
          <p:cNvSpPr>
            <a:spLocks noGrp="1" noRot="1" noChangeArrowheads="1"/>
          </p:cNvSpPr>
          <p:nvPr>
            <p:ph type="body" idx="1"/>
          </p:nvPr>
        </p:nvSpPr>
        <p:spPr>
          <a:xfrm>
            <a:off x="301625" y="333375"/>
            <a:ext cx="8842375" cy="5765800"/>
          </a:xfrm>
        </p:spPr>
        <p:txBody>
          <a:bodyPr/>
          <a:lstStyle/>
          <a:p>
            <a:r>
              <a:rPr lang="en-US" altLang="zh-CN" sz="2000"/>
              <a:t>3</a:t>
            </a:r>
            <a:r>
              <a:rPr lang="zh-CN" altLang="en-US" sz="2000"/>
              <a:t>、选择分组变量“性别”进入分组框中，然后单击</a:t>
            </a:r>
            <a:r>
              <a:rPr lang="en-US" altLang="zh-CN" sz="2000"/>
              <a:t>Define Group</a:t>
            </a:r>
            <a:r>
              <a:rPr lang="zh-CN" altLang="en-US" sz="2000"/>
              <a:t>按纽，打开分组对话框如图所示，确定分组值后返回主对话框，如果没有分组，可以选择</a:t>
            </a:r>
            <a:r>
              <a:rPr lang="en-US" altLang="zh-CN" sz="2000"/>
              <a:t>Cut point</a:t>
            </a:r>
            <a:r>
              <a:rPr lang="zh-CN" altLang="en-US" sz="2000"/>
              <a:t>单选项，并在激活的框内输入一个值作为分组界限值。 </a:t>
            </a:r>
          </a:p>
          <a:p>
            <a:endParaRPr lang="en-US" altLang="zh-CN"/>
          </a:p>
        </p:txBody>
      </p:sp>
      <p:pic>
        <p:nvPicPr>
          <p:cNvPr id="18330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11413" y="1484313"/>
            <a:ext cx="2952750" cy="1885950"/>
          </a:xfrm>
          <a:prstGeom prst="rect">
            <a:avLst/>
          </a:prstGeom>
          <a:noFill/>
          <a:extLst>
            <a:ext uri="{909E8E84-426E-40DD-AFC4-6F175D3DCCD1}">
              <a14:hiddenFill xmlns:a14="http://schemas.microsoft.com/office/drawing/2010/main" xmlns="">
                <a:solidFill>
                  <a:srgbClr val="FFFFFF"/>
                </a:solidFill>
              </a14:hiddenFill>
            </a:ext>
          </a:extLst>
        </p:spPr>
      </p:pic>
      <p:sp>
        <p:nvSpPr>
          <p:cNvPr id="183301" name="Rectangle 5"/>
          <p:cNvSpPr>
            <a:spLocks noChangeArrowheads="1"/>
          </p:cNvSpPr>
          <p:nvPr/>
        </p:nvSpPr>
        <p:spPr bwMode="auto">
          <a:xfrm>
            <a:off x="395288" y="3470275"/>
            <a:ext cx="666115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a:tabLst>
                <a:tab pos="2103438" algn="ctr"/>
              </a:tabLst>
            </a:pPr>
            <a:r>
              <a:rPr lang="en-US" altLang="zh-CN" sz="2000"/>
              <a:t>4</a:t>
            </a:r>
            <a:r>
              <a:rPr lang="zh-CN" altLang="en-US" sz="2000"/>
              <a:t>、由</a:t>
            </a:r>
            <a:r>
              <a:rPr lang="en-US" altLang="zh-CN" sz="2000"/>
              <a:t>Option</a:t>
            </a:r>
            <a:r>
              <a:rPr lang="zh-CN" altLang="en-US" sz="2000"/>
              <a:t>选择按纽确定置信度值和缺失值的处理方式。</a:t>
            </a:r>
          </a:p>
          <a:p>
            <a:pPr>
              <a:tabLst>
                <a:tab pos="2103438" algn="ctr"/>
              </a:tabLst>
            </a:pPr>
            <a:r>
              <a:rPr lang="en-US" altLang="zh-CN" sz="2000"/>
              <a:t>5</a:t>
            </a:r>
            <a:r>
              <a:rPr lang="zh-CN" altLang="en-US" sz="2000"/>
              <a:t>、点击</a:t>
            </a:r>
            <a:r>
              <a:rPr lang="en-US" altLang="zh-CN" sz="2000"/>
              <a:t>OK</a:t>
            </a:r>
            <a:r>
              <a:rPr lang="zh-CN" altLang="en-US" sz="2000"/>
              <a:t>可得输出结果。 </a:t>
            </a:r>
          </a:p>
        </p:txBody>
      </p:sp>
      <p:pic>
        <p:nvPicPr>
          <p:cNvPr id="183302"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9750" y="4437063"/>
            <a:ext cx="7777163" cy="1973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3095462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3" name="Rectangle 3"/>
          <p:cNvSpPr>
            <a:spLocks noGrp="1" noRot="1" noChangeArrowheads="1"/>
          </p:cNvSpPr>
          <p:nvPr>
            <p:ph type="body" idx="1"/>
          </p:nvPr>
        </p:nvSpPr>
        <p:spPr>
          <a:xfrm>
            <a:off x="301625" y="4292600"/>
            <a:ext cx="8540750" cy="1806575"/>
          </a:xfrm>
        </p:spPr>
        <p:txBody>
          <a:bodyPr/>
          <a:lstStyle/>
          <a:p>
            <a:pPr>
              <a:lnSpc>
                <a:spcPct val="110000"/>
              </a:lnSpc>
            </a:pPr>
            <a:r>
              <a:rPr lang="zh-CN" altLang="en-US" sz="2000"/>
              <a:t>第三列和第四列是检验两样本数据的方差是否相等，从检验结果得知两样本的方差没有显著差异。从第五列开始是对两个样本的均值的是否相等进行检验。从假设检验的</a:t>
            </a:r>
            <a:r>
              <a:rPr lang="en-US" altLang="zh-CN" sz="2000"/>
              <a:t>P</a:t>
            </a:r>
            <a:r>
              <a:rPr lang="zh-CN" altLang="en-US" sz="2000"/>
              <a:t>值看出，它大于显著性水平</a:t>
            </a:r>
            <a:r>
              <a:rPr lang="en-US" altLang="zh-CN" sz="2000"/>
              <a:t>0.05</a:t>
            </a:r>
            <a:r>
              <a:rPr lang="zh-CN" altLang="en-US" sz="2000"/>
              <a:t>，所以说男女之间的机械能力之间并无显著差异，因此接受原假设</a:t>
            </a:r>
            <a:r>
              <a:rPr lang="en-US" altLang="zh-CN" sz="2000"/>
              <a:t>H</a:t>
            </a:r>
            <a:r>
              <a:rPr lang="en-US" altLang="zh-CN" sz="2000" baseline="-25000"/>
              <a:t>0</a:t>
            </a:r>
            <a:r>
              <a:rPr lang="zh-CN" altLang="en-US" sz="2000"/>
              <a:t>。而第八列之后分别是均值差、均值差标准误、均值差的置信区间。</a:t>
            </a:r>
          </a:p>
        </p:txBody>
      </p:sp>
      <p:pic>
        <p:nvPicPr>
          <p:cNvPr id="18432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8313" y="981075"/>
            <a:ext cx="8101012" cy="26590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9391646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9108" name="Group 4"/>
          <p:cNvGraphicFramePr>
            <a:graphicFrameLocks noGrp="1"/>
          </p:cNvGraphicFramePr>
          <p:nvPr/>
        </p:nvGraphicFramePr>
        <p:xfrm>
          <a:off x="1908175" y="587375"/>
          <a:ext cx="5364163" cy="5120640"/>
        </p:xfrm>
        <a:graphic>
          <a:graphicData uri="http://schemas.openxmlformats.org/drawingml/2006/table">
            <a:tbl>
              <a:tblPr/>
              <a:tblGrid>
                <a:gridCol w="492125"/>
                <a:gridCol w="492125"/>
                <a:gridCol w="492125"/>
                <a:gridCol w="581025"/>
                <a:gridCol w="539750"/>
                <a:gridCol w="666750"/>
                <a:gridCol w="492125"/>
                <a:gridCol w="490538"/>
                <a:gridCol w="582612"/>
                <a:gridCol w="534988"/>
              </a:tblGrid>
              <a:tr h="184150">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序号</a:t>
                      </a:r>
                    </a:p>
                  </a:txBody>
                  <a:tcPr horzOverflow="overflow">
                    <a:lnL cap="flat">
                      <a:noFill/>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性别</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年龄</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身高</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体重</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序号</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性别</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年龄</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身高</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体重</a:t>
                      </a:r>
                    </a:p>
                  </a:txBody>
                  <a:tcPr horzOverflow="overflow">
                    <a:lnL w="12700" cap="flat" cmpd="sng" algn="ctr">
                      <a:solidFill>
                        <a:schemeClr val="tx1"/>
                      </a:solidFill>
                      <a:prstDash val="solid"/>
                      <a:miter lim="800000"/>
                      <a:headEnd type="none" w="med" len="med"/>
                      <a:tailEnd type="none" w="med" len="med"/>
                    </a:lnL>
                    <a:lnR cap="flat">
                      <a:noFill/>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r>
              <a:tr h="2008188">
                <a:tc>
                  <a:txBody>
                    <a:bodyPr/>
                    <a:lstStyle/>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2</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3</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4</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5</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6</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7</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8</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9</a:t>
                      </a:r>
                      <a:br>
                        <a:rPr kumimoji="0" lang="en-US" altLang="zh-CN" sz="1200" b="0" i="0" u="none" strike="noStrike" cap="none" normalizeH="0" baseline="0" smtClean="0">
                          <a:ln>
                            <a:noFill/>
                          </a:ln>
                          <a:solidFill>
                            <a:schemeClr val="tx1"/>
                          </a:solidFill>
                          <a:effectLst/>
                          <a:latin typeface="Arial" charset="0"/>
                          <a:ea typeface="宋体" pitchFamily="2" charset="-122"/>
                        </a:rPr>
                      </a:br>
                      <a:r>
                        <a:rPr kumimoji="0" lang="en-US" altLang="zh-CN" sz="1200" b="0" i="0" u="none" strike="noStrike" cap="none" normalizeH="0" baseline="0" smtClean="0">
                          <a:ln>
                            <a:noFill/>
                          </a:ln>
                          <a:solidFill>
                            <a:schemeClr val="tx1"/>
                          </a:solidFill>
                          <a:effectLst/>
                          <a:latin typeface="Arial" charset="0"/>
                          <a:ea typeface="宋体" pitchFamily="2" charset="-122"/>
                        </a:rPr>
                        <a:t>10</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11</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12</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6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txBody>
                  <a:tcPr horzOverflow="overflow">
                    <a:lnL cap="flat">
                      <a:noFill/>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156.0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155.0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144.6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161.5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161.3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158.0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161.0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162.0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164.3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144.0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157.9</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176.1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168.0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164.5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153.0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47.5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37.8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38.6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41.6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43.3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47.3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47.1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47.0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33.8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33.8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49.2</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54.5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50.0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44.0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58.0</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17</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19</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22</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27</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29</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30</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男</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女</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164.7</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160.5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147.0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153.2</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157.9</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166.0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169.0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170.0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165.1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172.0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159.4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161.3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158.0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158.6</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169.0</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c>
                  <a:txBody>
                    <a:bodyPr/>
                    <a:lstStyle/>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44.1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53.0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36.4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30.1</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40.4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57.0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58.5</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51.0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58.0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55.0</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44.7</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45.4</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44.3</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42.8</a:t>
                      </a:r>
                    </a:p>
                    <a:p>
                      <a:pPr marL="0" marR="0" lvl="0" indent="0" algn="ctr" defTabSz="914400" rtl="0" eaLnBrk="1" fontAlgn="base" latinLnBrk="0" hangingPunct="1">
                        <a:lnSpc>
                          <a:spcPct val="170000"/>
                        </a:lnSpc>
                        <a:spcBef>
                          <a:spcPct val="0"/>
                        </a:spcBef>
                        <a:spcAft>
                          <a:spcPct val="0"/>
                        </a:spcAft>
                        <a:buClr>
                          <a:schemeClr val="bg1"/>
                        </a:buClr>
                        <a:buSzPct val="85000"/>
                        <a:buFontTx/>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51.1</a:t>
                      </a:r>
                    </a:p>
                  </a:txBody>
                  <a:tcPr horzOverflow="overflow">
                    <a:lnL w="12700" cap="flat" cmpd="sng" algn="ctr">
                      <a:solidFill>
                        <a:schemeClr val="tx1"/>
                      </a:solidFill>
                      <a:prstDash val="solid"/>
                      <a:miter lim="800000"/>
                      <a:headEnd type="none" w="med" len="med"/>
                      <a:tailEnd type="none" w="med" len="med"/>
                    </a:lnL>
                    <a:lnR cap="flat">
                      <a:noFill/>
                    </a:lnR>
                    <a:lnT w="28575"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solidFill>
                      <a:srgbClr val="FF9900"/>
                    </a:solidFill>
                  </a:tcPr>
                </a:tc>
              </a:tr>
            </a:tbl>
          </a:graphicData>
        </a:graphic>
      </p:graphicFrame>
      <p:sp>
        <p:nvSpPr>
          <p:cNvPr id="559144" name="Text Box 40"/>
          <p:cNvSpPr txBox="1">
            <a:spLocks noChangeArrowheads="1"/>
          </p:cNvSpPr>
          <p:nvPr/>
        </p:nvSpPr>
        <p:spPr bwMode="auto">
          <a:xfrm>
            <a:off x="3492500" y="260350"/>
            <a:ext cx="21653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ctr"/>
            <a:r>
              <a:rPr kumimoji="1" lang="zh-CN" altLang="en-US" sz="1200">
                <a:latin typeface="Tahoma" pitchFamily="34" charset="0"/>
              </a:rPr>
              <a:t>三十名学生的身高与体重数据</a:t>
            </a:r>
          </a:p>
        </p:txBody>
      </p:sp>
      <p:sp>
        <p:nvSpPr>
          <p:cNvPr id="559145" name="Text Box 41"/>
          <p:cNvSpPr txBox="1">
            <a:spLocks noChangeArrowheads="1"/>
          </p:cNvSpPr>
          <p:nvPr/>
        </p:nvSpPr>
        <p:spPr bwMode="auto">
          <a:xfrm>
            <a:off x="1908175" y="6092825"/>
            <a:ext cx="4459288"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试以</a:t>
            </a:r>
            <a:r>
              <a:rPr kumimoji="1" lang="en-US" altLang="zh-CN" sz="1200">
                <a:latin typeface="Tahoma" pitchFamily="34" charset="0"/>
              </a:rPr>
              <a:t>0.10</a:t>
            </a:r>
            <a:r>
              <a:rPr kumimoji="1" lang="zh-CN" altLang="en-US" sz="1200">
                <a:latin typeface="Tahoma" pitchFamily="34" charset="0"/>
              </a:rPr>
              <a:t>的显著性水平，对该市男女青少年的身高进行比较。</a:t>
            </a:r>
          </a:p>
        </p:txBody>
      </p:sp>
    </p:spTree>
    <p:extLst>
      <p:ext uri="{BB962C8B-B14F-4D97-AF65-F5344CB8AC3E}">
        <p14:creationId xmlns:p14="http://schemas.microsoft.com/office/powerpoint/2010/main" xmlns="" val="302966844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Rot="1" noChangeArrowheads="1"/>
          </p:cNvSpPr>
          <p:nvPr>
            <p:ph type="title"/>
          </p:nvPr>
        </p:nvSpPr>
        <p:spPr/>
        <p:txBody>
          <a:bodyPr/>
          <a:lstStyle/>
          <a:p>
            <a:r>
              <a:rPr lang="en-US" altLang="zh-CN" sz="3200"/>
              <a:t>7.3.3  </a:t>
            </a:r>
            <a:r>
              <a:rPr lang="zh-CN" altLang="en-US" sz="3200"/>
              <a:t>两个有联系总体间的均值比较</a:t>
            </a:r>
            <a:br>
              <a:rPr lang="zh-CN" altLang="en-US" sz="3200"/>
            </a:br>
            <a:r>
              <a:rPr lang="zh-CN" altLang="en-US" sz="3200"/>
              <a:t>（</a:t>
            </a:r>
            <a:r>
              <a:rPr lang="en-US" altLang="zh-CN" sz="3200"/>
              <a:t>Paired-Sample T Test</a:t>
            </a:r>
            <a:r>
              <a:rPr lang="zh-CN" altLang="en-US" sz="3200"/>
              <a:t>）</a:t>
            </a:r>
            <a:r>
              <a:rPr lang="zh-CN" altLang="en-US" sz="4000"/>
              <a:t> </a:t>
            </a:r>
          </a:p>
        </p:txBody>
      </p:sp>
      <p:sp>
        <p:nvSpPr>
          <p:cNvPr id="185347" name="Rectangle 3"/>
          <p:cNvSpPr>
            <a:spLocks noGrp="1" noRot="1" noChangeArrowheads="1"/>
          </p:cNvSpPr>
          <p:nvPr>
            <p:ph type="body" idx="1"/>
          </p:nvPr>
        </p:nvSpPr>
        <p:spPr>
          <a:xfrm>
            <a:off x="301625" y="1600200"/>
            <a:ext cx="4775200" cy="4498975"/>
          </a:xfrm>
        </p:spPr>
        <p:txBody>
          <a:bodyPr/>
          <a:lstStyle/>
          <a:p>
            <a:r>
              <a:rPr lang="en-US" altLang="zh-CN" sz="2000"/>
              <a:t>Paired-Sample T Test</a:t>
            </a:r>
            <a:r>
              <a:rPr lang="zh-CN" altLang="en-US" sz="2000"/>
              <a:t>是检验两个有联系正态总体的均值是否存在显著的差异。又称配对样本的 </a:t>
            </a:r>
            <a:r>
              <a:rPr lang="en-US" altLang="zh-CN" sz="2000"/>
              <a:t>t </a:t>
            </a:r>
            <a:r>
              <a:rPr lang="zh-CN" altLang="en-US" sz="2000"/>
              <a:t>检验。</a:t>
            </a:r>
            <a:r>
              <a:rPr lang="zh-CN" altLang="en-US"/>
              <a:t> </a:t>
            </a:r>
          </a:p>
          <a:p>
            <a:r>
              <a:rPr lang="zh-CN" altLang="en-US" sz="2000">
                <a:solidFill>
                  <a:srgbClr val="663300"/>
                </a:solidFill>
              </a:rPr>
              <a:t>例</a:t>
            </a:r>
            <a:r>
              <a:rPr lang="en-US" altLang="zh-CN" sz="2000">
                <a:solidFill>
                  <a:srgbClr val="663300"/>
                </a:solidFill>
              </a:rPr>
              <a:t>3</a:t>
            </a:r>
            <a:r>
              <a:rPr lang="zh-CN" altLang="en-US" sz="2000">
                <a:solidFill>
                  <a:srgbClr val="663300"/>
                </a:solidFill>
              </a:rPr>
              <a:t>：某企业对生产线上的工人进行某种专业技术培训，要对培训效果进行检验，从参加培训的工人中抽取</a:t>
            </a:r>
            <a:r>
              <a:rPr lang="en-US" altLang="zh-CN" sz="2000">
                <a:solidFill>
                  <a:srgbClr val="663300"/>
                </a:solidFill>
              </a:rPr>
              <a:t>30</a:t>
            </a:r>
            <a:r>
              <a:rPr lang="zh-CN" altLang="en-US" sz="2000">
                <a:solidFill>
                  <a:srgbClr val="663300"/>
                </a:solidFill>
              </a:rPr>
              <a:t>人，将他们培训前后的数据每加工</a:t>
            </a:r>
            <a:r>
              <a:rPr lang="en-US" altLang="zh-CN" sz="2000">
                <a:solidFill>
                  <a:srgbClr val="663300"/>
                </a:solidFill>
              </a:rPr>
              <a:t>500</a:t>
            </a:r>
            <a:r>
              <a:rPr lang="zh-CN" altLang="en-US" sz="2000">
                <a:solidFill>
                  <a:srgbClr val="663300"/>
                </a:solidFill>
              </a:rPr>
              <a:t>个零件的不合格品数进行对比，得到数据表见表。试根据表中数据检验培训前后工人的平均操作技术水平是否有显著提高，也就是检验培训效果是否显著。</a:t>
            </a:r>
          </a:p>
        </p:txBody>
      </p:sp>
      <p:pic>
        <p:nvPicPr>
          <p:cNvPr id="185984" name="Picture 64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19700" y="1628775"/>
            <a:ext cx="3481388" cy="4321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6049635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Rectangle 3"/>
          <p:cNvSpPr>
            <a:spLocks noGrp="1" noRot="1" noChangeArrowheads="1"/>
          </p:cNvSpPr>
          <p:nvPr>
            <p:ph type="body" idx="1"/>
          </p:nvPr>
        </p:nvSpPr>
        <p:spPr>
          <a:xfrm>
            <a:off x="323850" y="476250"/>
            <a:ext cx="8540750" cy="4498975"/>
          </a:xfrm>
        </p:spPr>
        <p:txBody>
          <a:bodyPr/>
          <a:lstStyle/>
          <a:p>
            <a:r>
              <a:rPr lang="zh-CN" altLang="en-US" sz="2000"/>
              <a:t>解：这显然是配对样本均值的假设检验的问题。所以要建立假设：</a:t>
            </a:r>
          </a:p>
          <a:p>
            <a:r>
              <a:rPr lang="en-US" altLang="zh-CN" sz="2000"/>
              <a:t>H</a:t>
            </a:r>
            <a:r>
              <a:rPr lang="en-US" altLang="zh-CN" sz="2000" baseline="-25000"/>
              <a:t>0</a:t>
            </a:r>
            <a:r>
              <a:rPr lang="zh-CN" altLang="en-US" sz="2000"/>
              <a:t>：培训前后工人的技术水平没有显著差异；</a:t>
            </a:r>
          </a:p>
          <a:p>
            <a:r>
              <a:rPr lang="en-US" altLang="zh-CN" sz="2000"/>
              <a:t>H</a:t>
            </a:r>
            <a:r>
              <a:rPr lang="en-US" altLang="zh-CN" sz="2000" baseline="-25000"/>
              <a:t>1</a:t>
            </a:r>
            <a:r>
              <a:rPr lang="zh-CN" altLang="en-US" sz="2000"/>
              <a:t>：培训前后工人的技术水平有显著差异；</a:t>
            </a:r>
          </a:p>
          <a:p>
            <a:r>
              <a:rPr lang="zh-CN" altLang="en-US" sz="2000"/>
              <a:t>根据中心极限定理，在大样本的情况下，样本均值近似地服从正态分布。所以可以利用正态参数的检验方法进行均值的检验。其检验过程的具体操作步骤为： </a:t>
            </a:r>
          </a:p>
          <a:p>
            <a:r>
              <a:rPr lang="en-US" altLang="zh-CN" sz="2000"/>
              <a:t>1</a:t>
            </a:r>
            <a:r>
              <a:rPr lang="zh-CN" altLang="en-US" sz="2000"/>
              <a:t>、单击</a:t>
            </a:r>
            <a:r>
              <a:rPr lang="en-US" altLang="zh-CN" sz="2000"/>
              <a:t>Analyze </a:t>
            </a:r>
            <a:r>
              <a:rPr lang="en-US" altLang="zh-CN" sz="2000">
                <a:sym typeface="Symbol" pitchFamily="18" charset="2"/>
              </a:rPr>
              <a:t></a:t>
            </a:r>
            <a:r>
              <a:rPr lang="en-US" altLang="zh-CN" sz="2000"/>
              <a:t>Compare Means </a:t>
            </a:r>
            <a:r>
              <a:rPr lang="en-US" altLang="zh-CN" sz="2000">
                <a:sym typeface="Symbol" pitchFamily="18" charset="2"/>
              </a:rPr>
              <a:t></a:t>
            </a:r>
            <a:r>
              <a:rPr lang="en-US" altLang="zh-CN" sz="2000"/>
              <a:t> Paired-Sample T Test</a:t>
            </a:r>
            <a:r>
              <a:rPr lang="zh-CN" altLang="en-US" sz="2000"/>
              <a:t>，打开</a:t>
            </a:r>
            <a:r>
              <a:rPr lang="en-US" altLang="zh-CN" sz="2000"/>
              <a:t>Paired-Sample T Test</a:t>
            </a:r>
            <a:r>
              <a:rPr lang="zh-CN" altLang="en-US" sz="2000"/>
              <a:t>主对话框如图</a:t>
            </a:r>
            <a:r>
              <a:rPr lang="zh-CN" altLang="en-US"/>
              <a:t> </a:t>
            </a:r>
          </a:p>
        </p:txBody>
      </p:sp>
      <p:pic>
        <p:nvPicPr>
          <p:cNvPr id="18739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76375" y="3573463"/>
            <a:ext cx="5975350" cy="2922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81772992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9" name="Rectangle 3"/>
          <p:cNvSpPr>
            <a:spLocks noGrp="1" noRot="1" noChangeArrowheads="1"/>
          </p:cNvSpPr>
          <p:nvPr>
            <p:ph type="body" idx="1"/>
          </p:nvPr>
        </p:nvSpPr>
        <p:spPr>
          <a:xfrm>
            <a:off x="323850" y="0"/>
            <a:ext cx="8540750" cy="4498975"/>
          </a:xfrm>
        </p:spPr>
        <p:txBody>
          <a:bodyPr/>
          <a:lstStyle/>
          <a:p>
            <a:r>
              <a:rPr lang="en-US" altLang="zh-CN" sz="2000"/>
              <a:t>2</a:t>
            </a:r>
            <a:r>
              <a:rPr lang="zh-CN" altLang="en-US" sz="2000"/>
              <a:t>、选择要检验的两变量进入检验框中，注意，一定要选择两个变量进入检验框内，否则将无法得到检验结果。</a:t>
            </a:r>
          </a:p>
          <a:p>
            <a:r>
              <a:rPr lang="en-US" altLang="zh-CN" sz="2000"/>
              <a:t>3</a:t>
            </a:r>
            <a:r>
              <a:rPr lang="zh-CN" altLang="en-US" sz="2000"/>
              <a:t>、由</a:t>
            </a:r>
            <a:r>
              <a:rPr lang="en-US" altLang="zh-CN" sz="2000"/>
              <a:t>Option</a:t>
            </a:r>
            <a:r>
              <a:rPr lang="zh-CN" altLang="en-US" sz="2000"/>
              <a:t>选择按纽确定置信度值</a:t>
            </a:r>
            <a:r>
              <a:rPr lang="en-US" altLang="zh-CN" sz="2000"/>
              <a:t>95</a:t>
            </a:r>
            <a:r>
              <a:rPr lang="zh-CN" altLang="en-US" sz="2000"/>
              <a:t>％和缺失值的处理方式。</a:t>
            </a:r>
          </a:p>
          <a:p>
            <a:r>
              <a:rPr lang="en-US" altLang="zh-CN" sz="2000"/>
              <a:t>4</a:t>
            </a:r>
            <a:r>
              <a:rPr lang="zh-CN" altLang="en-US" sz="2000"/>
              <a:t>、点击</a:t>
            </a:r>
            <a:r>
              <a:rPr lang="en-US" altLang="zh-CN" sz="2000"/>
              <a:t>OK</a:t>
            </a:r>
            <a:r>
              <a:rPr lang="zh-CN" altLang="en-US" sz="2000"/>
              <a:t>得输出结果。</a:t>
            </a:r>
          </a:p>
          <a:p>
            <a:r>
              <a:rPr lang="en-US" altLang="zh-CN" sz="2000"/>
              <a:t>5</a:t>
            </a:r>
            <a:r>
              <a:rPr lang="zh-CN" altLang="en-US" sz="2000"/>
              <a:t>、根据输出结果作出结论如表所示。</a:t>
            </a:r>
          </a:p>
        </p:txBody>
      </p:sp>
      <p:pic>
        <p:nvPicPr>
          <p:cNvPr id="18842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63713" y="1989138"/>
            <a:ext cx="5040312" cy="1317625"/>
          </a:xfrm>
          <a:prstGeom prst="rect">
            <a:avLst/>
          </a:prstGeom>
          <a:noFill/>
          <a:extLst>
            <a:ext uri="{909E8E84-426E-40DD-AFC4-6F175D3DCCD1}">
              <a14:hiddenFill xmlns:a14="http://schemas.microsoft.com/office/drawing/2010/main" xmlns="">
                <a:solidFill>
                  <a:srgbClr val="FFFFFF"/>
                </a:solidFill>
              </a14:hiddenFill>
            </a:ext>
          </a:extLst>
        </p:spPr>
      </p:pic>
      <p:pic>
        <p:nvPicPr>
          <p:cNvPr id="188421"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0825" y="3573463"/>
            <a:ext cx="8640763" cy="1601787"/>
          </a:xfrm>
          <a:prstGeom prst="rect">
            <a:avLst/>
          </a:prstGeom>
          <a:noFill/>
          <a:extLst>
            <a:ext uri="{909E8E84-426E-40DD-AFC4-6F175D3DCCD1}">
              <a14:hiddenFill xmlns:a14="http://schemas.microsoft.com/office/drawing/2010/main" xmlns="">
                <a:solidFill>
                  <a:srgbClr val="FFFFFF"/>
                </a:solidFill>
              </a14:hiddenFill>
            </a:ext>
          </a:extLst>
        </p:spPr>
      </p:pic>
      <p:sp>
        <p:nvSpPr>
          <p:cNvPr id="188422" name="Rectangle 6"/>
          <p:cNvSpPr>
            <a:spLocks noChangeArrowheads="1"/>
          </p:cNvSpPr>
          <p:nvPr/>
        </p:nvSpPr>
        <p:spPr bwMode="auto">
          <a:xfrm>
            <a:off x="323850" y="5634038"/>
            <a:ext cx="882015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上表的检验结果知，假设检验的</a:t>
            </a:r>
            <a:r>
              <a:rPr lang="en-US" altLang="zh-CN" sz="2000"/>
              <a:t>P</a:t>
            </a:r>
            <a:r>
              <a:rPr lang="zh-CN" altLang="en-US" sz="2000"/>
              <a:t>值小于</a:t>
            </a:r>
            <a:r>
              <a:rPr lang="en-US" altLang="zh-CN" sz="2000"/>
              <a:t>0.05</a:t>
            </a:r>
            <a:r>
              <a:rPr lang="zh-CN" altLang="en-US" sz="2000"/>
              <a:t>，因此可以得出培训前后的差异是显著的，故拒绝假设</a:t>
            </a:r>
            <a:r>
              <a:rPr lang="en-US" altLang="zh-CN" sz="2000"/>
              <a:t>H</a:t>
            </a:r>
            <a:r>
              <a:rPr lang="en-US" altLang="zh-CN" sz="2000" baseline="-25000"/>
              <a:t>0</a:t>
            </a:r>
            <a:r>
              <a:rPr lang="zh-CN" altLang="en-US" sz="2000"/>
              <a:t>，接受假设</a:t>
            </a:r>
            <a:r>
              <a:rPr lang="en-US" altLang="zh-CN" sz="2000"/>
              <a:t>H1</a:t>
            </a:r>
            <a:r>
              <a:rPr lang="zh-CN" altLang="en-US" sz="2000"/>
              <a:t>，认为培训的效果是显著的。 </a:t>
            </a:r>
          </a:p>
        </p:txBody>
      </p:sp>
    </p:spTree>
    <p:extLst>
      <p:ext uri="{BB962C8B-B14F-4D97-AF65-F5344CB8AC3E}">
        <p14:creationId xmlns:p14="http://schemas.microsoft.com/office/powerpoint/2010/main" xmlns="" val="45168914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2" name="Text Box 4"/>
          <p:cNvSpPr txBox="1">
            <a:spLocks noChangeArrowheads="1"/>
          </p:cNvSpPr>
          <p:nvPr/>
        </p:nvSpPr>
        <p:spPr bwMode="auto">
          <a:xfrm>
            <a:off x="1331913" y="549275"/>
            <a:ext cx="6335712" cy="1463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2000">
                <a:latin typeface="Tahoma" pitchFamily="34" charset="0"/>
              </a:rPr>
              <a:t>       </a:t>
            </a:r>
            <a:r>
              <a:rPr kumimoji="1" lang="zh-CN" altLang="en-US" sz="2000">
                <a:latin typeface="Tahoma" pitchFamily="34" charset="0"/>
              </a:rPr>
              <a:t>为分析不同促销形式对商品销售额是否产生显著影响，分别搜集了</a:t>
            </a:r>
            <a:r>
              <a:rPr kumimoji="1" lang="en-US" altLang="zh-CN" sz="2000">
                <a:latin typeface="Tahoma" pitchFamily="34" charset="0"/>
              </a:rPr>
              <a:t>7 </a:t>
            </a:r>
            <a:r>
              <a:rPr kumimoji="1" lang="zh-CN" altLang="en-US" sz="2000">
                <a:latin typeface="Tahoma" pitchFamily="34" charset="0"/>
              </a:rPr>
              <a:t>种商品在不同促销形式下的销售额数据。试对两种促销效果作出统计推断。</a:t>
            </a:r>
          </a:p>
        </p:txBody>
      </p:sp>
      <p:graphicFrame>
        <p:nvGraphicFramePr>
          <p:cNvPr id="560152" name="Group 24"/>
          <p:cNvGraphicFramePr>
            <a:graphicFrameLocks noGrp="1"/>
          </p:cNvGraphicFramePr>
          <p:nvPr/>
        </p:nvGraphicFramePr>
        <p:xfrm>
          <a:off x="1908175" y="2420938"/>
          <a:ext cx="5335588" cy="4222750"/>
        </p:xfrm>
        <a:graphic>
          <a:graphicData uri="http://schemas.openxmlformats.org/drawingml/2006/table">
            <a:tbl>
              <a:tblPr/>
              <a:tblGrid>
                <a:gridCol w="1774825"/>
                <a:gridCol w="1785938"/>
                <a:gridCol w="1774825"/>
              </a:tblGrid>
              <a:tr h="565150">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rPr>
                        <a:t>商品</a:t>
                      </a:r>
                    </a:p>
                  </a:txBody>
                  <a:tcPr horzOverflow="overflow">
                    <a:lnL cap="flat">
                      <a:noFill/>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rPr>
                        <a:t>促销形式</a:t>
                      </a:r>
                      <a:r>
                        <a:rPr kumimoji="0" lang="en-US" altLang="zh-CN" sz="2000" b="0" i="0" u="none" strike="noStrike" cap="none" normalizeH="0" baseline="0" smtClean="0">
                          <a:ln>
                            <a:noFill/>
                          </a:ln>
                          <a:solidFill>
                            <a:schemeClr val="tx1"/>
                          </a:solidFill>
                          <a:effectLst/>
                          <a:latin typeface="Arial" charset="0"/>
                          <a:ea typeface="宋体" pitchFamily="2" charset="-122"/>
                        </a:rPr>
                        <a:t>1</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2000" b="0" i="0" u="none" strike="noStrike" cap="none" normalizeH="0" baseline="0" smtClean="0">
                          <a:ln>
                            <a:noFill/>
                          </a:ln>
                          <a:solidFill>
                            <a:schemeClr val="tx1"/>
                          </a:solidFill>
                          <a:effectLst/>
                          <a:latin typeface="Arial" charset="0"/>
                          <a:ea typeface="宋体" pitchFamily="2" charset="-122"/>
                        </a:rPr>
                        <a:t>促销形式</a:t>
                      </a:r>
                      <a:r>
                        <a:rPr kumimoji="0" lang="en-US" altLang="zh-CN" sz="2000" b="0" i="0" u="none" strike="noStrike" cap="none" normalizeH="0" baseline="0" smtClean="0">
                          <a:ln>
                            <a:noFill/>
                          </a:ln>
                          <a:solidFill>
                            <a:schemeClr val="tx1"/>
                          </a:solidFill>
                          <a:effectLst/>
                          <a:latin typeface="Arial" charset="0"/>
                          <a:ea typeface="宋体" pitchFamily="2" charset="-122"/>
                        </a:rPr>
                        <a:t>2</a:t>
                      </a:r>
                    </a:p>
                  </a:txBody>
                  <a:tcPr horzOverflow="overflow">
                    <a:lnL w="12700" cap="flat" cmpd="sng" algn="ctr">
                      <a:solidFill>
                        <a:schemeClr val="tx1"/>
                      </a:solidFill>
                      <a:prstDash val="solid"/>
                      <a:miter lim="800000"/>
                      <a:headEnd type="none" w="med" len="med"/>
                      <a:tailEnd type="none" w="med" len="med"/>
                    </a:lnL>
                    <a:lnR cap="flat">
                      <a:noFill/>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108325">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6</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7</a:t>
                      </a:r>
                    </a:p>
                  </a:txBody>
                  <a:tcPr horzOverflow="overflow">
                    <a:lnL cap="flat">
                      <a:noFill/>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65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73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73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30</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73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56</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73</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34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36</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37</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26</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43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37</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2000" b="0" i="0" u="none" strike="noStrike" cap="none" normalizeH="0" baseline="0" smtClean="0">
                          <a:ln>
                            <a:noFill/>
                          </a:ln>
                          <a:solidFill>
                            <a:schemeClr val="tx1"/>
                          </a:solidFill>
                          <a:effectLst/>
                          <a:latin typeface="Arial" charset="0"/>
                          <a:ea typeface="宋体" pitchFamily="2" charset="-122"/>
                        </a:rPr>
                        <a:t>60</a:t>
                      </a:r>
                    </a:p>
                  </a:txBody>
                  <a:tcPr horzOverflow="overflow">
                    <a:lnL w="12700" cap="flat" cmpd="sng" algn="ctr">
                      <a:solidFill>
                        <a:schemeClr val="tx1"/>
                      </a:solidFill>
                      <a:prstDash val="solid"/>
                      <a:miter lim="800000"/>
                      <a:headEnd type="none" w="med" len="med"/>
                      <a:tailEnd type="none" w="med" len="med"/>
                    </a:lnL>
                    <a:lnR cap="flat">
                      <a:noFill/>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368218651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9" name="Rectangle 3" descr="画布">
            <a:hlinkClick r:id="rId2" action="ppaction://hlinkpres?slideindex=1&amp;slidetitle=" tooltip="返回"/>
          </p:cNvPr>
          <p:cNvSpPr>
            <a:spLocks noChangeArrowheads="1"/>
          </p:cNvSpPr>
          <p:nvPr/>
        </p:nvSpPr>
        <p:spPr bwMode="auto">
          <a:xfrm>
            <a:off x="0" y="0"/>
            <a:ext cx="827088" cy="836613"/>
          </a:xfrm>
          <a:prstGeom prst="rect">
            <a:avLst/>
          </a:prstGeom>
          <a:blipFill dpi="0" rotWithShape="1">
            <a:blip r:embed="rId3"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49541" name="AutoShape 5"/>
          <p:cNvSpPr>
            <a:spLocks noChangeAspect="1" noChangeArrowheads="1" noTextEdit="1"/>
          </p:cNvSpPr>
          <p:nvPr/>
        </p:nvSpPr>
        <p:spPr bwMode="auto">
          <a:xfrm>
            <a:off x="2843213" y="1052513"/>
            <a:ext cx="5138737" cy="1181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449542" name="Text Box 6"/>
          <p:cNvSpPr txBox="1">
            <a:spLocks noChangeArrowheads="1"/>
          </p:cNvSpPr>
          <p:nvPr/>
        </p:nvSpPr>
        <p:spPr bwMode="auto">
          <a:xfrm>
            <a:off x="1692275" y="2060575"/>
            <a:ext cx="5976938"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altLang="zh-CN" sz="3600" b="1"/>
              <a:t>7.4     </a:t>
            </a:r>
            <a:r>
              <a:rPr lang="zh-CN" altLang="en-US" sz="3600" b="1"/>
              <a:t>方差分析</a:t>
            </a:r>
          </a:p>
        </p:txBody>
      </p:sp>
    </p:spTree>
    <p:extLst>
      <p:ext uri="{BB962C8B-B14F-4D97-AF65-F5344CB8AC3E}">
        <p14:creationId xmlns:p14="http://schemas.microsoft.com/office/powerpoint/2010/main" xmlns="" val="56626088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6" name="Text Box 6"/>
          <p:cNvSpPr txBox="1">
            <a:spLocks noChangeArrowheads="1"/>
          </p:cNvSpPr>
          <p:nvPr/>
        </p:nvSpPr>
        <p:spPr bwMode="auto">
          <a:xfrm>
            <a:off x="1619250" y="981075"/>
            <a:ext cx="698500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spcBef>
                <a:spcPct val="50000"/>
              </a:spcBef>
            </a:pPr>
            <a:r>
              <a:rPr lang="en-US" altLang="zh-CN" sz="3200" b="1"/>
              <a:t>7.4.1    </a:t>
            </a:r>
            <a:r>
              <a:rPr lang="zh-CN" altLang="en-US" sz="3200" b="1"/>
              <a:t>方差分析的基本问题 </a:t>
            </a:r>
          </a:p>
        </p:txBody>
      </p:sp>
      <p:sp>
        <p:nvSpPr>
          <p:cNvPr id="450567" name="Rectangle 7"/>
          <p:cNvSpPr>
            <a:spLocks noChangeArrowheads="1"/>
          </p:cNvSpPr>
          <p:nvPr/>
        </p:nvSpPr>
        <p:spPr bwMode="auto">
          <a:xfrm>
            <a:off x="827088" y="1841500"/>
            <a:ext cx="6969125" cy="1625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nSpc>
                <a:spcPct val="140000"/>
              </a:lnSpc>
            </a:pPr>
            <a:r>
              <a:rPr lang="zh-CN" altLang="en-US" sz="2400"/>
              <a:t>一、方差分析的内容</a:t>
            </a:r>
          </a:p>
          <a:p>
            <a:pPr>
              <a:lnSpc>
                <a:spcPct val="140000"/>
              </a:lnSpc>
            </a:pPr>
            <a:r>
              <a:rPr lang="en-US" altLang="zh-CN" sz="2400"/>
              <a:t>1</a:t>
            </a:r>
            <a:r>
              <a:rPr lang="zh-CN" altLang="en-US" sz="2400"/>
              <a:t>、定义：方差分析就是对多个总体均值是否相等这一假设进行检验。</a:t>
            </a:r>
          </a:p>
        </p:txBody>
      </p:sp>
    </p:spTree>
    <p:extLst>
      <p:ext uri="{BB962C8B-B14F-4D97-AF65-F5344CB8AC3E}">
        <p14:creationId xmlns:p14="http://schemas.microsoft.com/office/powerpoint/2010/main" xmlns="" val="82843537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Text Box 2"/>
          <p:cNvSpPr txBox="1">
            <a:spLocks noChangeArrowheads="1"/>
          </p:cNvSpPr>
          <p:nvPr/>
        </p:nvSpPr>
        <p:spPr bwMode="auto">
          <a:xfrm>
            <a:off x="4648200" y="5486400"/>
            <a:ext cx="320675"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a:t>
            </a:r>
          </a:p>
        </p:txBody>
      </p:sp>
      <p:sp>
        <p:nvSpPr>
          <p:cNvPr id="408579" name="Rectangle 3"/>
          <p:cNvSpPr>
            <a:spLocks noChangeArrowheads="1"/>
          </p:cNvSpPr>
          <p:nvPr/>
        </p:nvSpPr>
        <p:spPr bwMode="auto">
          <a:xfrm>
            <a:off x="1593850" y="4802188"/>
            <a:ext cx="1546225" cy="681037"/>
          </a:xfrm>
          <a:prstGeom prst="rect">
            <a:avLst/>
          </a:prstGeom>
          <a:solidFill>
            <a:schemeClr val="tx1"/>
          </a:solidFill>
          <a:ln w="9525">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08580" name="Rectangle 4"/>
          <p:cNvSpPr>
            <a:spLocks noChangeArrowheads="1"/>
          </p:cNvSpPr>
          <p:nvPr/>
        </p:nvSpPr>
        <p:spPr bwMode="auto">
          <a:xfrm>
            <a:off x="6429375" y="4802188"/>
            <a:ext cx="1547813" cy="681037"/>
          </a:xfrm>
          <a:prstGeom prst="rect">
            <a:avLst/>
          </a:prstGeom>
          <a:solidFill>
            <a:schemeClr val="tx1"/>
          </a:solidFill>
          <a:ln w="9525">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08581" name="Freeform 5"/>
          <p:cNvSpPr>
            <a:spLocks/>
          </p:cNvSpPr>
          <p:nvPr/>
        </p:nvSpPr>
        <p:spPr bwMode="auto">
          <a:xfrm>
            <a:off x="1528763" y="4678363"/>
            <a:ext cx="1657350" cy="827087"/>
          </a:xfrm>
          <a:custGeom>
            <a:avLst/>
            <a:gdLst>
              <a:gd name="T0" fmla="*/ 0 w 1190"/>
              <a:gd name="T1" fmla="*/ 645 h 645"/>
              <a:gd name="T2" fmla="*/ 703 w 1190"/>
              <a:gd name="T3" fmla="*/ 496 h 645"/>
              <a:gd name="T4" fmla="*/ 1119 w 1190"/>
              <a:gd name="T5" fmla="*/ 158 h 645"/>
              <a:gd name="T6" fmla="*/ 1129 w 1190"/>
              <a:gd name="T7" fmla="*/ 61 h 645"/>
              <a:gd name="T8" fmla="*/ 785 w 1190"/>
              <a:gd name="T9" fmla="*/ 2 h 645"/>
              <a:gd name="T10" fmla="*/ 7 w 1190"/>
              <a:gd name="T11" fmla="*/ 44 h 645"/>
            </a:gdLst>
            <a:ahLst/>
            <a:cxnLst>
              <a:cxn ang="0">
                <a:pos x="T0" y="T1"/>
              </a:cxn>
              <a:cxn ang="0">
                <a:pos x="T2" y="T3"/>
              </a:cxn>
              <a:cxn ang="0">
                <a:pos x="T4" y="T5"/>
              </a:cxn>
              <a:cxn ang="0">
                <a:pos x="T6" y="T7"/>
              </a:cxn>
              <a:cxn ang="0">
                <a:pos x="T8" y="T9"/>
              </a:cxn>
              <a:cxn ang="0">
                <a:pos x="T10" y="T11"/>
              </a:cxn>
            </a:cxnLst>
            <a:rect l="0" t="0" r="r" b="b"/>
            <a:pathLst>
              <a:path w="1190" h="645">
                <a:moveTo>
                  <a:pt x="0" y="645"/>
                </a:moveTo>
                <a:cubicBezTo>
                  <a:pt x="117" y="621"/>
                  <a:pt x="517" y="577"/>
                  <a:pt x="703" y="496"/>
                </a:cubicBezTo>
                <a:cubicBezTo>
                  <a:pt x="889" y="415"/>
                  <a:pt x="1048" y="230"/>
                  <a:pt x="1119" y="158"/>
                </a:cubicBezTo>
                <a:cubicBezTo>
                  <a:pt x="1190" y="86"/>
                  <a:pt x="1185" y="87"/>
                  <a:pt x="1129" y="61"/>
                </a:cubicBezTo>
                <a:cubicBezTo>
                  <a:pt x="1073" y="35"/>
                  <a:pt x="972" y="4"/>
                  <a:pt x="785" y="2"/>
                </a:cubicBezTo>
                <a:cubicBezTo>
                  <a:pt x="598" y="0"/>
                  <a:pt x="169" y="35"/>
                  <a:pt x="7" y="44"/>
                </a:cubicBezTo>
              </a:path>
            </a:pathLst>
          </a:custGeom>
          <a:solidFill>
            <a:srgbClr val="FF9900"/>
          </a:solidFill>
          <a:ln w="0" cap="flat" cmpd="sng">
            <a:solidFill>
              <a:srgbClr val="FFFFFF">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8582" name="Freeform 6"/>
          <p:cNvSpPr>
            <a:spLocks/>
          </p:cNvSpPr>
          <p:nvPr/>
        </p:nvSpPr>
        <p:spPr bwMode="auto">
          <a:xfrm>
            <a:off x="6410325" y="4608513"/>
            <a:ext cx="1630363" cy="874712"/>
          </a:xfrm>
          <a:custGeom>
            <a:avLst/>
            <a:gdLst>
              <a:gd name="T0" fmla="*/ 988 w 1027"/>
              <a:gd name="T1" fmla="*/ 551 h 551"/>
              <a:gd name="T2" fmla="*/ 395 w 1027"/>
              <a:gd name="T3" fmla="*/ 448 h 551"/>
              <a:gd name="T4" fmla="*/ 12 w 1027"/>
              <a:gd name="T5" fmla="*/ 122 h 551"/>
              <a:gd name="T6" fmla="*/ 468 w 1027"/>
              <a:gd name="T7" fmla="*/ 14 h 551"/>
              <a:gd name="T8" fmla="*/ 1027 w 1027"/>
              <a:gd name="T9" fmla="*/ 37 h 551"/>
            </a:gdLst>
            <a:ahLst/>
            <a:cxnLst>
              <a:cxn ang="0">
                <a:pos x="T0" y="T1"/>
              </a:cxn>
              <a:cxn ang="0">
                <a:pos x="T2" y="T3"/>
              </a:cxn>
              <a:cxn ang="0">
                <a:pos x="T4" y="T5"/>
              </a:cxn>
              <a:cxn ang="0">
                <a:pos x="T6" y="T7"/>
              </a:cxn>
              <a:cxn ang="0">
                <a:pos x="T8" y="T9"/>
              </a:cxn>
            </a:cxnLst>
            <a:rect l="0" t="0" r="r" b="b"/>
            <a:pathLst>
              <a:path w="1027" h="551">
                <a:moveTo>
                  <a:pt x="988" y="551"/>
                </a:moveTo>
                <a:cubicBezTo>
                  <a:pt x="889" y="537"/>
                  <a:pt x="558" y="519"/>
                  <a:pt x="395" y="448"/>
                </a:cubicBezTo>
                <a:cubicBezTo>
                  <a:pt x="232" y="377"/>
                  <a:pt x="0" y="195"/>
                  <a:pt x="12" y="122"/>
                </a:cubicBezTo>
                <a:cubicBezTo>
                  <a:pt x="24" y="50"/>
                  <a:pt x="299" y="28"/>
                  <a:pt x="468" y="14"/>
                </a:cubicBezTo>
                <a:cubicBezTo>
                  <a:pt x="637" y="0"/>
                  <a:pt x="910" y="33"/>
                  <a:pt x="1027" y="37"/>
                </a:cubicBezTo>
              </a:path>
            </a:pathLst>
          </a:custGeom>
          <a:solidFill>
            <a:srgbClr val="FF9900"/>
          </a:solidFill>
          <a:ln w="0" cap="rnd" cmpd="sng">
            <a:solidFill>
              <a:srgbClr val="FFFFFF">
                <a:alpha val="0"/>
              </a:srgbClr>
            </a:solidFill>
            <a:prstDash val="sysDot"/>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8583" name="Freeform 7"/>
          <p:cNvSpPr>
            <a:spLocks/>
          </p:cNvSpPr>
          <p:nvPr/>
        </p:nvSpPr>
        <p:spPr bwMode="auto">
          <a:xfrm>
            <a:off x="1739900" y="2147888"/>
            <a:ext cx="6238875" cy="3397250"/>
          </a:xfrm>
          <a:custGeom>
            <a:avLst/>
            <a:gdLst>
              <a:gd name="T0" fmla="*/ 0 w 3930"/>
              <a:gd name="T1" fmla="*/ 2101 h 2140"/>
              <a:gd name="T2" fmla="*/ 800 w 3930"/>
              <a:gd name="T3" fmla="*/ 1778 h 2140"/>
              <a:gd name="T4" fmla="*/ 1896 w 3930"/>
              <a:gd name="T5" fmla="*/ 2 h 2140"/>
              <a:gd name="T6" fmla="*/ 3032 w 3930"/>
              <a:gd name="T7" fmla="*/ 1790 h 2140"/>
              <a:gd name="T8" fmla="*/ 3930 w 3930"/>
              <a:gd name="T9" fmla="*/ 2101 h 2140"/>
            </a:gdLst>
            <a:ahLst/>
            <a:cxnLst>
              <a:cxn ang="0">
                <a:pos x="T0" y="T1"/>
              </a:cxn>
              <a:cxn ang="0">
                <a:pos x="T2" y="T3"/>
              </a:cxn>
              <a:cxn ang="0">
                <a:pos x="T4" y="T5"/>
              </a:cxn>
              <a:cxn ang="0">
                <a:pos x="T6" y="T7"/>
              </a:cxn>
              <a:cxn ang="0">
                <a:pos x="T8" y="T9"/>
              </a:cxn>
            </a:cxnLst>
            <a:rect l="0" t="0" r="r" b="b"/>
            <a:pathLst>
              <a:path w="3930" h="2140">
                <a:moveTo>
                  <a:pt x="0" y="2101"/>
                </a:moveTo>
                <a:cubicBezTo>
                  <a:pt x="133" y="2050"/>
                  <a:pt x="484" y="2128"/>
                  <a:pt x="800" y="1778"/>
                </a:cubicBezTo>
                <a:cubicBezTo>
                  <a:pt x="1116" y="1428"/>
                  <a:pt x="1524" y="0"/>
                  <a:pt x="1896" y="2"/>
                </a:cubicBezTo>
                <a:cubicBezTo>
                  <a:pt x="2269" y="3"/>
                  <a:pt x="2693" y="1440"/>
                  <a:pt x="3032" y="1790"/>
                </a:cubicBezTo>
                <a:cubicBezTo>
                  <a:pt x="3371" y="2140"/>
                  <a:pt x="3743" y="2036"/>
                  <a:pt x="3930" y="2101"/>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08584" name="Object 8"/>
          <p:cNvGraphicFramePr>
            <a:graphicFrameLocks noChangeAspect="1"/>
          </p:cNvGraphicFramePr>
          <p:nvPr/>
        </p:nvGraphicFramePr>
        <p:xfrm>
          <a:off x="2805113" y="5145088"/>
          <a:ext cx="260350" cy="249237"/>
        </p:xfrm>
        <a:graphic>
          <a:graphicData uri="http://schemas.openxmlformats.org/presentationml/2006/ole">
            <p:oleObj spid="_x0000_s42034" name="Equation" r:id="rId3" imgW="330120" imgH="393840" progId="Equation.3">
              <p:embed/>
            </p:oleObj>
          </a:graphicData>
        </a:graphic>
      </p:graphicFrame>
      <p:sp>
        <p:nvSpPr>
          <p:cNvPr id="408585" name="Freeform 9"/>
          <p:cNvSpPr>
            <a:spLocks/>
          </p:cNvSpPr>
          <p:nvPr/>
        </p:nvSpPr>
        <p:spPr bwMode="auto">
          <a:xfrm>
            <a:off x="3130550" y="4835525"/>
            <a:ext cx="1588" cy="647700"/>
          </a:xfrm>
          <a:custGeom>
            <a:avLst/>
            <a:gdLst>
              <a:gd name="T0" fmla="*/ 0 w 1"/>
              <a:gd name="T1" fmla="*/ 408 h 408"/>
              <a:gd name="T2" fmla="*/ 1 w 1"/>
              <a:gd name="T3" fmla="*/ 0 h 408"/>
            </a:gdLst>
            <a:ahLst/>
            <a:cxnLst>
              <a:cxn ang="0">
                <a:pos x="T0" y="T1"/>
              </a:cxn>
              <a:cxn ang="0">
                <a:pos x="T2" y="T3"/>
              </a:cxn>
            </a:cxnLst>
            <a:rect l="0" t="0" r="r" b="b"/>
            <a:pathLst>
              <a:path w="1" h="408">
                <a:moveTo>
                  <a:pt x="0" y="408"/>
                </a:moveTo>
                <a:lnTo>
                  <a:pt x="1" y="0"/>
                </a:lnTo>
              </a:path>
            </a:pathLst>
          </a:cu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8586" name="Freeform 10"/>
          <p:cNvSpPr>
            <a:spLocks/>
          </p:cNvSpPr>
          <p:nvPr/>
        </p:nvSpPr>
        <p:spPr bwMode="auto">
          <a:xfrm>
            <a:off x="6437313" y="4857750"/>
            <a:ext cx="1587" cy="625475"/>
          </a:xfrm>
          <a:custGeom>
            <a:avLst/>
            <a:gdLst>
              <a:gd name="T0" fmla="*/ 0 w 1"/>
              <a:gd name="T1" fmla="*/ 394 h 394"/>
              <a:gd name="T2" fmla="*/ 0 w 1"/>
              <a:gd name="T3" fmla="*/ 0 h 394"/>
            </a:gdLst>
            <a:ahLst/>
            <a:cxnLst>
              <a:cxn ang="0">
                <a:pos x="T0" y="T1"/>
              </a:cxn>
              <a:cxn ang="0">
                <a:pos x="T2" y="T3"/>
              </a:cxn>
            </a:cxnLst>
            <a:rect l="0" t="0" r="r" b="b"/>
            <a:pathLst>
              <a:path w="1" h="394">
                <a:moveTo>
                  <a:pt x="0" y="394"/>
                </a:moveTo>
                <a:lnTo>
                  <a:pt x="0" y="0"/>
                </a:lnTo>
              </a:path>
            </a:pathLst>
          </a:custGeom>
          <a:noFill/>
          <a:ln w="952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08587" name="Object 11"/>
          <p:cNvGraphicFramePr>
            <a:graphicFrameLocks noChangeAspect="1"/>
          </p:cNvGraphicFramePr>
          <p:nvPr/>
        </p:nvGraphicFramePr>
        <p:xfrm>
          <a:off x="6462713" y="5145088"/>
          <a:ext cx="258762" cy="249237"/>
        </p:xfrm>
        <a:graphic>
          <a:graphicData uri="http://schemas.openxmlformats.org/presentationml/2006/ole">
            <p:oleObj spid="_x0000_s42035" name="Equation" r:id="rId4" imgW="330120" imgH="393840" progId="Equation.3">
              <p:embed/>
            </p:oleObj>
          </a:graphicData>
        </a:graphic>
      </p:graphicFrame>
      <p:sp>
        <p:nvSpPr>
          <p:cNvPr id="408588" name="Line 12"/>
          <p:cNvSpPr>
            <a:spLocks noChangeShapeType="1"/>
          </p:cNvSpPr>
          <p:nvPr/>
        </p:nvSpPr>
        <p:spPr bwMode="auto">
          <a:xfrm>
            <a:off x="1471613" y="5483225"/>
            <a:ext cx="6840537"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graphicFrame>
        <p:nvGraphicFramePr>
          <p:cNvPr id="408589" name="Object 13"/>
          <p:cNvGraphicFramePr>
            <a:graphicFrameLocks noChangeAspect="1"/>
          </p:cNvGraphicFramePr>
          <p:nvPr/>
        </p:nvGraphicFramePr>
        <p:xfrm>
          <a:off x="6477000" y="5311775"/>
          <a:ext cx="615950" cy="165100"/>
        </p:xfrm>
        <a:graphic>
          <a:graphicData uri="http://schemas.openxmlformats.org/presentationml/2006/ole">
            <p:oleObj spid="_x0000_s42036" name="Equation" r:id="rId5" imgW="698760" imgH="228600" progId="Equation.3">
              <p:embed/>
            </p:oleObj>
          </a:graphicData>
        </a:graphic>
      </p:graphicFrame>
      <p:graphicFrame>
        <p:nvGraphicFramePr>
          <p:cNvPr id="408590" name="Object 14"/>
          <p:cNvGraphicFramePr>
            <a:graphicFrameLocks noChangeAspect="1"/>
          </p:cNvGraphicFramePr>
          <p:nvPr/>
        </p:nvGraphicFramePr>
        <p:xfrm>
          <a:off x="2590800" y="5292725"/>
          <a:ext cx="619125" cy="166688"/>
        </p:xfrm>
        <a:graphic>
          <a:graphicData uri="http://schemas.openxmlformats.org/presentationml/2006/ole">
            <p:oleObj spid="_x0000_s42037" name="Equation" r:id="rId6" imgW="698760" imgH="228600" progId="Equation.3">
              <p:embed/>
            </p:oleObj>
          </a:graphicData>
        </a:graphic>
      </p:graphicFrame>
      <p:sp>
        <p:nvSpPr>
          <p:cNvPr id="408591" name="Text Box 15"/>
          <p:cNvSpPr txBox="1">
            <a:spLocks noChangeArrowheads="1"/>
          </p:cNvSpPr>
          <p:nvPr/>
        </p:nvSpPr>
        <p:spPr bwMode="auto">
          <a:xfrm>
            <a:off x="2484438" y="5867400"/>
            <a:ext cx="4967287"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600">
                <a:latin typeface="Tahoma" pitchFamily="34" charset="0"/>
              </a:rPr>
              <a:t>样本均值服从均值为</a:t>
            </a:r>
            <a:r>
              <a:rPr kumimoji="1" lang="en-US" altLang="zh-CN" sz="1600">
                <a:latin typeface="Tahoma" pitchFamily="34" charset="0"/>
              </a:rPr>
              <a:t>250</a:t>
            </a:r>
            <a:r>
              <a:rPr kumimoji="1" lang="zh-CN" altLang="en-US" sz="1600">
                <a:latin typeface="Tahoma" pitchFamily="34" charset="0"/>
              </a:rPr>
              <a:t>，标准差</a:t>
            </a:r>
            <a:r>
              <a:rPr kumimoji="1" lang="en-US" altLang="zh-CN" sz="1600">
                <a:latin typeface="Tahoma" pitchFamily="34" charset="0"/>
              </a:rPr>
              <a:t>0.3</a:t>
            </a:r>
            <a:r>
              <a:rPr kumimoji="1" lang="zh-CN" altLang="en-US" sz="1600">
                <a:latin typeface="Tahoma" pitchFamily="34" charset="0"/>
              </a:rPr>
              <a:t>的正态分布</a:t>
            </a:r>
          </a:p>
        </p:txBody>
      </p:sp>
      <p:sp>
        <p:nvSpPr>
          <p:cNvPr id="408592" name="Text Box 16"/>
          <p:cNvSpPr txBox="1">
            <a:spLocks noChangeArrowheads="1"/>
          </p:cNvSpPr>
          <p:nvPr/>
        </p:nvSpPr>
        <p:spPr bwMode="auto">
          <a:xfrm>
            <a:off x="6248400" y="5486400"/>
            <a:ext cx="5334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2.00</a:t>
            </a:r>
          </a:p>
        </p:txBody>
      </p:sp>
      <p:sp>
        <p:nvSpPr>
          <p:cNvPr id="408593" name="Text Box 17"/>
          <p:cNvSpPr txBox="1">
            <a:spLocks noChangeArrowheads="1"/>
          </p:cNvSpPr>
          <p:nvPr/>
        </p:nvSpPr>
        <p:spPr bwMode="auto">
          <a:xfrm>
            <a:off x="2819400" y="5486400"/>
            <a:ext cx="5334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-2.00</a:t>
            </a:r>
          </a:p>
        </p:txBody>
      </p:sp>
      <p:graphicFrame>
        <p:nvGraphicFramePr>
          <p:cNvPr id="408594" name="Object 18"/>
          <p:cNvGraphicFramePr>
            <a:graphicFrameLocks noChangeAspect="1"/>
          </p:cNvGraphicFramePr>
          <p:nvPr/>
        </p:nvGraphicFramePr>
        <p:xfrm>
          <a:off x="2743200" y="1219200"/>
          <a:ext cx="4924425" cy="747713"/>
        </p:xfrm>
        <a:graphic>
          <a:graphicData uri="http://schemas.openxmlformats.org/presentationml/2006/ole">
            <p:oleObj spid="_x0000_s42038" name="Equation" r:id="rId7" imgW="4166640" imgH="698760" progId="Equation.3">
              <p:embed/>
            </p:oleObj>
          </a:graphicData>
        </a:graphic>
      </p:graphicFrame>
      <p:graphicFrame>
        <p:nvGraphicFramePr>
          <p:cNvPr id="408595" name="Object 19"/>
          <p:cNvGraphicFramePr>
            <a:graphicFrameLocks noChangeAspect="1"/>
          </p:cNvGraphicFramePr>
          <p:nvPr/>
        </p:nvGraphicFramePr>
        <p:xfrm>
          <a:off x="6156325" y="2708275"/>
          <a:ext cx="2160588" cy="844550"/>
        </p:xfrm>
        <a:graphic>
          <a:graphicData uri="http://schemas.openxmlformats.org/presentationml/2006/ole">
            <p:oleObj spid="_x0000_s42039" name="Equation" r:id="rId8" imgW="1308240" imgH="635040" progId="Equation.3">
              <p:embed/>
            </p:oleObj>
          </a:graphicData>
        </a:graphic>
      </p:graphicFrame>
      <p:graphicFrame>
        <p:nvGraphicFramePr>
          <p:cNvPr id="408596" name="Object 20"/>
          <p:cNvGraphicFramePr>
            <a:graphicFrameLocks noChangeAspect="1"/>
          </p:cNvGraphicFramePr>
          <p:nvPr/>
        </p:nvGraphicFramePr>
        <p:xfrm>
          <a:off x="4495800" y="3810000"/>
          <a:ext cx="557213" cy="215900"/>
        </p:xfrm>
        <a:graphic>
          <a:graphicData uri="http://schemas.openxmlformats.org/presentationml/2006/ole">
            <p:oleObj spid="_x0000_s42040" name="Equation" r:id="rId9" imgW="596880" imgH="228600" progId="Equation.3">
              <p:embed/>
            </p:oleObj>
          </a:graphicData>
        </a:graphic>
      </p:graphicFrame>
      <p:graphicFrame>
        <p:nvGraphicFramePr>
          <p:cNvPr id="408597" name="Object 21"/>
          <p:cNvGraphicFramePr>
            <a:graphicFrameLocks noChangeAspect="1"/>
          </p:cNvGraphicFramePr>
          <p:nvPr/>
        </p:nvGraphicFramePr>
        <p:xfrm>
          <a:off x="1455738" y="3048000"/>
          <a:ext cx="1277937" cy="1524000"/>
        </p:xfrm>
        <a:graphic>
          <a:graphicData uri="http://schemas.openxmlformats.org/presentationml/2006/ole">
            <p:oleObj spid="_x0000_s42041" name="公式" r:id="rId10" imgW="1194120" imgH="1715040" progId="Equation.3">
              <p:embed/>
            </p:oleObj>
          </a:graphicData>
        </a:graphic>
      </p:graphicFrame>
      <p:sp>
        <p:nvSpPr>
          <p:cNvPr id="408598" name="Freeform 22"/>
          <p:cNvSpPr>
            <a:spLocks/>
          </p:cNvSpPr>
          <p:nvPr/>
        </p:nvSpPr>
        <p:spPr bwMode="auto">
          <a:xfrm>
            <a:off x="7011988" y="5421313"/>
            <a:ext cx="1587" cy="57150"/>
          </a:xfrm>
          <a:custGeom>
            <a:avLst/>
            <a:gdLst>
              <a:gd name="T0" fmla="*/ 1 w 1"/>
              <a:gd name="T1" fmla="*/ 0 h 36"/>
              <a:gd name="T2" fmla="*/ 0 w 1"/>
              <a:gd name="T3" fmla="*/ 36 h 36"/>
            </a:gdLst>
            <a:ahLst/>
            <a:cxnLst>
              <a:cxn ang="0">
                <a:pos x="T0" y="T1"/>
              </a:cxn>
              <a:cxn ang="0">
                <a:pos x="T2" y="T3"/>
              </a:cxn>
            </a:cxnLst>
            <a:rect l="0" t="0" r="r" b="b"/>
            <a:pathLst>
              <a:path w="1" h="36">
                <a:moveTo>
                  <a:pt x="1" y="0"/>
                </a:moveTo>
                <a:lnTo>
                  <a:pt x="0" y="36"/>
                </a:lnTo>
              </a:path>
            </a:pathLst>
          </a:custGeom>
          <a:noFill/>
          <a:ln w="3175" cmpd="sng">
            <a:solidFill>
              <a:schemeClr val="bg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8599" name="Text Box 23"/>
          <p:cNvSpPr txBox="1">
            <a:spLocks noChangeArrowheads="1"/>
          </p:cNvSpPr>
          <p:nvPr/>
        </p:nvSpPr>
        <p:spPr bwMode="auto">
          <a:xfrm>
            <a:off x="6858000" y="5486400"/>
            <a:ext cx="511175"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3.33</a:t>
            </a:r>
          </a:p>
        </p:txBody>
      </p:sp>
      <p:sp>
        <p:nvSpPr>
          <p:cNvPr id="408600" name="Line 24"/>
          <p:cNvSpPr>
            <a:spLocks noChangeShapeType="1"/>
          </p:cNvSpPr>
          <p:nvPr/>
        </p:nvSpPr>
        <p:spPr bwMode="auto">
          <a:xfrm flipV="1">
            <a:off x="4800600" y="5410200"/>
            <a:ext cx="0" cy="762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181831264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859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859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0859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40859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085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592" grpId="0"/>
      <p:bldP spid="408593" grpId="0"/>
      <p:bldP spid="40859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2" descr="画布">
            <a:hlinkClick r:id="" action="ppaction://noaction"/>
          </p:cNvPr>
          <p:cNvSpPr>
            <a:spLocks noChangeArrowheads="1"/>
          </p:cNvSpPr>
          <p:nvPr/>
        </p:nvSpPr>
        <p:spPr bwMode="auto">
          <a:xfrm>
            <a:off x="8316913" y="6021388"/>
            <a:ext cx="827087" cy="836612"/>
          </a:xfrm>
          <a:prstGeom prst="rect">
            <a:avLst/>
          </a:prstGeom>
          <a:blipFill dpi="0" rotWithShape="1">
            <a:blip r:embed="rId3"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51587" name="Text Box 3"/>
          <p:cNvSpPr txBox="1">
            <a:spLocks noChangeArrowheads="1"/>
          </p:cNvSpPr>
          <p:nvPr/>
        </p:nvSpPr>
        <p:spPr bwMode="auto">
          <a:xfrm>
            <a:off x="2051050" y="1052513"/>
            <a:ext cx="5113338"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      </a:t>
            </a:r>
            <a:r>
              <a:rPr kumimoji="1" lang="zh-CN" altLang="en-US" sz="1200">
                <a:latin typeface="Tahoma" pitchFamily="34" charset="0"/>
              </a:rPr>
              <a:t>某饮料企业生产一种新型饮料。饮料的颜色分为黄色、无色、粉色和绿色四种。为确定饮料的颜色是否对饮料的销售量有显著影响，从</a:t>
            </a:r>
            <a:r>
              <a:rPr kumimoji="1" lang="en-US" altLang="zh-CN" sz="1200">
                <a:latin typeface="Tahoma" pitchFamily="34" charset="0"/>
              </a:rPr>
              <a:t>5</a:t>
            </a:r>
            <a:r>
              <a:rPr kumimoji="1" lang="zh-CN" altLang="en-US" sz="1200">
                <a:latin typeface="Tahoma" pitchFamily="34" charset="0"/>
              </a:rPr>
              <a:t>个超市中搜集了该种饮料的样本数据如下表所示。管理者想用这些样本数据来检验假设：颜色对销售量没有显著影响。</a:t>
            </a:r>
          </a:p>
        </p:txBody>
      </p:sp>
      <p:graphicFrame>
        <p:nvGraphicFramePr>
          <p:cNvPr id="451588" name="Group 4"/>
          <p:cNvGraphicFramePr>
            <a:graphicFrameLocks noGrp="1"/>
          </p:cNvGraphicFramePr>
          <p:nvPr/>
        </p:nvGraphicFramePr>
        <p:xfrm>
          <a:off x="2051050" y="2708275"/>
          <a:ext cx="5111750" cy="3017520"/>
        </p:xfrm>
        <a:graphic>
          <a:graphicData uri="http://schemas.openxmlformats.org/drawingml/2006/table">
            <a:tbl>
              <a:tblPr/>
              <a:tblGrid>
                <a:gridCol w="1022350"/>
                <a:gridCol w="1022350"/>
                <a:gridCol w="1022350"/>
                <a:gridCol w="1022350"/>
                <a:gridCol w="1022350"/>
              </a:tblGrid>
              <a:tr h="334963">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超市</a:t>
                      </a:r>
                    </a:p>
                  </a:txBody>
                  <a:tcPr horzOverflow="overflow">
                    <a:lnL cap="flat">
                      <a:noFill/>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黄色</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无色</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粉色</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绿色</a:t>
                      </a:r>
                    </a:p>
                  </a:txBody>
                  <a:tcPr horzOverflow="overflow">
                    <a:lnL w="12700" cap="flat" cmpd="sng" algn="ctr">
                      <a:solidFill>
                        <a:schemeClr val="tx1"/>
                      </a:solidFill>
                      <a:prstDash val="solid"/>
                      <a:miter lim="800000"/>
                      <a:headEnd type="none" w="med" len="med"/>
                      <a:tailEnd type="none" w="med" len="med"/>
                    </a:lnL>
                    <a:lnR cap="flat">
                      <a:noFill/>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511300">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a:t>
                      </a:r>
                    </a:p>
                  </a:txBody>
                  <a:tcPr horzOverflow="overflow">
                    <a:lnL cap="flat">
                      <a:noFill/>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27.9</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25.1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28.5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24.2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26.5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26.5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28.7</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25.1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29.1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27.2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31.2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28.3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30.8</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27.9</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29.6</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30.8</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29.6</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32.4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31.7</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32.8</a:t>
                      </a:r>
                    </a:p>
                  </a:txBody>
                  <a:tcPr horzOverflow="overflow">
                    <a:lnL w="12700" cap="flat" cmpd="sng" algn="ctr">
                      <a:solidFill>
                        <a:schemeClr val="tx1"/>
                      </a:solidFill>
                      <a:prstDash val="solid"/>
                      <a:miter lim="800000"/>
                      <a:headEnd type="none" w="med" len="med"/>
                      <a:tailEnd type="none" w="med" len="med"/>
                    </a:lnL>
                    <a:lnR cap="flat">
                      <a:noFill/>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42938">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样本均值</a:t>
                      </a:r>
                      <a:br>
                        <a:rPr kumimoji="0" lang="zh-CN" altLang="en-US" sz="1200" b="0" i="0" u="none" strike="noStrike" cap="none" normalizeH="0" baseline="0" smtClean="0">
                          <a:ln>
                            <a:noFill/>
                          </a:ln>
                          <a:solidFill>
                            <a:schemeClr val="tx1"/>
                          </a:solidFill>
                          <a:effectLst/>
                          <a:latin typeface="Arial" charset="0"/>
                          <a:ea typeface="宋体" pitchFamily="2" charset="-122"/>
                        </a:rPr>
                      </a:br>
                      <a:r>
                        <a:rPr kumimoji="0" lang="zh-CN" altLang="en-US" sz="1200" b="0" i="0" u="none" strike="noStrike" cap="none" normalizeH="0" baseline="0" smtClean="0">
                          <a:ln>
                            <a:noFill/>
                          </a:ln>
                          <a:solidFill>
                            <a:schemeClr val="tx1"/>
                          </a:solidFill>
                          <a:effectLst/>
                          <a:latin typeface="Arial" charset="0"/>
                          <a:ea typeface="宋体" pitchFamily="2" charset="-122"/>
                        </a:rPr>
                        <a:t>样本方差</a:t>
                      </a:r>
                    </a:p>
                  </a:txBody>
                  <a:tcPr horzOverflow="overflow">
                    <a:lnL cap="flat">
                      <a:noFill/>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=26.44  </a:t>
                      </a:r>
                    </a:p>
                    <a:p>
                      <a:pPr marL="0" marR="0" lvl="0" indent="0" algn="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=3.298</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  =27.32</a:t>
                      </a:r>
                    </a:p>
                    <a:p>
                      <a:pPr marL="0" marR="0" lvl="0" indent="0" algn="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=2.672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  =29.56</a:t>
                      </a:r>
                    </a:p>
                    <a:p>
                      <a:pPr marL="0" marR="0" lvl="0" indent="0" algn="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=2.143</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=31.46</a:t>
                      </a:r>
                    </a:p>
                    <a:p>
                      <a:pPr marL="0" marR="0" lvl="0" indent="0" algn="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=1.658</a:t>
                      </a:r>
                    </a:p>
                  </a:txBody>
                  <a:tcPr horzOverflow="overflow">
                    <a:lnL w="12700" cap="flat" cmpd="sng" algn="ctr">
                      <a:solidFill>
                        <a:schemeClr val="tx1"/>
                      </a:solidFill>
                      <a:prstDash val="solid"/>
                      <a:miter lim="800000"/>
                      <a:headEnd type="none" w="med" len="med"/>
                      <a:tailEnd type="none" w="med" len="med"/>
                    </a:lnL>
                    <a:lnR cap="flat">
                      <a:noFill/>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288925">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总均值</a:t>
                      </a:r>
                    </a:p>
                  </a:txBody>
                  <a:tcPr horzOverflow="overflow">
                    <a:lnL cap="flat">
                      <a:noFill/>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    =28.695</a:t>
                      </a:r>
                    </a:p>
                  </a:txBody>
                  <a:tcPr horzOverflow="overflow">
                    <a:lnL w="12700" cap="flat" cmpd="sng" algn="ctr">
                      <a:solidFill>
                        <a:schemeClr val="tx1"/>
                      </a:solidFill>
                      <a:prstDash val="solid"/>
                      <a:miter lim="800000"/>
                      <a:headEnd type="none" w="med" len="med"/>
                      <a:tailEnd type="none" w="med" len="med"/>
                    </a:lnL>
                    <a:lnR cap="flat">
                      <a:noFill/>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451619" name="Text Box 35"/>
          <p:cNvSpPr txBox="1">
            <a:spLocks noChangeArrowheads="1"/>
          </p:cNvSpPr>
          <p:nvPr/>
        </p:nvSpPr>
        <p:spPr bwMode="auto">
          <a:xfrm>
            <a:off x="2051050" y="5805488"/>
            <a:ext cx="4608513"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      </a:t>
            </a:r>
            <a:r>
              <a:rPr kumimoji="1" lang="zh-CN" altLang="en-US" sz="1200">
                <a:latin typeface="Tahoma" pitchFamily="34" charset="0"/>
              </a:rPr>
              <a:t>方差分析是对多个总体均值是否相等这一假设进行检验。</a:t>
            </a:r>
          </a:p>
        </p:txBody>
      </p:sp>
      <p:sp>
        <p:nvSpPr>
          <p:cNvPr id="451620" name="Text Box 36"/>
          <p:cNvSpPr txBox="1">
            <a:spLocks noChangeArrowheads="1"/>
          </p:cNvSpPr>
          <p:nvPr/>
        </p:nvSpPr>
        <p:spPr bwMode="auto">
          <a:xfrm>
            <a:off x="3203575" y="2347913"/>
            <a:ext cx="2306638"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四种颜色饮料销售量样本数据</a:t>
            </a:r>
          </a:p>
        </p:txBody>
      </p:sp>
      <p:graphicFrame>
        <p:nvGraphicFramePr>
          <p:cNvPr id="451621" name="Object 37"/>
          <p:cNvGraphicFramePr>
            <a:graphicFrameLocks noChangeAspect="1"/>
          </p:cNvGraphicFramePr>
          <p:nvPr/>
        </p:nvGraphicFramePr>
        <p:xfrm>
          <a:off x="3275013" y="4724400"/>
          <a:ext cx="249237" cy="287338"/>
        </p:xfrm>
        <a:graphic>
          <a:graphicData uri="http://schemas.openxmlformats.org/presentationml/2006/ole">
            <p:oleObj spid="_x0000_s69688" name="公式" r:id="rId4" imgW="190440" imgH="279360" progId="Equation.3">
              <p:embed/>
            </p:oleObj>
          </a:graphicData>
        </a:graphic>
      </p:graphicFrame>
      <p:graphicFrame>
        <p:nvGraphicFramePr>
          <p:cNvPr id="451622" name="Object 38"/>
          <p:cNvGraphicFramePr>
            <a:graphicFrameLocks noChangeAspect="1"/>
          </p:cNvGraphicFramePr>
          <p:nvPr/>
        </p:nvGraphicFramePr>
        <p:xfrm>
          <a:off x="3203575" y="5013325"/>
          <a:ext cx="284163" cy="287338"/>
        </p:xfrm>
        <a:graphic>
          <a:graphicData uri="http://schemas.openxmlformats.org/presentationml/2006/ole">
            <p:oleObj spid="_x0000_s69689" name="公式" r:id="rId5" imgW="228600" imgH="292320" progId="Equation.3">
              <p:embed/>
            </p:oleObj>
          </a:graphicData>
        </a:graphic>
      </p:graphicFrame>
      <p:grpSp>
        <p:nvGrpSpPr>
          <p:cNvPr id="451623" name="Group 39"/>
          <p:cNvGrpSpPr>
            <a:grpSpLocks/>
          </p:cNvGrpSpPr>
          <p:nvPr/>
        </p:nvGrpSpPr>
        <p:grpSpPr bwMode="auto">
          <a:xfrm>
            <a:off x="3059113" y="2347913"/>
            <a:ext cx="4105275" cy="360362"/>
            <a:chOff x="1152" y="720"/>
            <a:chExt cx="3072" cy="288"/>
          </a:xfrm>
        </p:grpSpPr>
        <p:sp>
          <p:nvSpPr>
            <p:cNvPr id="451624" name="Rectangle 40"/>
            <p:cNvSpPr>
              <a:spLocks noChangeArrowheads="1"/>
            </p:cNvSpPr>
            <p:nvPr/>
          </p:nvSpPr>
          <p:spPr bwMode="auto">
            <a:xfrm>
              <a:off x="1152" y="720"/>
              <a:ext cx="768" cy="2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总体</a:t>
              </a:r>
              <a:r>
                <a:rPr kumimoji="1" lang="en-US" altLang="zh-CN" sz="1200">
                  <a:latin typeface="Tahoma" pitchFamily="34" charset="0"/>
                </a:rPr>
                <a:t>1</a:t>
              </a:r>
            </a:p>
          </p:txBody>
        </p:sp>
        <p:sp>
          <p:nvSpPr>
            <p:cNvPr id="451625" name="Rectangle 41"/>
            <p:cNvSpPr>
              <a:spLocks noChangeArrowheads="1"/>
            </p:cNvSpPr>
            <p:nvPr/>
          </p:nvSpPr>
          <p:spPr bwMode="auto">
            <a:xfrm>
              <a:off x="1920" y="720"/>
              <a:ext cx="768" cy="2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总体</a:t>
              </a:r>
              <a:r>
                <a:rPr kumimoji="1" lang="en-US" altLang="zh-CN" sz="1200">
                  <a:latin typeface="Tahoma" pitchFamily="34" charset="0"/>
                </a:rPr>
                <a:t>2</a:t>
              </a:r>
            </a:p>
          </p:txBody>
        </p:sp>
        <p:sp>
          <p:nvSpPr>
            <p:cNvPr id="451626" name="Rectangle 42"/>
            <p:cNvSpPr>
              <a:spLocks noChangeArrowheads="1"/>
            </p:cNvSpPr>
            <p:nvPr/>
          </p:nvSpPr>
          <p:spPr bwMode="auto">
            <a:xfrm>
              <a:off x="2688" y="720"/>
              <a:ext cx="768" cy="2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总体</a:t>
              </a:r>
              <a:r>
                <a:rPr kumimoji="1" lang="en-US" altLang="zh-CN" sz="1200">
                  <a:latin typeface="Tahoma" pitchFamily="34" charset="0"/>
                </a:rPr>
                <a:t>3</a:t>
              </a:r>
            </a:p>
          </p:txBody>
        </p:sp>
        <p:sp>
          <p:nvSpPr>
            <p:cNvPr id="451627" name="Rectangle 43"/>
            <p:cNvSpPr>
              <a:spLocks noChangeArrowheads="1"/>
            </p:cNvSpPr>
            <p:nvPr/>
          </p:nvSpPr>
          <p:spPr bwMode="auto">
            <a:xfrm>
              <a:off x="3456" y="720"/>
              <a:ext cx="768" cy="2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总体</a:t>
              </a:r>
              <a:r>
                <a:rPr kumimoji="1" lang="en-US" altLang="zh-CN" sz="1200">
                  <a:latin typeface="Tahoma" pitchFamily="34" charset="0"/>
                </a:rPr>
                <a:t>4</a:t>
              </a:r>
            </a:p>
          </p:txBody>
        </p:sp>
      </p:grpSp>
      <p:sp>
        <p:nvSpPr>
          <p:cNvPr id="451628" name="Rectangle 44"/>
          <p:cNvSpPr>
            <a:spLocks noChangeArrowheads="1"/>
          </p:cNvSpPr>
          <p:nvPr/>
        </p:nvSpPr>
        <p:spPr bwMode="auto">
          <a:xfrm>
            <a:off x="3059113" y="3068638"/>
            <a:ext cx="4105275" cy="1584325"/>
          </a:xfrm>
          <a:prstGeom prst="rect">
            <a:avLst/>
          </a:prstGeom>
          <a:solidFill>
            <a:srgbClr val="FFCC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因变量或称响应变量</a:t>
            </a:r>
          </a:p>
        </p:txBody>
      </p:sp>
      <p:sp>
        <p:nvSpPr>
          <p:cNvPr id="451629" name="Rectangle 45"/>
          <p:cNvSpPr>
            <a:spLocks noChangeArrowheads="1"/>
          </p:cNvSpPr>
          <p:nvPr/>
        </p:nvSpPr>
        <p:spPr bwMode="auto">
          <a:xfrm>
            <a:off x="3059113" y="2708275"/>
            <a:ext cx="4105275" cy="360363"/>
          </a:xfrm>
          <a:prstGeom prst="rect">
            <a:avLst/>
          </a:prstGeom>
          <a:solidFill>
            <a:srgbClr val="FFCC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自变量或称因素</a:t>
            </a:r>
          </a:p>
        </p:txBody>
      </p:sp>
      <p:grpSp>
        <p:nvGrpSpPr>
          <p:cNvPr id="451630" name="Group 46"/>
          <p:cNvGrpSpPr>
            <a:grpSpLocks/>
          </p:cNvGrpSpPr>
          <p:nvPr/>
        </p:nvGrpSpPr>
        <p:grpSpPr bwMode="auto">
          <a:xfrm>
            <a:off x="3059113" y="2708275"/>
            <a:ext cx="4105275" cy="360363"/>
            <a:chOff x="1152" y="1008"/>
            <a:chExt cx="3072" cy="288"/>
          </a:xfrm>
        </p:grpSpPr>
        <p:sp>
          <p:nvSpPr>
            <p:cNvPr id="451631" name="Rectangle 47"/>
            <p:cNvSpPr>
              <a:spLocks noChangeArrowheads="1"/>
            </p:cNvSpPr>
            <p:nvPr/>
          </p:nvSpPr>
          <p:spPr bwMode="auto">
            <a:xfrm>
              <a:off x="1152" y="1008"/>
              <a:ext cx="768" cy="288"/>
            </a:xfrm>
            <a:prstGeom prst="rect">
              <a:avLst/>
            </a:prstGeom>
            <a:solidFill>
              <a:schemeClr val="accent1"/>
            </a:solidFill>
            <a:ln w="317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pPr algn="ctr"/>
              <a:r>
                <a:rPr kumimoji="1" lang="zh-CN" altLang="en-US" sz="1200">
                  <a:latin typeface="Tahoma" pitchFamily="34" charset="0"/>
                </a:rPr>
                <a:t>水平</a:t>
              </a:r>
              <a:r>
                <a:rPr kumimoji="1" lang="en-US" altLang="zh-CN" sz="1200">
                  <a:latin typeface="Tahoma" pitchFamily="34" charset="0"/>
                </a:rPr>
                <a:t>1</a:t>
              </a:r>
            </a:p>
          </p:txBody>
        </p:sp>
        <p:sp>
          <p:nvSpPr>
            <p:cNvPr id="451632" name="Rectangle 48"/>
            <p:cNvSpPr>
              <a:spLocks noChangeArrowheads="1"/>
            </p:cNvSpPr>
            <p:nvPr/>
          </p:nvSpPr>
          <p:spPr bwMode="auto">
            <a:xfrm>
              <a:off x="1920" y="1008"/>
              <a:ext cx="768" cy="288"/>
            </a:xfrm>
            <a:prstGeom prst="rect">
              <a:avLst/>
            </a:prstGeom>
            <a:solidFill>
              <a:schemeClr val="accent1"/>
            </a:solidFill>
            <a:ln w="317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pPr algn="ctr"/>
              <a:r>
                <a:rPr kumimoji="1" lang="zh-CN" altLang="en-US" sz="1200">
                  <a:latin typeface="Tahoma" pitchFamily="34" charset="0"/>
                </a:rPr>
                <a:t>水平</a:t>
              </a:r>
              <a:r>
                <a:rPr kumimoji="1" lang="en-US" altLang="zh-CN" sz="1200">
                  <a:latin typeface="Tahoma" pitchFamily="34" charset="0"/>
                </a:rPr>
                <a:t>2</a:t>
              </a:r>
            </a:p>
          </p:txBody>
        </p:sp>
        <p:sp>
          <p:nvSpPr>
            <p:cNvPr id="451633" name="Rectangle 49"/>
            <p:cNvSpPr>
              <a:spLocks noChangeArrowheads="1"/>
            </p:cNvSpPr>
            <p:nvPr/>
          </p:nvSpPr>
          <p:spPr bwMode="auto">
            <a:xfrm>
              <a:off x="2688" y="1008"/>
              <a:ext cx="768" cy="288"/>
            </a:xfrm>
            <a:prstGeom prst="rect">
              <a:avLst/>
            </a:prstGeom>
            <a:solidFill>
              <a:schemeClr val="accent1"/>
            </a:solidFill>
            <a:ln w="317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pPr algn="ctr"/>
              <a:r>
                <a:rPr kumimoji="1" lang="zh-CN" altLang="en-US" sz="1200">
                  <a:latin typeface="Tahoma" pitchFamily="34" charset="0"/>
                </a:rPr>
                <a:t>水平</a:t>
              </a:r>
              <a:r>
                <a:rPr kumimoji="1" lang="en-US" altLang="zh-CN" sz="1200">
                  <a:latin typeface="Tahoma" pitchFamily="34" charset="0"/>
                </a:rPr>
                <a:t>3</a:t>
              </a:r>
            </a:p>
          </p:txBody>
        </p:sp>
        <p:sp>
          <p:nvSpPr>
            <p:cNvPr id="451634" name="Rectangle 50"/>
            <p:cNvSpPr>
              <a:spLocks noChangeArrowheads="1"/>
            </p:cNvSpPr>
            <p:nvPr/>
          </p:nvSpPr>
          <p:spPr bwMode="auto">
            <a:xfrm>
              <a:off x="3456" y="1008"/>
              <a:ext cx="768" cy="288"/>
            </a:xfrm>
            <a:prstGeom prst="rect">
              <a:avLst/>
            </a:prstGeom>
            <a:solidFill>
              <a:schemeClr val="accent1"/>
            </a:solidFill>
            <a:ln w="317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pPr algn="ctr"/>
              <a:r>
                <a:rPr kumimoji="1" lang="zh-CN" altLang="en-US" sz="1200">
                  <a:latin typeface="Tahoma" pitchFamily="34" charset="0"/>
                </a:rPr>
                <a:t>水平</a:t>
              </a:r>
              <a:r>
                <a:rPr kumimoji="1" lang="en-US" altLang="zh-CN" sz="1200">
                  <a:latin typeface="Tahoma" pitchFamily="34" charset="0"/>
                </a:rPr>
                <a:t>4</a:t>
              </a:r>
            </a:p>
          </p:txBody>
        </p:sp>
      </p:grpSp>
      <p:grpSp>
        <p:nvGrpSpPr>
          <p:cNvPr id="451635" name="Group 51"/>
          <p:cNvGrpSpPr>
            <a:grpSpLocks/>
          </p:cNvGrpSpPr>
          <p:nvPr/>
        </p:nvGrpSpPr>
        <p:grpSpPr bwMode="auto">
          <a:xfrm>
            <a:off x="3059113" y="2708275"/>
            <a:ext cx="4105275" cy="360363"/>
            <a:chOff x="1152" y="1008"/>
            <a:chExt cx="3072" cy="288"/>
          </a:xfrm>
        </p:grpSpPr>
        <p:sp>
          <p:nvSpPr>
            <p:cNvPr id="451636" name="Rectangle 52"/>
            <p:cNvSpPr>
              <a:spLocks noChangeArrowheads="1"/>
            </p:cNvSpPr>
            <p:nvPr/>
          </p:nvSpPr>
          <p:spPr bwMode="auto">
            <a:xfrm>
              <a:off x="1152" y="1008"/>
              <a:ext cx="768" cy="288"/>
            </a:xfrm>
            <a:prstGeom prst="rect">
              <a:avLst/>
            </a:prstGeom>
            <a:solidFill>
              <a:schemeClr val="accent1"/>
            </a:solidFill>
            <a:ln w="317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pPr algn="ctr"/>
              <a:r>
                <a:rPr kumimoji="1" lang="zh-CN" altLang="en-US" sz="1200">
                  <a:latin typeface="Tahoma" pitchFamily="34" charset="0"/>
                </a:rPr>
                <a:t>处理</a:t>
              </a:r>
              <a:r>
                <a:rPr kumimoji="1" lang="en-US" altLang="zh-CN" sz="1200">
                  <a:latin typeface="Tahoma" pitchFamily="34" charset="0"/>
                </a:rPr>
                <a:t>1</a:t>
              </a:r>
            </a:p>
          </p:txBody>
        </p:sp>
        <p:sp>
          <p:nvSpPr>
            <p:cNvPr id="451637" name="Rectangle 53"/>
            <p:cNvSpPr>
              <a:spLocks noChangeArrowheads="1"/>
            </p:cNvSpPr>
            <p:nvPr/>
          </p:nvSpPr>
          <p:spPr bwMode="auto">
            <a:xfrm>
              <a:off x="1920" y="1008"/>
              <a:ext cx="768" cy="288"/>
            </a:xfrm>
            <a:prstGeom prst="rect">
              <a:avLst/>
            </a:prstGeom>
            <a:solidFill>
              <a:schemeClr val="accent1"/>
            </a:solidFill>
            <a:ln w="317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pPr algn="ctr"/>
              <a:r>
                <a:rPr kumimoji="1" lang="zh-CN" altLang="en-US" sz="1200">
                  <a:latin typeface="Tahoma" pitchFamily="34" charset="0"/>
                </a:rPr>
                <a:t>处理</a:t>
              </a:r>
              <a:r>
                <a:rPr kumimoji="1" lang="en-US" altLang="zh-CN" sz="1200">
                  <a:latin typeface="Tahoma" pitchFamily="34" charset="0"/>
                </a:rPr>
                <a:t>2</a:t>
              </a:r>
            </a:p>
          </p:txBody>
        </p:sp>
        <p:sp>
          <p:nvSpPr>
            <p:cNvPr id="451638" name="Rectangle 54"/>
            <p:cNvSpPr>
              <a:spLocks noChangeArrowheads="1"/>
            </p:cNvSpPr>
            <p:nvPr/>
          </p:nvSpPr>
          <p:spPr bwMode="auto">
            <a:xfrm>
              <a:off x="2688" y="1008"/>
              <a:ext cx="768" cy="288"/>
            </a:xfrm>
            <a:prstGeom prst="rect">
              <a:avLst/>
            </a:prstGeom>
            <a:solidFill>
              <a:schemeClr val="accent1"/>
            </a:solidFill>
            <a:ln w="317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pPr algn="ctr"/>
              <a:r>
                <a:rPr kumimoji="1" lang="zh-CN" altLang="en-US" sz="1200">
                  <a:latin typeface="Tahoma" pitchFamily="34" charset="0"/>
                </a:rPr>
                <a:t>处理</a:t>
              </a:r>
              <a:r>
                <a:rPr kumimoji="1" lang="en-US" altLang="zh-CN" sz="1200">
                  <a:latin typeface="Tahoma" pitchFamily="34" charset="0"/>
                </a:rPr>
                <a:t>3</a:t>
              </a:r>
            </a:p>
          </p:txBody>
        </p:sp>
        <p:sp>
          <p:nvSpPr>
            <p:cNvPr id="451639" name="Rectangle 55"/>
            <p:cNvSpPr>
              <a:spLocks noChangeArrowheads="1"/>
            </p:cNvSpPr>
            <p:nvPr/>
          </p:nvSpPr>
          <p:spPr bwMode="auto">
            <a:xfrm>
              <a:off x="3456" y="1008"/>
              <a:ext cx="768" cy="288"/>
            </a:xfrm>
            <a:prstGeom prst="rect">
              <a:avLst/>
            </a:prstGeom>
            <a:solidFill>
              <a:schemeClr val="accent1"/>
            </a:solidFill>
            <a:ln w="317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pPr algn="ctr"/>
              <a:r>
                <a:rPr kumimoji="1" lang="zh-CN" altLang="en-US" sz="1200">
                  <a:latin typeface="Tahoma" pitchFamily="34" charset="0"/>
                </a:rPr>
                <a:t>处理</a:t>
              </a:r>
              <a:r>
                <a:rPr kumimoji="1" lang="en-US" altLang="zh-CN" sz="1200">
                  <a:latin typeface="Tahoma" pitchFamily="34" charset="0"/>
                </a:rPr>
                <a:t>4</a:t>
              </a:r>
            </a:p>
          </p:txBody>
        </p:sp>
      </p:grpSp>
      <p:graphicFrame>
        <p:nvGraphicFramePr>
          <p:cNvPr id="451640" name="Object 56"/>
          <p:cNvGraphicFramePr>
            <a:graphicFrameLocks noChangeAspect="1"/>
          </p:cNvGraphicFramePr>
          <p:nvPr/>
        </p:nvGraphicFramePr>
        <p:xfrm>
          <a:off x="4211638" y="4724400"/>
          <a:ext cx="290512" cy="287338"/>
        </p:xfrm>
        <a:graphic>
          <a:graphicData uri="http://schemas.openxmlformats.org/presentationml/2006/ole">
            <p:oleObj spid="_x0000_s69690" name="公式" r:id="rId6" imgW="228600" imgH="279360" progId="Equation.3">
              <p:embed/>
            </p:oleObj>
          </a:graphicData>
        </a:graphic>
      </p:graphicFrame>
      <p:graphicFrame>
        <p:nvGraphicFramePr>
          <p:cNvPr id="451641" name="Object 57"/>
          <p:cNvGraphicFramePr>
            <a:graphicFrameLocks noChangeAspect="1"/>
          </p:cNvGraphicFramePr>
          <p:nvPr/>
        </p:nvGraphicFramePr>
        <p:xfrm>
          <a:off x="4211638" y="5013325"/>
          <a:ext cx="284162" cy="287338"/>
        </p:xfrm>
        <a:graphic>
          <a:graphicData uri="http://schemas.openxmlformats.org/presentationml/2006/ole">
            <p:oleObj spid="_x0000_s69691" name="公式" r:id="rId7" imgW="228600" imgH="292320" progId="Equation.3">
              <p:embed/>
            </p:oleObj>
          </a:graphicData>
        </a:graphic>
      </p:graphicFrame>
      <p:graphicFrame>
        <p:nvGraphicFramePr>
          <p:cNvPr id="451642" name="Object 58"/>
          <p:cNvGraphicFramePr>
            <a:graphicFrameLocks noChangeAspect="1"/>
          </p:cNvGraphicFramePr>
          <p:nvPr/>
        </p:nvGraphicFramePr>
        <p:xfrm>
          <a:off x="5219700" y="4724400"/>
          <a:ext cx="269875" cy="304800"/>
        </p:xfrm>
        <a:graphic>
          <a:graphicData uri="http://schemas.openxmlformats.org/presentationml/2006/ole">
            <p:oleObj spid="_x0000_s69692" name="公式" r:id="rId8" imgW="203400" imgH="292320" progId="Equation.3">
              <p:embed/>
            </p:oleObj>
          </a:graphicData>
        </a:graphic>
      </p:graphicFrame>
      <p:graphicFrame>
        <p:nvGraphicFramePr>
          <p:cNvPr id="451643" name="Object 59"/>
          <p:cNvGraphicFramePr>
            <a:graphicFrameLocks noChangeAspect="1"/>
          </p:cNvGraphicFramePr>
          <p:nvPr/>
        </p:nvGraphicFramePr>
        <p:xfrm>
          <a:off x="5219700" y="5013325"/>
          <a:ext cx="284163" cy="303213"/>
        </p:xfrm>
        <a:graphic>
          <a:graphicData uri="http://schemas.openxmlformats.org/presentationml/2006/ole">
            <p:oleObj spid="_x0000_s69693" name="公式" r:id="rId9" imgW="228600" imgH="304920" progId="Equation.3">
              <p:embed/>
            </p:oleObj>
          </a:graphicData>
        </a:graphic>
      </p:graphicFrame>
      <p:graphicFrame>
        <p:nvGraphicFramePr>
          <p:cNvPr id="451644" name="Object 60"/>
          <p:cNvGraphicFramePr>
            <a:graphicFrameLocks noChangeAspect="1"/>
          </p:cNvGraphicFramePr>
          <p:nvPr/>
        </p:nvGraphicFramePr>
        <p:xfrm>
          <a:off x="6227763" y="4724400"/>
          <a:ext cx="290512" cy="287338"/>
        </p:xfrm>
        <a:graphic>
          <a:graphicData uri="http://schemas.openxmlformats.org/presentationml/2006/ole">
            <p:oleObj spid="_x0000_s69694" name="公式" r:id="rId10" imgW="228600" imgH="279360" progId="Equation.3">
              <p:embed/>
            </p:oleObj>
          </a:graphicData>
        </a:graphic>
      </p:graphicFrame>
      <p:graphicFrame>
        <p:nvGraphicFramePr>
          <p:cNvPr id="451645" name="Object 61"/>
          <p:cNvGraphicFramePr>
            <a:graphicFrameLocks noChangeAspect="1"/>
          </p:cNvGraphicFramePr>
          <p:nvPr/>
        </p:nvGraphicFramePr>
        <p:xfrm>
          <a:off x="6227763" y="5013325"/>
          <a:ext cx="284162" cy="287338"/>
        </p:xfrm>
        <a:graphic>
          <a:graphicData uri="http://schemas.openxmlformats.org/presentationml/2006/ole">
            <p:oleObj spid="_x0000_s69695" name="公式" r:id="rId11" imgW="228600" imgH="292320" progId="Equation.3">
              <p:embed/>
            </p:oleObj>
          </a:graphicData>
        </a:graphic>
      </p:graphicFrame>
      <p:graphicFrame>
        <p:nvGraphicFramePr>
          <p:cNvPr id="451646" name="Object 62"/>
          <p:cNvGraphicFramePr>
            <a:graphicFrameLocks noChangeAspect="1"/>
          </p:cNvGraphicFramePr>
          <p:nvPr/>
        </p:nvGraphicFramePr>
        <p:xfrm>
          <a:off x="4643438" y="5445125"/>
          <a:ext cx="228600" cy="254000"/>
        </p:xfrm>
        <a:graphic>
          <a:graphicData uri="http://schemas.openxmlformats.org/presentationml/2006/ole">
            <p:oleObj spid="_x0000_s69696" name="公式" r:id="rId12" imgW="177840" imgH="241200" progId="Equation.3">
              <p:embed/>
            </p:oleObj>
          </a:graphicData>
        </a:graphic>
      </p:graphicFrame>
      <p:grpSp>
        <p:nvGrpSpPr>
          <p:cNvPr id="451647" name="Group 63"/>
          <p:cNvGrpSpPr>
            <a:grpSpLocks/>
          </p:cNvGrpSpPr>
          <p:nvPr/>
        </p:nvGrpSpPr>
        <p:grpSpPr bwMode="auto">
          <a:xfrm>
            <a:off x="3059113" y="4652963"/>
            <a:ext cx="4105275" cy="720725"/>
            <a:chOff x="1152" y="2688"/>
            <a:chExt cx="3072" cy="288"/>
          </a:xfrm>
        </p:grpSpPr>
        <p:sp>
          <p:nvSpPr>
            <p:cNvPr id="451648" name="Rectangle 64"/>
            <p:cNvSpPr>
              <a:spLocks noChangeArrowheads="1"/>
            </p:cNvSpPr>
            <p:nvPr/>
          </p:nvSpPr>
          <p:spPr bwMode="auto">
            <a:xfrm>
              <a:off x="1152" y="2688"/>
              <a:ext cx="768" cy="2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样本</a:t>
              </a:r>
              <a:r>
                <a:rPr kumimoji="1" lang="en-US" altLang="zh-CN" sz="1200">
                  <a:latin typeface="Tahoma" pitchFamily="34" charset="0"/>
                </a:rPr>
                <a:t>1</a:t>
              </a:r>
            </a:p>
          </p:txBody>
        </p:sp>
        <p:sp>
          <p:nvSpPr>
            <p:cNvPr id="451649" name="Rectangle 65"/>
            <p:cNvSpPr>
              <a:spLocks noChangeArrowheads="1"/>
            </p:cNvSpPr>
            <p:nvPr/>
          </p:nvSpPr>
          <p:spPr bwMode="auto">
            <a:xfrm>
              <a:off x="1920" y="2688"/>
              <a:ext cx="768" cy="2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样本</a:t>
              </a:r>
              <a:r>
                <a:rPr kumimoji="1" lang="en-US" altLang="zh-CN" sz="1200">
                  <a:latin typeface="Tahoma" pitchFamily="34" charset="0"/>
                </a:rPr>
                <a:t>2</a:t>
              </a:r>
            </a:p>
          </p:txBody>
        </p:sp>
        <p:sp>
          <p:nvSpPr>
            <p:cNvPr id="451650" name="Rectangle 66"/>
            <p:cNvSpPr>
              <a:spLocks noChangeArrowheads="1"/>
            </p:cNvSpPr>
            <p:nvPr/>
          </p:nvSpPr>
          <p:spPr bwMode="auto">
            <a:xfrm>
              <a:off x="2688" y="2688"/>
              <a:ext cx="768" cy="2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样本</a:t>
              </a:r>
              <a:r>
                <a:rPr kumimoji="1" lang="en-US" altLang="zh-CN" sz="1200">
                  <a:latin typeface="Tahoma" pitchFamily="34" charset="0"/>
                </a:rPr>
                <a:t>3</a:t>
              </a:r>
            </a:p>
          </p:txBody>
        </p:sp>
        <p:sp>
          <p:nvSpPr>
            <p:cNvPr id="451651" name="Rectangle 67"/>
            <p:cNvSpPr>
              <a:spLocks noChangeArrowheads="1"/>
            </p:cNvSpPr>
            <p:nvPr/>
          </p:nvSpPr>
          <p:spPr bwMode="auto">
            <a:xfrm>
              <a:off x="3456" y="2688"/>
              <a:ext cx="768" cy="288"/>
            </a:xfrm>
            <a:prstGeom prst="rect">
              <a:avLst/>
            </a:prstGeom>
            <a:solidFill>
              <a:srgbClr val="FFFF99"/>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样本</a:t>
              </a:r>
              <a:r>
                <a:rPr kumimoji="1" lang="en-US" altLang="zh-CN" sz="1200">
                  <a:latin typeface="Tahoma" pitchFamily="34" charset="0"/>
                </a:rPr>
                <a:t>4</a:t>
              </a:r>
            </a:p>
          </p:txBody>
        </p:sp>
      </p:grpSp>
      <p:sp>
        <p:nvSpPr>
          <p:cNvPr id="451652" name="AutoShape 68" descr="画布">
            <a:hlinkClick r:id="" action="ppaction://noaction" highlightClick="1"/>
          </p:cNvPr>
          <p:cNvSpPr>
            <a:spLocks noChangeArrowheads="1"/>
          </p:cNvSpPr>
          <p:nvPr/>
        </p:nvSpPr>
        <p:spPr bwMode="auto">
          <a:xfrm>
            <a:off x="7740650" y="0"/>
            <a:ext cx="1403350" cy="188913"/>
          </a:xfrm>
          <a:prstGeom prst="bevel">
            <a:avLst>
              <a:gd name="adj" fmla="val 6667"/>
            </a:avLst>
          </a:prstGeom>
          <a:blipFill dpi="0" rotWithShape="1">
            <a:blip r:embed="rId3"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方差分析的基本原理</a:t>
            </a:r>
          </a:p>
        </p:txBody>
      </p:sp>
    </p:spTree>
    <p:extLst>
      <p:ext uri="{BB962C8B-B14F-4D97-AF65-F5344CB8AC3E}">
        <p14:creationId xmlns:p14="http://schemas.microsoft.com/office/powerpoint/2010/main" xmlns="" val="98420105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51623"/>
                                        </p:tgtEl>
                                        <p:attrNameLst>
                                          <p:attrName>style.visibility</p:attrName>
                                        </p:attrNameLst>
                                      </p:cBhvr>
                                      <p:to>
                                        <p:strVal val="visible"/>
                                      </p:to>
                                    </p:set>
                                    <p:animEffect transition="in" filter="dissolve">
                                      <p:cBhvr>
                                        <p:cTn id="7" dur="500"/>
                                        <p:tgtEl>
                                          <p:spTgt spid="45162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51647"/>
                                        </p:tgtEl>
                                        <p:attrNameLst>
                                          <p:attrName>style.visibility</p:attrName>
                                        </p:attrNameLst>
                                      </p:cBhvr>
                                      <p:to>
                                        <p:strVal val="visible"/>
                                      </p:to>
                                    </p:set>
                                    <p:animEffect transition="in" filter="dissolve">
                                      <p:cBhvr>
                                        <p:cTn id="12" dur="500"/>
                                        <p:tgtEl>
                                          <p:spTgt spid="45164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51628"/>
                                        </p:tgtEl>
                                        <p:attrNameLst>
                                          <p:attrName>style.visibility</p:attrName>
                                        </p:attrNameLst>
                                      </p:cBhvr>
                                      <p:to>
                                        <p:strVal val="visible"/>
                                      </p:to>
                                    </p:set>
                                    <p:animEffect transition="in" filter="dissolve">
                                      <p:cBhvr>
                                        <p:cTn id="17" dur="500"/>
                                        <p:tgtEl>
                                          <p:spTgt spid="45162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51629"/>
                                        </p:tgtEl>
                                        <p:attrNameLst>
                                          <p:attrName>style.visibility</p:attrName>
                                        </p:attrNameLst>
                                      </p:cBhvr>
                                      <p:to>
                                        <p:strVal val="visible"/>
                                      </p:to>
                                    </p:set>
                                    <p:animEffect transition="in" filter="dissolve">
                                      <p:cBhvr>
                                        <p:cTn id="22" dur="500"/>
                                        <p:tgtEl>
                                          <p:spTgt spid="45162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451630"/>
                                        </p:tgtEl>
                                        <p:attrNameLst>
                                          <p:attrName>style.visibility</p:attrName>
                                        </p:attrNameLst>
                                      </p:cBhvr>
                                      <p:to>
                                        <p:strVal val="visible"/>
                                      </p:to>
                                    </p:set>
                                    <p:animEffect transition="in" filter="dissolve">
                                      <p:cBhvr>
                                        <p:cTn id="27" dur="500"/>
                                        <p:tgtEl>
                                          <p:spTgt spid="45163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nodeType="clickEffect">
                                  <p:stCondLst>
                                    <p:cond delay="0"/>
                                  </p:stCondLst>
                                  <p:childTnLst>
                                    <p:set>
                                      <p:cBhvr>
                                        <p:cTn id="31" dur="1" fill="hold">
                                          <p:stCondLst>
                                            <p:cond delay="0"/>
                                          </p:stCondLst>
                                        </p:cTn>
                                        <p:tgtEl>
                                          <p:spTgt spid="451635"/>
                                        </p:tgtEl>
                                        <p:attrNameLst>
                                          <p:attrName>style.visibility</p:attrName>
                                        </p:attrNameLst>
                                      </p:cBhvr>
                                      <p:to>
                                        <p:strVal val="visible"/>
                                      </p:to>
                                    </p:set>
                                    <p:animEffect transition="in" filter="dissolve">
                                      <p:cBhvr>
                                        <p:cTn id="32" dur="500"/>
                                        <p:tgtEl>
                                          <p:spTgt spid="4516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628" grpId="0" animBg="1" autoUpdateAnimBg="0"/>
      <p:bldP spid="451629" grpId="0" animBg="1"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Text Box 2"/>
          <p:cNvSpPr txBox="1">
            <a:spLocks noChangeArrowheads="1"/>
          </p:cNvSpPr>
          <p:nvPr/>
        </p:nvSpPr>
        <p:spPr bwMode="auto">
          <a:xfrm>
            <a:off x="1835150" y="549275"/>
            <a:ext cx="16002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方差分析的假定条件</a:t>
            </a:r>
          </a:p>
        </p:txBody>
      </p:sp>
      <p:sp>
        <p:nvSpPr>
          <p:cNvPr id="452611" name="Text Box 3"/>
          <p:cNvSpPr txBox="1">
            <a:spLocks noChangeArrowheads="1"/>
          </p:cNvSpPr>
          <p:nvPr/>
        </p:nvSpPr>
        <p:spPr bwMode="auto">
          <a:xfrm>
            <a:off x="323850" y="908050"/>
            <a:ext cx="4865688" cy="1100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1.</a:t>
            </a:r>
            <a:r>
              <a:rPr kumimoji="1" lang="zh-CN" altLang="en-US" sz="1200">
                <a:latin typeface="Tahoma" pitchFamily="34" charset="0"/>
              </a:rPr>
              <a:t>对每个总体，响应变量服从正态分布</a:t>
            </a:r>
            <a:r>
              <a:rPr kumimoji="1" lang="en-US" altLang="zh-CN" sz="1200">
                <a:latin typeface="Tahoma" pitchFamily="34" charset="0"/>
              </a:rPr>
              <a:t>:</a:t>
            </a:r>
          </a:p>
          <a:p>
            <a:pPr>
              <a:lnSpc>
                <a:spcPct val="150000"/>
              </a:lnSpc>
              <a:spcBef>
                <a:spcPct val="50000"/>
              </a:spcBef>
            </a:pPr>
            <a:r>
              <a:rPr kumimoji="1" lang="en-US" altLang="zh-CN" sz="1200">
                <a:latin typeface="Tahoma" pitchFamily="34" charset="0"/>
              </a:rPr>
              <a:t>2.</a:t>
            </a:r>
            <a:r>
              <a:rPr kumimoji="1" lang="zh-CN" altLang="en-US" sz="1200">
                <a:latin typeface="Tahoma" pitchFamily="34" charset="0"/>
              </a:rPr>
              <a:t>对每个总体，响应变量的方差相同</a:t>
            </a:r>
            <a:r>
              <a:rPr kumimoji="1" lang="en-US" altLang="zh-CN" sz="1200">
                <a:latin typeface="Tahoma" pitchFamily="34" charset="0"/>
              </a:rPr>
              <a:t>:</a:t>
            </a:r>
          </a:p>
          <a:p>
            <a:pPr>
              <a:lnSpc>
                <a:spcPct val="150000"/>
              </a:lnSpc>
              <a:spcBef>
                <a:spcPct val="50000"/>
              </a:spcBef>
            </a:pPr>
            <a:r>
              <a:rPr kumimoji="1" lang="en-US" altLang="zh-CN" sz="1200">
                <a:latin typeface="Tahoma" pitchFamily="34" charset="0"/>
              </a:rPr>
              <a:t>3.</a:t>
            </a:r>
            <a:r>
              <a:rPr kumimoji="1" lang="zh-CN" altLang="en-US" sz="1200">
                <a:latin typeface="Tahoma" pitchFamily="34" charset="0"/>
              </a:rPr>
              <a:t>观察值是独立的</a:t>
            </a:r>
          </a:p>
        </p:txBody>
      </p:sp>
      <p:graphicFrame>
        <p:nvGraphicFramePr>
          <p:cNvPr id="452612" name="Object 4"/>
          <p:cNvGraphicFramePr>
            <a:graphicFrameLocks noChangeAspect="1"/>
          </p:cNvGraphicFramePr>
          <p:nvPr/>
        </p:nvGraphicFramePr>
        <p:xfrm>
          <a:off x="2943225" y="1368425"/>
          <a:ext cx="1971675" cy="298450"/>
        </p:xfrm>
        <a:graphic>
          <a:graphicData uri="http://schemas.openxmlformats.org/presentationml/2006/ole">
            <p:oleObj spid="_x0000_s70718" name="Equation" r:id="rId3" imgW="1981800" imgH="304920" progId="Equation.3">
              <p:embed/>
            </p:oleObj>
          </a:graphicData>
        </a:graphic>
      </p:graphicFrame>
      <p:graphicFrame>
        <p:nvGraphicFramePr>
          <p:cNvPr id="452613" name="Object 5"/>
          <p:cNvGraphicFramePr>
            <a:graphicFrameLocks noChangeAspect="1"/>
          </p:cNvGraphicFramePr>
          <p:nvPr/>
        </p:nvGraphicFramePr>
        <p:xfrm>
          <a:off x="3087688" y="1008063"/>
          <a:ext cx="1223962" cy="287337"/>
        </p:xfrm>
        <a:graphic>
          <a:graphicData uri="http://schemas.openxmlformats.org/presentationml/2006/ole">
            <p:oleObj spid="_x0000_s70719" name="Equation" r:id="rId4" imgW="1244880" imgH="330120" progId="Equation.3">
              <p:embed/>
            </p:oleObj>
          </a:graphicData>
        </a:graphic>
      </p:graphicFrame>
      <p:grpSp>
        <p:nvGrpSpPr>
          <p:cNvPr id="452614" name="Group 6"/>
          <p:cNvGrpSpPr>
            <a:grpSpLocks/>
          </p:cNvGrpSpPr>
          <p:nvPr/>
        </p:nvGrpSpPr>
        <p:grpSpPr bwMode="auto">
          <a:xfrm>
            <a:off x="-47625" y="3352800"/>
            <a:ext cx="9191625" cy="2728913"/>
            <a:chOff x="-30" y="2112"/>
            <a:chExt cx="5790" cy="1719"/>
          </a:xfrm>
        </p:grpSpPr>
        <p:sp>
          <p:nvSpPr>
            <p:cNvPr id="452615" name="Text Box 7"/>
            <p:cNvSpPr txBox="1">
              <a:spLocks noChangeArrowheads="1"/>
            </p:cNvSpPr>
            <p:nvPr/>
          </p:nvSpPr>
          <p:spPr bwMode="auto">
            <a:xfrm>
              <a:off x="1152" y="2112"/>
              <a:ext cx="366"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总体</a:t>
              </a:r>
              <a:r>
                <a:rPr kumimoji="1" lang="en-US" altLang="zh-CN" sz="1200">
                  <a:latin typeface="Tahoma" pitchFamily="34" charset="0"/>
                </a:rPr>
                <a:t>1</a:t>
              </a:r>
            </a:p>
          </p:txBody>
        </p:sp>
        <p:graphicFrame>
          <p:nvGraphicFramePr>
            <p:cNvPr id="452616" name="Object 8"/>
            <p:cNvGraphicFramePr>
              <a:graphicFrameLocks noChangeAspect="1"/>
            </p:cNvGraphicFramePr>
            <p:nvPr/>
          </p:nvGraphicFramePr>
          <p:xfrm>
            <a:off x="1200" y="3648"/>
            <a:ext cx="240" cy="183"/>
          </p:xfrm>
          <a:graphic>
            <a:graphicData uri="http://schemas.openxmlformats.org/presentationml/2006/ole">
              <p:oleObj spid="_x0000_s70720" name="Equation" r:id="rId5" imgW="228600" imgH="279360" progId="Equation.3">
                <p:embed/>
              </p:oleObj>
            </a:graphicData>
          </a:graphic>
        </p:graphicFrame>
        <p:sp>
          <p:nvSpPr>
            <p:cNvPr id="452617" name="Freeform 9"/>
            <p:cNvSpPr>
              <a:spLocks/>
            </p:cNvSpPr>
            <p:nvPr/>
          </p:nvSpPr>
          <p:spPr bwMode="auto">
            <a:xfrm>
              <a:off x="0" y="2496"/>
              <a:ext cx="2544" cy="115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solidFill>
              <a:srgbClr val="FFFF99"/>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18" name="Freeform 10"/>
            <p:cNvSpPr>
              <a:spLocks/>
            </p:cNvSpPr>
            <p:nvPr/>
          </p:nvSpPr>
          <p:spPr bwMode="auto">
            <a:xfrm>
              <a:off x="1278" y="2509"/>
              <a:ext cx="1" cy="1136"/>
            </a:xfrm>
            <a:custGeom>
              <a:avLst/>
              <a:gdLst>
                <a:gd name="T0" fmla="*/ 0 w 1"/>
                <a:gd name="T1" fmla="*/ 0 h 1136"/>
                <a:gd name="T2" fmla="*/ 0 w 1"/>
                <a:gd name="T3" fmla="*/ 1136 h 1136"/>
              </a:gdLst>
              <a:ahLst/>
              <a:cxnLst>
                <a:cxn ang="0">
                  <a:pos x="T0" y="T1"/>
                </a:cxn>
                <a:cxn ang="0">
                  <a:pos x="T2" y="T3"/>
                </a:cxn>
              </a:cxnLst>
              <a:rect l="0" t="0" r="r" b="b"/>
              <a:pathLst>
                <a:path w="1" h="1136">
                  <a:moveTo>
                    <a:pt x="0" y="0"/>
                  </a:moveTo>
                  <a:lnTo>
                    <a:pt x="0" y="1136"/>
                  </a:lnTo>
                </a:path>
              </a:pathLst>
            </a:custGeom>
            <a:noFill/>
            <a:ln w="317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19" name="Freeform 11"/>
            <p:cNvSpPr>
              <a:spLocks/>
            </p:cNvSpPr>
            <p:nvPr/>
          </p:nvSpPr>
          <p:spPr bwMode="auto">
            <a:xfrm>
              <a:off x="-30" y="3653"/>
              <a:ext cx="5790" cy="1"/>
            </a:xfrm>
            <a:custGeom>
              <a:avLst/>
              <a:gdLst>
                <a:gd name="T0" fmla="*/ 0 w 5790"/>
                <a:gd name="T1" fmla="*/ 0 h 1"/>
                <a:gd name="T2" fmla="*/ 5790 w 5790"/>
                <a:gd name="T3" fmla="*/ 0 h 1"/>
              </a:gdLst>
              <a:ahLst/>
              <a:cxnLst>
                <a:cxn ang="0">
                  <a:pos x="T0" y="T1"/>
                </a:cxn>
                <a:cxn ang="0">
                  <a:pos x="T2" y="T3"/>
                </a:cxn>
              </a:cxnLst>
              <a:rect l="0" t="0" r="r" b="b"/>
              <a:pathLst>
                <a:path w="5790" h="1">
                  <a:moveTo>
                    <a:pt x="0" y="0"/>
                  </a:moveTo>
                  <a:lnTo>
                    <a:pt x="5790" y="0"/>
                  </a:lnTo>
                </a:path>
              </a:pathLst>
            </a:custGeom>
            <a:noFill/>
            <a:ln w="3175" cmpd="sng">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grpSp>
        <p:nvGrpSpPr>
          <p:cNvPr id="452620" name="Group 12"/>
          <p:cNvGrpSpPr>
            <a:grpSpLocks/>
          </p:cNvGrpSpPr>
          <p:nvPr/>
        </p:nvGrpSpPr>
        <p:grpSpPr bwMode="auto">
          <a:xfrm>
            <a:off x="3124200" y="3352800"/>
            <a:ext cx="4038600" cy="2740025"/>
            <a:chOff x="1968" y="2112"/>
            <a:chExt cx="2544" cy="1726"/>
          </a:xfrm>
        </p:grpSpPr>
        <p:sp>
          <p:nvSpPr>
            <p:cNvPr id="452621" name="Text Box 13"/>
            <p:cNvSpPr txBox="1">
              <a:spLocks noChangeArrowheads="1"/>
            </p:cNvSpPr>
            <p:nvPr/>
          </p:nvSpPr>
          <p:spPr bwMode="auto">
            <a:xfrm>
              <a:off x="3072" y="2112"/>
              <a:ext cx="366"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总体</a:t>
              </a:r>
              <a:r>
                <a:rPr kumimoji="1" lang="en-US" altLang="zh-CN" sz="1200">
                  <a:latin typeface="Tahoma" pitchFamily="34" charset="0"/>
                </a:rPr>
                <a:t>3</a:t>
              </a:r>
            </a:p>
          </p:txBody>
        </p:sp>
        <p:graphicFrame>
          <p:nvGraphicFramePr>
            <p:cNvPr id="452622" name="Object 14"/>
            <p:cNvGraphicFramePr>
              <a:graphicFrameLocks noChangeAspect="1"/>
            </p:cNvGraphicFramePr>
            <p:nvPr/>
          </p:nvGraphicFramePr>
          <p:xfrm>
            <a:off x="3130" y="3644"/>
            <a:ext cx="257" cy="194"/>
          </p:xfrm>
          <a:graphic>
            <a:graphicData uri="http://schemas.openxmlformats.org/presentationml/2006/ole">
              <p:oleObj spid="_x0000_s70721" name="Equation" r:id="rId6" imgW="241200" imgH="292320" progId="Equation.3">
                <p:embed/>
              </p:oleObj>
            </a:graphicData>
          </a:graphic>
        </p:graphicFrame>
        <p:sp>
          <p:nvSpPr>
            <p:cNvPr id="452623" name="Freeform 15"/>
            <p:cNvSpPr>
              <a:spLocks/>
            </p:cNvSpPr>
            <p:nvPr/>
          </p:nvSpPr>
          <p:spPr bwMode="auto">
            <a:xfrm>
              <a:off x="1968" y="2496"/>
              <a:ext cx="2544" cy="115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solidFill>
              <a:srgbClr val="FF6699"/>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24" name="Line 16"/>
            <p:cNvSpPr>
              <a:spLocks noChangeShapeType="1"/>
            </p:cNvSpPr>
            <p:nvPr/>
          </p:nvSpPr>
          <p:spPr bwMode="auto">
            <a:xfrm>
              <a:off x="3243" y="2513"/>
              <a:ext cx="0" cy="1152"/>
            </a:xfrm>
            <a:prstGeom prst="line">
              <a:avLst/>
            </a:prstGeom>
            <a:noFill/>
            <a:ln w="3175">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grpSp>
        <p:nvGrpSpPr>
          <p:cNvPr id="452625" name="Group 17"/>
          <p:cNvGrpSpPr>
            <a:grpSpLocks/>
          </p:cNvGrpSpPr>
          <p:nvPr/>
        </p:nvGrpSpPr>
        <p:grpSpPr bwMode="auto">
          <a:xfrm>
            <a:off x="5105400" y="3352800"/>
            <a:ext cx="4038600" cy="2733675"/>
            <a:chOff x="3216" y="2112"/>
            <a:chExt cx="2544" cy="1722"/>
          </a:xfrm>
        </p:grpSpPr>
        <p:sp>
          <p:nvSpPr>
            <p:cNvPr id="452626" name="Text Box 18"/>
            <p:cNvSpPr txBox="1">
              <a:spLocks noChangeArrowheads="1"/>
            </p:cNvSpPr>
            <p:nvPr/>
          </p:nvSpPr>
          <p:spPr bwMode="auto">
            <a:xfrm>
              <a:off x="4320" y="2112"/>
              <a:ext cx="366"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总体</a:t>
              </a:r>
              <a:r>
                <a:rPr kumimoji="1" lang="en-US" altLang="zh-CN" sz="1200">
                  <a:latin typeface="Tahoma" pitchFamily="34" charset="0"/>
                </a:rPr>
                <a:t>4</a:t>
              </a:r>
            </a:p>
          </p:txBody>
        </p:sp>
        <p:graphicFrame>
          <p:nvGraphicFramePr>
            <p:cNvPr id="452627" name="Object 19"/>
            <p:cNvGraphicFramePr>
              <a:graphicFrameLocks noChangeAspect="1"/>
            </p:cNvGraphicFramePr>
            <p:nvPr/>
          </p:nvGraphicFramePr>
          <p:xfrm>
            <a:off x="4377" y="3651"/>
            <a:ext cx="258" cy="183"/>
          </p:xfrm>
          <a:graphic>
            <a:graphicData uri="http://schemas.openxmlformats.org/presentationml/2006/ole">
              <p:oleObj spid="_x0000_s70722" name="Equation" r:id="rId7" imgW="241200" imgH="279360" progId="Equation.3">
                <p:embed/>
              </p:oleObj>
            </a:graphicData>
          </a:graphic>
        </p:graphicFrame>
        <p:sp>
          <p:nvSpPr>
            <p:cNvPr id="452628" name="Freeform 20"/>
            <p:cNvSpPr>
              <a:spLocks/>
            </p:cNvSpPr>
            <p:nvPr/>
          </p:nvSpPr>
          <p:spPr bwMode="auto">
            <a:xfrm>
              <a:off x="3216" y="2496"/>
              <a:ext cx="2544" cy="115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solidFill>
              <a:schemeClr val="folHlink"/>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29" name="Line 21"/>
            <p:cNvSpPr>
              <a:spLocks noChangeShapeType="1"/>
            </p:cNvSpPr>
            <p:nvPr/>
          </p:nvSpPr>
          <p:spPr bwMode="auto">
            <a:xfrm>
              <a:off x="4482" y="2499"/>
              <a:ext cx="0" cy="1152"/>
            </a:xfrm>
            <a:prstGeom prst="line">
              <a:avLst/>
            </a:prstGeom>
            <a:noFill/>
            <a:ln w="3175">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grpSp>
        <p:nvGrpSpPr>
          <p:cNvPr id="452630" name="Group 22"/>
          <p:cNvGrpSpPr>
            <a:grpSpLocks/>
          </p:cNvGrpSpPr>
          <p:nvPr/>
        </p:nvGrpSpPr>
        <p:grpSpPr bwMode="auto">
          <a:xfrm>
            <a:off x="1066800" y="3352800"/>
            <a:ext cx="4038600" cy="2733675"/>
            <a:chOff x="672" y="2112"/>
            <a:chExt cx="2544" cy="1722"/>
          </a:xfrm>
        </p:grpSpPr>
        <p:sp>
          <p:nvSpPr>
            <p:cNvPr id="452631" name="Text Box 23"/>
            <p:cNvSpPr txBox="1">
              <a:spLocks noChangeArrowheads="1"/>
            </p:cNvSpPr>
            <p:nvPr/>
          </p:nvSpPr>
          <p:spPr bwMode="auto">
            <a:xfrm>
              <a:off x="1776" y="2112"/>
              <a:ext cx="366"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总体</a:t>
              </a:r>
              <a:r>
                <a:rPr kumimoji="1" lang="en-US" altLang="zh-CN" sz="1200">
                  <a:latin typeface="Tahoma" pitchFamily="34" charset="0"/>
                </a:rPr>
                <a:t>2</a:t>
              </a:r>
            </a:p>
          </p:txBody>
        </p:sp>
        <p:graphicFrame>
          <p:nvGraphicFramePr>
            <p:cNvPr id="452632" name="Object 24"/>
            <p:cNvGraphicFramePr>
              <a:graphicFrameLocks noChangeAspect="1"/>
            </p:cNvGraphicFramePr>
            <p:nvPr/>
          </p:nvGraphicFramePr>
          <p:xfrm>
            <a:off x="1786" y="3651"/>
            <a:ext cx="257" cy="183"/>
          </p:xfrm>
          <a:graphic>
            <a:graphicData uri="http://schemas.openxmlformats.org/presentationml/2006/ole">
              <p:oleObj spid="_x0000_s70723" name="Equation" r:id="rId8" imgW="241200" imgH="279360" progId="Equation.3">
                <p:embed/>
              </p:oleObj>
            </a:graphicData>
          </a:graphic>
        </p:graphicFrame>
        <p:sp>
          <p:nvSpPr>
            <p:cNvPr id="452633" name="Freeform 25"/>
            <p:cNvSpPr>
              <a:spLocks/>
            </p:cNvSpPr>
            <p:nvPr/>
          </p:nvSpPr>
          <p:spPr bwMode="auto">
            <a:xfrm>
              <a:off x="672" y="2496"/>
              <a:ext cx="2544" cy="115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solidFill>
              <a:schemeClr val="bg1"/>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34" name="Freeform 26"/>
            <p:cNvSpPr>
              <a:spLocks/>
            </p:cNvSpPr>
            <p:nvPr/>
          </p:nvSpPr>
          <p:spPr bwMode="auto">
            <a:xfrm>
              <a:off x="1941" y="2493"/>
              <a:ext cx="1" cy="1152"/>
            </a:xfrm>
            <a:custGeom>
              <a:avLst/>
              <a:gdLst>
                <a:gd name="T0" fmla="*/ 0 w 1"/>
                <a:gd name="T1" fmla="*/ 0 h 1152"/>
                <a:gd name="T2" fmla="*/ 0 w 1"/>
                <a:gd name="T3" fmla="*/ 1152 h 1152"/>
              </a:gdLst>
              <a:ahLst/>
              <a:cxnLst>
                <a:cxn ang="0">
                  <a:pos x="T0" y="T1"/>
                </a:cxn>
                <a:cxn ang="0">
                  <a:pos x="T2" y="T3"/>
                </a:cxn>
              </a:cxnLst>
              <a:rect l="0" t="0" r="r" b="b"/>
              <a:pathLst>
                <a:path w="1" h="1152">
                  <a:moveTo>
                    <a:pt x="0" y="0"/>
                  </a:moveTo>
                  <a:lnTo>
                    <a:pt x="0" y="1152"/>
                  </a:lnTo>
                </a:path>
              </a:pathLst>
            </a:custGeom>
            <a:noFill/>
            <a:ln w="317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grpSp>
        <p:nvGrpSpPr>
          <p:cNvPr id="452635" name="Group 27"/>
          <p:cNvGrpSpPr>
            <a:grpSpLocks/>
          </p:cNvGrpSpPr>
          <p:nvPr/>
        </p:nvGrpSpPr>
        <p:grpSpPr bwMode="auto">
          <a:xfrm>
            <a:off x="4154488" y="758825"/>
            <a:ext cx="4133850" cy="1847850"/>
            <a:chOff x="2935" y="478"/>
            <a:chExt cx="2604" cy="1164"/>
          </a:xfrm>
        </p:grpSpPr>
        <p:sp>
          <p:nvSpPr>
            <p:cNvPr id="452636" name="Freeform 28"/>
            <p:cNvSpPr>
              <a:spLocks/>
            </p:cNvSpPr>
            <p:nvPr/>
          </p:nvSpPr>
          <p:spPr bwMode="auto">
            <a:xfrm>
              <a:off x="2971" y="482"/>
              <a:ext cx="2544" cy="115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solidFill>
              <a:srgbClr val="FFFF99"/>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37" name="Freeform 29"/>
            <p:cNvSpPr>
              <a:spLocks/>
            </p:cNvSpPr>
            <p:nvPr/>
          </p:nvSpPr>
          <p:spPr bwMode="auto">
            <a:xfrm>
              <a:off x="4244" y="478"/>
              <a:ext cx="1" cy="1121"/>
            </a:xfrm>
            <a:custGeom>
              <a:avLst/>
              <a:gdLst>
                <a:gd name="T0" fmla="*/ 0 w 1"/>
                <a:gd name="T1" fmla="*/ 0 h 1121"/>
                <a:gd name="T2" fmla="*/ 0 w 1"/>
                <a:gd name="T3" fmla="*/ 1121 h 1121"/>
              </a:gdLst>
              <a:ahLst/>
              <a:cxnLst>
                <a:cxn ang="0">
                  <a:pos x="T0" y="T1"/>
                </a:cxn>
                <a:cxn ang="0">
                  <a:pos x="T2" y="T3"/>
                </a:cxn>
              </a:cxnLst>
              <a:rect l="0" t="0" r="r" b="b"/>
              <a:pathLst>
                <a:path w="1" h="1121">
                  <a:moveTo>
                    <a:pt x="0" y="0"/>
                  </a:moveTo>
                  <a:lnTo>
                    <a:pt x="0" y="1121"/>
                  </a:lnTo>
                </a:path>
              </a:pathLst>
            </a:custGeom>
            <a:noFill/>
            <a:ln w="3175">
              <a:solidFill>
                <a:schemeClr val="tx1"/>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38" name="Freeform 30"/>
            <p:cNvSpPr>
              <a:spLocks/>
            </p:cNvSpPr>
            <p:nvPr/>
          </p:nvSpPr>
          <p:spPr bwMode="auto">
            <a:xfrm>
              <a:off x="2935" y="1641"/>
              <a:ext cx="2604" cy="1"/>
            </a:xfrm>
            <a:custGeom>
              <a:avLst/>
              <a:gdLst>
                <a:gd name="T0" fmla="*/ 0 w 2604"/>
                <a:gd name="T1" fmla="*/ 0 h 1"/>
                <a:gd name="T2" fmla="*/ 2604 w 2604"/>
                <a:gd name="T3" fmla="*/ 0 h 1"/>
              </a:gdLst>
              <a:ahLst/>
              <a:cxnLst>
                <a:cxn ang="0">
                  <a:pos x="T0" y="T1"/>
                </a:cxn>
                <a:cxn ang="0">
                  <a:pos x="T2" y="T3"/>
                </a:cxn>
              </a:cxnLst>
              <a:rect l="0" t="0" r="r" b="b"/>
              <a:pathLst>
                <a:path w="2604" h="1">
                  <a:moveTo>
                    <a:pt x="0" y="0"/>
                  </a:moveTo>
                  <a:lnTo>
                    <a:pt x="2604" y="0"/>
                  </a:lnTo>
                </a:path>
              </a:pathLst>
            </a:custGeom>
            <a:noFill/>
            <a:ln w="9525" cap="flat" cmpd="sng">
              <a:solidFill>
                <a:srgbClr val="000000"/>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pSp>
        <p:nvGrpSpPr>
          <p:cNvPr id="452639" name="Group 31"/>
          <p:cNvGrpSpPr>
            <a:grpSpLocks/>
          </p:cNvGrpSpPr>
          <p:nvPr/>
        </p:nvGrpSpPr>
        <p:grpSpPr bwMode="auto">
          <a:xfrm>
            <a:off x="4211638" y="765175"/>
            <a:ext cx="4038600" cy="1833563"/>
            <a:chOff x="672" y="2493"/>
            <a:chExt cx="2544" cy="1155"/>
          </a:xfrm>
        </p:grpSpPr>
        <p:sp>
          <p:nvSpPr>
            <p:cNvPr id="452640" name="Freeform 32"/>
            <p:cNvSpPr>
              <a:spLocks/>
            </p:cNvSpPr>
            <p:nvPr/>
          </p:nvSpPr>
          <p:spPr bwMode="auto">
            <a:xfrm>
              <a:off x="672" y="2496"/>
              <a:ext cx="2544" cy="115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solidFill>
              <a:schemeClr val="bg1"/>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41" name="Freeform 33"/>
            <p:cNvSpPr>
              <a:spLocks/>
            </p:cNvSpPr>
            <p:nvPr/>
          </p:nvSpPr>
          <p:spPr bwMode="auto">
            <a:xfrm>
              <a:off x="1941" y="2493"/>
              <a:ext cx="1" cy="1152"/>
            </a:xfrm>
            <a:custGeom>
              <a:avLst/>
              <a:gdLst>
                <a:gd name="T0" fmla="*/ 0 w 1"/>
                <a:gd name="T1" fmla="*/ 0 h 1152"/>
                <a:gd name="T2" fmla="*/ 0 w 1"/>
                <a:gd name="T3" fmla="*/ 1152 h 1152"/>
              </a:gdLst>
              <a:ahLst/>
              <a:cxnLst>
                <a:cxn ang="0">
                  <a:pos x="T0" y="T1"/>
                </a:cxn>
                <a:cxn ang="0">
                  <a:pos x="T2" y="T3"/>
                </a:cxn>
              </a:cxnLst>
              <a:rect l="0" t="0" r="r" b="b"/>
              <a:pathLst>
                <a:path w="1" h="1152">
                  <a:moveTo>
                    <a:pt x="0" y="0"/>
                  </a:moveTo>
                  <a:lnTo>
                    <a:pt x="0" y="1152"/>
                  </a:lnTo>
                </a:path>
              </a:pathLst>
            </a:custGeom>
            <a:solidFill>
              <a:schemeClr val="bg1"/>
            </a:solidFill>
            <a:ln w="317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grpSp>
        <p:nvGrpSpPr>
          <p:cNvPr id="452642" name="Group 34"/>
          <p:cNvGrpSpPr>
            <a:grpSpLocks/>
          </p:cNvGrpSpPr>
          <p:nvPr/>
        </p:nvGrpSpPr>
        <p:grpSpPr bwMode="auto">
          <a:xfrm>
            <a:off x="4211638" y="765175"/>
            <a:ext cx="4038600" cy="1855788"/>
            <a:chOff x="1968" y="2496"/>
            <a:chExt cx="2544" cy="1169"/>
          </a:xfrm>
        </p:grpSpPr>
        <p:sp>
          <p:nvSpPr>
            <p:cNvPr id="452643" name="Freeform 35"/>
            <p:cNvSpPr>
              <a:spLocks/>
            </p:cNvSpPr>
            <p:nvPr/>
          </p:nvSpPr>
          <p:spPr bwMode="auto">
            <a:xfrm>
              <a:off x="1968" y="2496"/>
              <a:ext cx="2544" cy="115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solidFill>
              <a:srgbClr val="FF6699"/>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44" name="Line 36"/>
            <p:cNvSpPr>
              <a:spLocks noChangeShapeType="1"/>
            </p:cNvSpPr>
            <p:nvPr/>
          </p:nvSpPr>
          <p:spPr bwMode="auto">
            <a:xfrm>
              <a:off x="3243" y="2513"/>
              <a:ext cx="0" cy="1152"/>
            </a:xfrm>
            <a:prstGeom prst="line">
              <a:avLst/>
            </a:prstGeom>
            <a:noFill/>
            <a:ln w="3175">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grpSp>
        <p:nvGrpSpPr>
          <p:cNvPr id="452645" name="Group 37"/>
          <p:cNvGrpSpPr>
            <a:grpSpLocks/>
          </p:cNvGrpSpPr>
          <p:nvPr/>
        </p:nvGrpSpPr>
        <p:grpSpPr bwMode="auto">
          <a:xfrm>
            <a:off x="4211638" y="765175"/>
            <a:ext cx="4038600" cy="1833563"/>
            <a:chOff x="3216" y="2496"/>
            <a:chExt cx="2544" cy="1155"/>
          </a:xfrm>
        </p:grpSpPr>
        <p:sp>
          <p:nvSpPr>
            <p:cNvPr id="452646" name="Freeform 38"/>
            <p:cNvSpPr>
              <a:spLocks/>
            </p:cNvSpPr>
            <p:nvPr/>
          </p:nvSpPr>
          <p:spPr bwMode="auto">
            <a:xfrm>
              <a:off x="3216" y="2496"/>
              <a:ext cx="2544" cy="1152"/>
            </a:xfrm>
            <a:custGeom>
              <a:avLst/>
              <a:gdLst>
                <a:gd name="T0" fmla="*/ 0 w 3854"/>
                <a:gd name="T1" fmla="*/ 2444 h 2484"/>
                <a:gd name="T2" fmla="*/ 847 w 3854"/>
                <a:gd name="T3" fmla="*/ 2077 h 2484"/>
                <a:gd name="T4" fmla="*/ 1932 w 3854"/>
                <a:gd name="T5" fmla="*/ 0 h 2484"/>
                <a:gd name="T6" fmla="*/ 2994 w 3854"/>
                <a:gd name="T7" fmla="*/ 2077 h 2484"/>
                <a:gd name="T8" fmla="*/ 3854 w 3854"/>
                <a:gd name="T9" fmla="*/ 2429 h 2484"/>
              </a:gdLst>
              <a:ahLst/>
              <a:cxnLst>
                <a:cxn ang="0">
                  <a:pos x="T0" y="T1"/>
                </a:cxn>
                <a:cxn ang="0">
                  <a:pos x="T2" y="T3"/>
                </a:cxn>
                <a:cxn ang="0">
                  <a:pos x="T4" y="T5"/>
                </a:cxn>
                <a:cxn ang="0">
                  <a:pos x="T6" y="T7"/>
                </a:cxn>
                <a:cxn ang="0">
                  <a:pos x="T8" y="T9"/>
                </a:cxn>
              </a:cxnLst>
              <a:rect l="0" t="0" r="r" b="b"/>
              <a:pathLst>
                <a:path w="3854" h="2484">
                  <a:moveTo>
                    <a:pt x="0" y="2444"/>
                  </a:moveTo>
                  <a:cubicBezTo>
                    <a:pt x="141" y="2382"/>
                    <a:pt x="525" y="2484"/>
                    <a:pt x="847" y="2077"/>
                  </a:cubicBezTo>
                  <a:cubicBezTo>
                    <a:pt x="1169" y="1670"/>
                    <a:pt x="1574" y="0"/>
                    <a:pt x="1932" y="0"/>
                  </a:cubicBezTo>
                  <a:cubicBezTo>
                    <a:pt x="2290" y="0"/>
                    <a:pt x="2674" y="1672"/>
                    <a:pt x="2994" y="2077"/>
                  </a:cubicBezTo>
                  <a:cubicBezTo>
                    <a:pt x="3314" y="2482"/>
                    <a:pt x="3675" y="2356"/>
                    <a:pt x="3854" y="2429"/>
                  </a:cubicBezTo>
                </a:path>
              </a:pathLst>
            </a:custGeom>
            <a:solidFill>
              <a:schemeClr val="folHlink"/>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2647" name="Line 39"/>
            <p:cNvSpPr>
              <a:spLocks noChangeShapeType="1"/>
            </p:cNvSpPr>
            <p:nvPr/>
          </p:nvSpPr>
          <p:spPr bwMode="auto">
            <a:xfrm>
              <a:off x="4482" y="2499"/>
              <a:ext cx="0" cy="1152"/>
            </a:xfrm>
            <a:prstGeom prst="line">
              <a:avLst/>
            </a:prstGeom>
            <a:noFill/>
            <a:ln w="3175">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pSp>
      <p:graphicFrame>
        <p:nvGraphicFramePr>
          <p:cNvPr id="452648" name="Object 40"/>
          <p:cNvGraphicFramePr>
            <a:graphicFrameLocks noChangeAspect="1"/>
          </p:cNvGraphicFramePr>
          <p:nvPr/>
        </p:nvGraphicFramePr>
        <p:xfrm>
          <a:off x="5291138" y="2708275"/>
          <a:ext cx="1901825" cy="292100"/>
        </p:xfrm>
        <a:graphic>
          <a:graphicData uri="http://schemas.openxmlformats.org/presentationml/2006/ole">
            <p:oleObj spid="_x0000_s70724" name="Equation" r:id="rId9" imgW="1816560" imgH="292320" progId="Equation.3">
              <p:embed/>
            </p:oleObj>
          </a:graphicData>
        </a:graphic>
      </p:graphicFrame>
      <p:grpSp>
        <p:nvGrpSpPr>
          <p:cNvPr id="452649" name="Group 41"/>
          <p:cNvGrpSpPr>
            <a:grpSpLocks/>
          </p:cNvGrpSpPr>
          <p:nvPr/>
        </p:nvGrpSpPr>
        <p:grpSpPr bwMode="auto">
          <a:xfrm>
            <a:off x="3492500" y="6165850"/>
            <a:ext cx="2017713" cy="287338"/>
            <a:chOff x="2200" y="3884"/>
            <a:chExt cx="1271" cy="181"/>
          </a:xfrm>
        </p:grpSpPr>
        <p:graphicFrame>
          <p:nvGraphicFramePr>
            <p:cNvPr id="452650" name="Object 42"/>
            <p:cNvGraphicFramePr>
              <a:graphicFrameLocks noChangeAspect="1"/>
            </p:cNvGraphicFramePr>
            <p:nvPr/>
          </p:nvGraphicFramePr>
          <p:xfrm>
            <a:off x="2200" y="3884"/>
            <a:ext cx="817" cy="181"/>
          </p:xfrm>
          <a:graphic>
            <a:graphicData uri="http://schemas.openxmlformats.org/presentationml/2006/ole">
              <p:oleObj spid="_x0000_s70725" name="公式" r:id="rId10" imgW="1105200" imgH="292320" progId="Equation.3">
                <p:embed/>
              </p:oleObj>
            </a:graphicData>
          </a:graphic>
        </p:graphicFrame>
        <p:sp>
          <p:nvSpPr>
            <p:cNvPr id="452651" name="Rectangle 43"/>
            <p:cNvSpPr>
              <a:spLocks noChangeArrowheads="1"/>
            </p:cNvSpPr>
            <p:nvPr/>
          </p:nvSpPr>
          <p:spPr bwMode="auto">
            <a:xfrm>
              <a:off x="2971" y="3884"/>
              <a:ext cx="500"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不尽相等</a:t>
              </a:r>
            </a:p>
          </p:txBody>
        </p:sp>
      </p:grpSp>
      <p:graphicFrame>
        <p:nvGraphicFramePr>
          <p:cNvPr id="452652" name="Object 44"/>
          <p:cNvGraphicFramePr>
            <a:graphicFrameLocks noChangeAspect="1"/>
          </p:cNvGraphicFramePr>
          <p:nvPr/>
        </p:nvGraphicFramePr>
        <p:xfrm>
          <a:off x="6948488" y="908050"/>
          <a:ext cx="1971675" cy="298450"/>
        </p:xfrm>
        <a:graphic>
          <a:graphicData uri="http://schemas.openxmlformats.org/presentationml/2006/ole">
            <p:oleObj spid="_x0000_s70726" name="Equation" r:id="rId11" imgW="1981800" imgH="304920" progId="Equation.3">
              <p:embed/>
            </p:oleObj>
          </a:graphicData>
        </a:graphic>
      </p:graphicFrame>
      <p:graphicFrame>
        <p:nvGraphicFramePr>
          <p:cNvPr id="452653" name="Object 45"/>
          <p:cNvGraphicFramePr>
            <a:graphicFrameLocks noChangeAspect="1"/>
          </p:cNvGraphicFramePr>
          <p:nvPr/>
        </p:nvGraphicFramePr>
        <p:xfrm>
          <a:off x="3132138" y="3644900"/>
          <a:ext cx="1971675" cy="298450"/>
        </p:xfrm>
        <a:graphic>
          <a:graphicData uri="http://schemas.openxmlformats.org/presentationml/2006/ole">
            <p:oleObj spid="_x0000_s70727" name="Equation" r:id="rId12" imgW="1981800" imgH="304920" progId="Equation.3">
              <p:embed/>
            </p:oleObj>
          </a:graphicData>
        </a:graphic>
      </p:graphicFrame>
      <p:sp>
        <p:nvSpPr>
          <p:cNvPr id="452654" name="AutoShape 46" descr="画布">
            <a:hlinkClick r:id="" action="ppaction://noaction" highlightClick="1"/>
          </p:cNvPr>
          <p:cNvSpPr>
            <a:spLocks noChangeArrowheads="1"/>
          </p:cNvSpPr>
          <p:nvPr/>
        </p:nvSpPr>
        <p:spPr bwMode="auto">
          <a:xfrm>
            <a:off x="7740650" y="0"/>
            <a:ext cx="1403350" cy="188913"/>
          </a:xfrm>
          <a:prstGeom prst="bevel">
            <a:avLst>
              <a:gd name="adj" fmla="val 6667"/>
            </a:avLst>
          </a:prstGeom>
          <a:blipFill dpi="0" rotWithShape="1">
            <a:blip r:embed="rId13"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方差分析的基本原理</a:t>
            </a:r>
          </a:p>
        </p:txBody>
      </p:sp>
      <p:sp>
        <p:nvSpPr>
          <p:cNvPr id="452655" name="Rectangle 47"/>
          <p:cNvSpPr>
            <a:spLocks noChangeArrowheads="1"/>
          </p:cNvSpPr>
          <p:nvPr/>
        </p:nvSpPr>
        <p:spPr bwMode="auto">
          <a:xfrm>
            <a:off x="0" y="2408238"/>
            <a:ext cx="4211638" cy="6397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1200"/>
              <a:t>于是：各个水平下的观测值可视为相应总体的随机样本。方差分析的问题就变为：检验所有数据是否可以看作来自同一总体的样本。</a:t>
            </a:r>
          </a:p>
        </p:txBody>
      </p:sp>
    </p:spTree>
    <p:extLst>
      <p:ext uri="{BB962C8B-B14F-4D97-AF65-F5344CB8AC3E}">
        <p14:creationId xmlns:p14="http://schemas.microsoft.com/office/powerpoint/2010/main" xmlns="" val="250343291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52635"/>
                                        </p:tgtEl>
                                        <p:attrNameLst>
                                          <p:attrName>style.visibility</p:attrName>
                                        </p:attrNameLst>
                                      </p:cBhvr>
                                      <p:to>
                                        <p:strVal val="visible"/>
                                      </p:to>
                                    </p:set>
                                    <p:animEffect transition="in" filter="fade">
                                      <p:cBhvr>
                                        <p:cTn id="7" dur="2000"/>
                                        <p:tgtEl>
                                          <p:spTgt spid="4526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52639"/>
                                        </p:tgtEl>
                                        <p:attrNameLst>
                                          <p:attrName>style.visibility</p:attrName>
                                        </p:attrNameLst>
                                      </p:cBhvr>
                                      <p:to>
                                        <p:strVal val="visible"/>
                                      </p:to>
                                    </p:set>
                                    <p:animEffect transition="in" filter="fade">
                                      <p:cBhvr>
                                        <p:cTn id="12" dur="2000"/>
                                        <p:tgtEl>
                                          <p:spTgt spid="45263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52642"/>
                                        </p:tgtEl>
                                        <p:attrNameLst>
                                          <p:attrName>style.visibility</p:attrName>
                                        </p:attrNameLst>
                                      </p:cBhvr>
                                      <p:to>
                                        <p:strVal val="visible"/>
                                      </p:to>
                                    </p:set>
                                    <p:animEffect transition="in" filter="fade">
                                      <p:cBhvr>
                                        <p:cTn id="17" dur="2000"/>
                                        <p:tgtEl>
                                          <p:spTgt spid="45264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452645"/>
                                        </p:tgtEl>
                                        <p:attrNameLst>
                                          <p:attrName>style.visibility</p:attrName>
                                        </p:attrNameLst>
                                      </p:cBhvr>
                                      <p:to>
                                        <p:strVal val="visible"/>
                                      </p:to>
                                    </p:set>
                                    <p:animEffect transition="in" filter="fade">
                                      <p:cBhvr>
                                        <p:cTn id="22" dur="2000"/>
                                        <p:tgtEl>
                                          <p:spTgt spid="452645"/>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452648"/>
                                        </p:tgtEl>
                                        <p:attrNameLst>
                                          <p:attrName>style.visibility</p:attrName>
                                        </p:attrNameLst>
                                      </p:cBhvr>
                                      <p:to>
                                        <p:strVal val="visible"/>
                                      </p:to>
                                    </p:set>
                                    <p:animEffect transition="in" filter="dissolve">
                                      <p:cBhvr>
                                        <p:cTn id="27" dur="500"/>
                                        <p:tgtEl>
                                          <p:spTgt spid="452648"/>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452614"/>
                                        </p:tgtEl>
                                        <p:attrNameLst>
                                          <p:attrName>style.visibility</p:attrName>
                                        </p:attrNameLst>
                                      </p:cBhvr>
                                      <p:to>
                                        <p:strVal val="visible"/>
                                      </p:to>
                                    </p:set>
                                    <p:animEffect transition="in" filter="fade">
                                      <p:cBhvr>
                                        <p:cTn id="32" dur="2000"/>
                                        <p:tgtEl>
                                          <p:spTgt spid="452614"/>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452630"/>
                                        </p:tgtEl>
                                        <p:attrNameLst>
                                          <p:attrName>style.visibility</p:attrName>
                                        </p:attrNameLst>
                                      </p:cBhvr>
                                      <p:to>
                                        <p:strVal val="visible"/>
                                      </p:to>
                                    </p:set>
                                    <p:animEffect transition="in" filter="fade">
                                      <p:cBhvr>
                                        <p:cTn id="37" dur="2000"/>
                                        <p:tgtEl>
                                          <p:spTgt spid="45263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452620"/>
                                        </p:tgtEl>
                                        <p:attrNameLst>
                                          <p:attrName>style.visibility</p:attrName>
                                        </p:attrNameLst>
                                      </p:cBhvr>
                                      <p:to>
                                        <p:strVal val="visible"/>
                                      </p:to>
                                    </p:set>
                                    <p:animEffect transition="in" filter="fade">
                                      <p:cBhvr>
                                        <p:cTn id="42" dur="2000"/>
                                        <p:tgtEl>
                                          <p:spTgt spid="45262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452625"/>
                                        </p:tgtEl>
                                        <p:attrNameLst>
                                          <p:attrName>style.visibility</p:attrName>
                                        </p:attrNameLst>
                                      </p:cBhvr>
                                      <p:to>
                                        <p:strVal val="visible"/>
                                      </p:to>
                                    </p:set>
                                    <p:animEffect transition="in" filter="fade">
                                      <p:cBhvr>
                                        <p:cTn id="47" dur="2000"/>
                                        <p:tgtEl>
                                          <p:spTgt spid="452625"/>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452649"/>
                                        </p:tgtEl>
                                        <p:attrNameLst>
                                          <p:attrName>style.visibility</p:attrName>
                                        </p:attrNameLst>
                                      </p:cBhvr>
                                      <p:to>
                                        <p:strVal val="visible"/>
                                      </p:to>
                                    </p:set>
                                    <p:animEffect transition="in" filter="fade">
                                      <p:cBhvr>
                                        <p:cTn id="52" dur="2000"/>
                                        <p:tgtEl>
                                          <p:spTgt spid="452649"/>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nodeType="clickEffect">
                                  <p:stCondLst>
                                    <p:cond delay="0"/>
                                  </p:stCondLst>
                                  <p:childTnLst>
                                    <p:set>
                                      <p:cBhvr>
                                        <p:cTn id="56" dur="1" fill="hold">
                                          <p:stCondLst>
                                            <p:cond delay="0"/>
                                          </p:stCondLst>
                                        </p:cTn>
                                        <p:tgtEl>
                                          <p:spTgt spid="452652"/>
                                        </p:tgtEl>
                                        <p:attrNameLst>
                                          <p:attrName>style.visibility</p:attrName>
                                        </p:attrNameLst>
                                      </p:cBhvr>
                                      <p:to>
                                        <p:strVal val="visible"/>
                                      </p:to>
                                    </p:set>
                                    <p:animEffect transition="in" filter="fade">
                                      <p:cBhvr>
                                        <p:cTn id="57" dur="2000"/>
                                        <p:tgtEl>
                                          <p:spTgt spid="452652"/>
                                        </p:tgtEl>
                                      </p:cBhvr>
                                    </p:animEffect>
                                  </p:childTnLst>
                                </p:cTn>
                              </p:par>
                              <p:par>
                                <p:cTn id="58" presetID="10" presetClass="entr" presetSubtype="0" fill="hold" nodeType="withEffect">
                                  <p:stCondLst>
                                    <p:cond delay="0"/>
                                  </p:stCondLst>
                                  <p:childTnLst>
                                    <p:set>
                                      <p:cBhvr>
                                        <p:cTn id="59" dur="1" fill="hold">
                                          <p:stCondLst>
                                            <p:cond delay="0"/>
                                          </p:stCondLst>
                                        </p:cTn>
                                        <p:tgtEl>
                                          <p:spTgt spid="452653"/>
                                        </p:tgtEl>
                                        <p:attrNameLst>
                                          <p:attrName>style.visibility</p:attrName>
                                        </p:attrNameLst>
                                      </p:cBhvr>
                                      <p:to>
                                        <p:strVal val="visible"/>
                                      </p:to>
                                    </p:set>
                                    <p:animEffect transition="in" filter="fade">
                                      <p:cBhvr>
                                        <p:cTn id="60" dur="2000"/>
                                        <p:tgtEl>
                                          <p:spTgt spid="452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3634" name="Object 2"/>
          <p:cNvGraphicFramePr>
            <a:graphicFrameLocks noChangeAspect="1"/>
          </p:cNvGraphicFramePr>
          <p:nvPr/>
        </p:nvGraphicFramePr>
        <p:xfrm>
          <a:off x="1258888" y="1268413"/>
          <a:ext cx="2584450" cy="571500"/>
        </p:xfrm>
        <a:graphic>
          <a:graphicData uri="http://schemas.openxmlformats.org/presentationml/2006/ole">
            <p:oleObj spid="_x0000_s71778" name="公式" r:id="rId3" imgW="1930680" imgH="495360" progId="Equation.3">
              <p:embed/>
            </p:oleObj>
          </a:graphicData>
        </a:graphic>
      </p:graphicFrame>
      <p:graphicFrame>
        <p:nvGraphicFramePr>
          <p:cNvPr id="453635" name="Object 3"/>
          <p:cNvGraphicFramePr>
            <a:graphicFrameLocks noChangeAspect="1"/>
          </p:cNvGraphicFramePr>
          <p:nvPr/>
        </p:nvGraphicFramePr>
        <p:xfrm>
          <a:off x="5795963" y="2565400"/>
          <a:ext cx="1901825" cy="292100"/>
        </p:xfrm>
        <a:graphic>
          <a:graphicData uri="http://schemas.openxmlformats.org/presentationml/2006/ole">
            <p:oleObj spid="_x0000_s71779" name="Equation" r:id="rId4" imgW="1816560" imgH="292320" progId="Equation.3">
              <p:embed/>
            </p:oleObj>
          </a:graphicData>
        </a:graphic>
      </p:graphicFrame>
      <p:sp>
        <p:nvSpPr>
          <p:cNvPr id="453636" name="Text Box 4"/>
          <p:cNvSpPr txBox="1">
            <a:spLocks noChangeArrowheads="1"/>
          </p:cNvSpPr>
          <p:nvPr/>
        </p:nvSpPr>
        <p:spPr bwMode="auto">
          <a:xfrm>
            <a:off x="2843213" y="6237288"/>
            <a:ext cx="367188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      </a:t>
            </a:r>
            <a:r>
              <a:rPr kumimoji="1" lang="zh-CN" altLang="en-US" sz="1200">
                <a:latin typeface="Tahoma" pitchFamily="34" charset="0"/>
              </a:rPr>
              <a:t>原假设为假时，样本均值来自不同的抽样分布。</a:t>
            </a:r>
          </a:p>
        </p:txBody>
      </p:sp>
      <p:sp>
        <p:nvSpPr>
          <p:cNvPr id="453637" name="Text Box 5"/>
          <p:cNvSpPr txBox="1">
            <a:spLocks noChangeArrowheads="1"/>
          </p:cNvSpPr>
          <p:nvPr/>
        </p:nvSpPr>
        <p:spPr bwMode="auto">
          <a:xfrm>
            <a:off x="4932363" y="2709863"/>
            <a:ext cx="38163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      </a:t>
            </a:r>
            <a:r>
              <a:rPr kumimoji="1" lang="zh-CN" altLang="en-US" sz="1200">
                <a:latin typeface="Tahoma" pitchFamily="34" charset="0"/>
              </a:rPr>
              <a:t>原假设为真时，样本均值来自同一个抽样分布。</a:t>
            </a:r>
          </a:p>
        </p:txBody>
      </p:sp>
      <p:sp>
        <p:nvSpPr>
          <p:cNvPr id="453638" name="Rectangle 6"/>
          <p:cNvSpPr>
            <a:spLocks noChangeArrowheads="1"/>
          </p:cNvSpPr>
          <p:nvPr/>
        </p:nvSpPr>
        <p:spPr bwMode="auto">
          <a:xfrm>
            <a:off x="3227388" y="1570038"/>
            <a:ext cx="793750"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不尽相等</a:t>
            </a:r>
          </a:p>
        </p:txBody>
      </p:sp>
      <p:grpSp>
        <p:nvGrpSpPr>
          <p:cNvPr id="453639" name="Group 7"/>
          <p:cNvGrpSpPr>
            <a:grpSpLocks/>
          </p:cNvGrpSpPr>
          <p:nvPr/>
        </p:nvGrpSpPr>
        <p:grpSpPr bwMode="auto">
          <a:xfrm>
            <a:off x="5257800" y="457200"/>
            <a:ext cx="2819400" cy="1828800"/>
            <a:chOff x="3312" y="288"/>
            <a:chExt cx="1776" cy="1152"/>
          </a:xfrm>
        </p:grpSpPr>
        <p:grpSp>
          <p:nvGrpSpPr>
            <p:cNvPr id="453640" name="Group 8"/>
            <p:cNvGrpSpPr>
              <a:grpSpLocks/>
            </p:cNvGrpSpPr>
            <p:nvPr/>
          </p:nvGrpSpPr>
          <p:grpSpPr bwMode="auto">
            <a:xfrm>
              <a:off x="3360" y="288"/>
              <a:ext cx="1698" cy="1147"/>
              <a:chOff x="480" y="2256"/>
              <a:chExt cx="1698" cy="1147"/>
            </a:xfrm>
          </p:grpSpPr>
          <p:sp>
            <p:nvSpPr>
              <p:cNvPr id="453641" name="Freeform 9"/>
              <p:cNvSpPr>
                <a:spLocks/>
              </p:cNvSpPr>
              <p:nvPr/>
            </p:nvSpPr>
            <p:spPr bwMode="auto">
              <a:xfrm>
                <a:off x="480" y="2256"/>
                <a:ext cx="1698" cy="1147"/>
              </a:xfrm>
              <a:custGeom>
                <a:avLst/>
                <a:gdLst>
                  <a:gd name="T0" fmla="*/ 0 w 1698"/>
                  <a:gd name="T1" fmla="*/ 1134 h 1147"/>
                  <a:gd name="T2" fmla="*/ 502 w 1698"/>
                  <a:gd name="T3" fmla="*/ 951 h 1147"/>
                  <a:gd name="T4" fmla="*/ 851 w 1698"/>
                  <a:gd name="T5" fmla="*/ 1 h 1147"/>
                  <a:gd name="T6" fmla="*/ 1157 w 1698"/>
                  <a:gd name="T7" fmla="*/ 959 h 1147"/>
                  <a:gd name="T8" fmla="*/ 1698 w 1698"/>
                  <a:gd name="T9" fmla="*/ 1127 h 1147"/>
                </a:gdLst>
                <a:ahLst/>
                <a:cxnLst>
                  <a:cxn ang="0">
                    <a:pos x="T0" y="T1"/>
                  </a:cxn>
                  <a:cxn ang="0">
                    <a:pos x="T2" y="T3"/>
                  </a:cxn>
                  <a:cxn ang="0">
                    <a:pos x="T4" y="T5"/>
                  </a:cxn>
                  <a:cxn ang="0">
                    <a:pos x="T6" y="T7"/>
                  </a:cxn>
                  <a:cxn ang="0">
                    <a:pos x="T8" y="T9"/>
                  </a:cxn>
                </a:cxnLst>
                <a:rect l="0" t="0" r="r" b="b"/>
                <a:pathLst>
                  <a:path w="1698" h="1147">
                    <a:moveTo>
                      <a:pt x="0" y="1134"/>
                    </a:moveTo>
                    <a:cubicBezTo>
                      <a:pt x="84" y="1104"/>
                      <a:pt x="360" y="1140"/>
                      <a:pt x="502" y="951"/>
                    </a:cubicBezTo>
                    <a:cubicBezTo>
                      <a:pt x="644" y="762"/>
                      <a:pt x="742" y="0"/>
                      <a:pt x="851" y="1"/>
                    </a:cubicBezTo>
                    <a:cubicBezTo>
                      <a:pt x="960" y="2"/>
                      <a:pt x="1016" y="771"/>
                      <a:pt x="1157" y="959"/>
                    </a:cubicBezTo>
                    <a:cubicBezTo>
                      <a:pt x="1298" y="1147"/>
                      <a:pt x="1585" y="1092"/>
                      <a:pt x="1698" y="1127"/>
                    </a:cubicBezTo>
                  </a:path>
                </a:pathLst>
              </a:custGeom>
              <a:solidFill>
                <a:srgbClr val="FFFF99"/>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3642" name="Freeform 10"/>
              <p:cNvSpPr>
                <a:spLocks/>
              </p:cNvSpPr>
              <p:nvPr/>
            </p:nvSpPr>
            <p:spPr bwMode="auto">
              <a:xfrm>
                <a:off x="1333" y="2257"/>
                <a:ext cx="1" cy="1128"/>
              </a:xfrm>
              <a:custGeom>
                <a:avLst/>
                <a:gdLst>
                  <a:gd name="T0" fmla="*/ 0 w 1"/>
                  <a:gd name="T1" fmla="*/ 0 h 1128"/>
                  <a:gd name="T2" fmla="*/ 0 w 1"/>
                  <a:gd name="T3" fmla="*/ 1128 h 1128"/>
                </a:gdLst>
                <a:ahLst/>
                <a:cxnLst>
                  <a:cxn ang="0">
                    <a:pos x="T0" y="T1"/>
                  </a:cxn>
                  <a:cxn ang="0">
                    <a:pos x="T2" y="T3"/>
                  </a:cxn>
                </a:cxnLst>
                <a:rect l="0" t="0" r="r" b="b"/>
                <a:pathLst>
                  <a:path w="1" h="1128">
                    <a:moveTo>
                      <a:pt x="0" y="0"/>
                    </a:moveTo>
                    <a:lnTo>
                      <a:pt x="0" y="1128"/>
                    </a:lnTo>
                  </a:path>
                </a:pathLst>
              </a:custGeom>
              <a:noFill/>
              <a:ln w="9525" cap="flat" cmpd="sng">
                <a:solidFill>
                  <a:schemeClr val="tx1"/>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sp>
          <p:nvSpPr>
            <p:cNvPr id="453643" name="Line 11"/>
            <p:cNvSpPr>
              <a:spLocks noChangeShapeType="1"/>
            </p:cNvSpPr>
            <p:nvPr/>
          </p:nvSpPr>
          <p:spPr bwMode="auto">
            <a:xfrm flipV="1">
              <a:off x="3312" y="1440"/>
              <a:ext cx="1776"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pSp>
        <p:nvGrpSpPr>
          <p:cNvPr id="453644" name="Group 12"/>
          <p:cNvGrpSpPr>
            <a:grpSpLocks/>
          </p:cNvGrpSpPr>
          <p:nvPr/>
        </p:nvGrpSpPr>
        <p:grpSpPr bwMode="auto">
          <a:xfrm>
            <a:off x="5334000" y="457200"/>
            <a:ext cx="2695575" cy="1820863"/>
            <a:chOff x="1056" y="2256"/>
            <a:chExt cx="1698" cy="1147"/>
          </a:xfrm>
        </p:grpSpPr>
        <p:sp>
          <p:nvSpPr>
            <p:cNvPr id="453645" name="Freeform 13"/>
            <p:cNvSpPr>
              <a:spLocks/>
            </p:cNvSpPr>
            <p:nvPr/>
          </p:nvSpPr>
          <p:spPr bwMode="auto">
            <a:xfrm>
              <a:off x="1056" y="2256"/>
              <a:ext cx="1698" cy="1147"/>
            </a:xfrm>
            <a:custGeom>
              <a:avLst/>
              <a:gdLst>
                <a:gd name="T0" fmla="*/ 0 w 1698"/>
                <a:gd name="T1" fmla="*/ 1134 h 1147"/>
                <a:gd name="T2" fmla="*/ 502 w 1698"/>
                <a:gd name="T3" fmla="*/ 951 h 1147"/>
                <a:gd name="T4" fmla="*/ 851 w 1698"/>
                <a:gd name="T5" fmla="*/ 1 h 1147"/>
                <a:gd name="T6" fmla="*/ 1157 w 1698"/>
                <a:gd name="T7" fmla="*/ 959 h 1147"/>
                <a:gd name="T8" fmla="*/ 1698 w 1698"/>
                <a:gd name="T9" fmla="*/ 1127 h 1147"/>
              </a:gdLst>
              <a:ahLst/>
              <a:cxnLst>
                <a:cxn ang="0">
                  <a:pos x="T0" y="T1"/>
                </a:cxn>
                <a:cxn ang="0">
                  <a:pos x="T2" y="T3"/>
                </a:cxn>
                <a:cxn ang="0">
                  <a:pos x="T4" y="T5"/>
                </a:cxn>
                <a:cxn ang="0">
                  <a:pos x="T6" y="T7"/>
                </a:cxn>
                <a:cxn ang="0">
                  <a:pos x="T8" y="T9"/>
                </a:cxn>
              </a:cxnLst>
              <a:rect l="0" t="0" r="r" b="b"/>
              <a:pathLst>
                <a:path w="1698" h="1147">
                  <a:moveTo>
                    <a:pt x="0" y="1134"/>
                  </a:moveTo>
                  <a:cubicBezTo>
                    <a:pt x="84" y="1104"/>
                    <a:pt x="360" y="1140"/>
                    <a:pt x="502" y="951"/>
                  </a:cubicBezTo>
                  <a:cubicBezTo>
                    <a:pt x="644" y="762"/>
                    <a:pt x="742" y="0"/>
                    <a:pt x="851" y="1"/>
                  </a:cubicBezTo>
                  <a:cubicBezTo>
                    <a:pt x="960" y="2"/>
                    <a:pt x="1016" y="771"/>
                    <a:pt x="1157" y="959"/>
                  </a:cubicBezTo>
                  <a:cubicBezTo>
                    <a:pt x="1298" y="1147"/>
                    <a:pt x="1585" y="1092"/>
                    <a:pt x="1698" y="1127"/>
                  </a:cubicBezTo>
                </a:path>
              </a:pathLst>
            </a:custGeom>
            <a:solidFill>
              <a:schemeClr val="bg1"/>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3646" name="Freeform 14"/>
            <p:cNvSpPr>
              <a:spLocks/>
            </p:cNvSpPr>
            <p:nvPr/>
          </p:nvSpPr>
          <p:spPr bwMode="auto">
            <a:xfrm>
              <a:off x="1909" y="2257"/>
              <a:ext cx="1" cy="1144"/>
            </a:xfrm>
            <a:custGeom>
              <a:avLst/>
              <a:gdLst>
                <a:gd name="T0" fmla="*/ 0 w 1"/>
                <a:gd name="T1" fmla="*/ 0 h 1144"/>
                <a:gd name="T2" fmla="*/ 0 w 1"/>
                <a:gd name="T3" fmla="*/ 1144 h 1144"/>
              </a:gdLst>
              <a:ahLst/>
              <a:cxnLst>
                <a:cxn ang="0">
                  <a:pos x="T0" y="T1"/>
                </a:cxn>
                <a:cxn ang="0">
                  <a:pos x="T2" y="T3"/>
                </a:cxn>
              </a:cxnLst>
              <a:rect l="0" t="0" r="r" b="b"/>
              <a:pathLst>
                <a:path w="1" h="1144">
                  <a:moveTo>
                    <a:pt x="0" y="0"/>
                  </a:moveTo>
                  <a:lnTo>
                    <a:pt x="0" y="1144"/>
                  </a:lnTo>
                </a:path>
              </a:pathLst>
            </a:custGeom>
            <a:solidFill>
              <a:schemeClr val="bg1"/>
            </a:solidFill>
            <a:ln w="9525" cap="flat" cmpd="sng">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pSp>
        <p:nvGrpSpPr>
          <p:cNvPr id="453647" name="Group 15"/>
          <p:cNvGrpSpPr>
            <a:grpSpLocks/>
          </p:cNvGrpSpPr>
          <p:nvPr/>
        </p:nvGrpSpPr>
        <p:grpSpPr bwMode="auto">
          <a:xfrm>
            <a:off x="5292725" y="476250"/>
            <a:ext cx="2767013" cy="1820863"/>
            <a:chOff x="2400" y="2256"/>
            <a:chExt cx="1698" cy="1147"/>
          </a:xfrm>
        </p:grpSpPr>
        <p:sp>
          <p:nvSpPr>
            <p:cNvPr id="453648" name="Freeform 16"/>
            <p:cNvSpPr>
              <a:spLocks/>
            </p:cNvSpPr>
            <p:nvPr/>
          </p:nvSpPr>
          <p:spPr bwMode="auto">
            <a:xfrm>
              <a:off x="2400" y="2256"/>
              <a:ext cx="1698" cy="1147"/>
            </a:xfrm>
            <a:custGeom>
              <a:avLst/>
              <a:gdLst>
                <a:gd name="T0" fmla="*/ 0 w 1698"/>
                <a:gd name="T1" fmla="*/ 1134 h 1147"/>
                <a:gd name="T2" fmla="*/ 502 w 1698"/>
                <a:gd name="T3" fmla="*/ 951 h 1147"/>
                <a:gd name="T4" fmla="*/ 851 w 1698"/>
                <a:gd name="T5" fmla="*/ 1 h 1147"/>
                <a:gd name="T6" fmla="*/ 1157 w 1698"/>
                <a:gd name="T7" fmla="*/ 959 h 1147"/>
                <a:gd name="T8" fmla="*/ 1698 w 1698"/>
                <a:gd name="T9" fmla="*/ 1127 h 1147"/>
              </a:gdLst>
              <a:ahLst/>
              <a:cxnLst>
                <a:cxn ang="0">
                  <a:pos x="T0" y="T1"/>
                </a:cxn>
                <a:cxn ang="0">
                  <a:pos x="T2" y="T3"/>
                </a:cxn>
                <a:cxn ang="0">
                  <a:pos x="T4" y="T5"/>
                </a:cxn>
                <a:cxn ang="0">
                  <a:pos x="T6" y="T7"/>
                </a:cxn>
                <a:cxn ang="0">
                  <a:pos x="T8" y="T9"/>
                </a:cxn>
              </a:cxnLst>
              <a:rect l="0" t="0" r="r" b="b"/>
              <a:pathLst>
                <a:path w="1698" h="1147">
                  <a:moveTo>
                    <a:pt x="0" y="1134"/>
                  </a:moveTo>
                  <a:cubicBezTo>
                    <a:pt x="84" y="1104"/>
                    <a:pt x="360" y="1140"/>
                    <a:pt x="502" y="951"/>
                  </a:cubicBezTo>
                  <a:cubicBezTo>
                    <a:pt x="644" y="762"/>
                    <a:pt x="742" y="0"/>
                    <a:pt x="851" y="1"/>
                  </a:cubicBezTo>
                  <a:cubicBezTo>
                    <a:pt x="960" y="2"/>
                    <a:pt x="1016" y="771"/>
                    <a:pt x="1157" y="959"/>
                  </a:cubicBezTo>
                  <a:cubicBezTo>
                    <a:pt x="1298" y="1147"/>
                    <a:pt x="1585" y="1092"/>
                    <a:pt x="1698" y="1127"/>
                  </a:cubicBezTo>
                </a:path>
              </a:pathLst>
            </a:custGeom>
            <a:solidFill>
              <a:srgbClr val="FF6699"/>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3649" name="Freeform 17"/>
            <p:cNvSpPr>
              <a:spLocks/>
            </p:cNvSpPr>
            <p:nvPr/>
          </p:nvSpPr>
          <p:spPr bwMode="auto">
            <a:xfrm>
              <a:off x="3251" y="2257"/>
              <a:ext cx="1" cy="1144"/>
            </a:xfrm>
            <a:custGeom>
              <a:avLst/>
              <a:gdLst>
                <a:gd name="T0" fmla="*/ 0 w 1"/>
                <a:gd name="T1" fmla="*/ 0 h 1144"/>
                <a:gd name="T2" fmla="*/ 0 w 1"/>
                <a:gd name="T3" fmla="*/ 1144 h 1144"/>
              </a:gdLst>
              <a:ahLst/>
              <a:cxnLst>
                <a:cxn ang="0">
                  <a:pos x="T0" y="T1"/>
                </a:cxn>
                <a:cxn ang="0">
                  <a:pos x="T2" y="T3"/>
                </a:cxn>
              </a:cxnLst>
              <a:rect l="0" t="0" r="r" b="b"/>
              <a:pathLst>
                <a:path w="1" h="1144">
                  <a:moveTo>
                    <a:pt x="0" y="0"/>
                  </a:moveTo>
                  <a:lnTo>
                    <a:pt x="0" y="1144"/>
                  </a:lnTo>
                </a:path>
              </a:pathLst>
            </a:custGeom>
            <a:noFill/>
            <a:ln w="9525" cap="flat" cmpd="sng">
              <a:solidFill>
                <a:schemeClr val="tx1"/>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pSp>
        <p:nvGrpSpPr>
          <p:cNvPr id="453650" name="Group 18"/>
          <p:cNvGrpSpPr>
            <a:grpSpLocks/>
          </p:cNvGrpSpPr>
          <p:nvPr/>
        </p:nvGrpSpPr>
        <p:grpSpPr bwMode="auto">
          <a:xfrm>
            <a:off x="3563938" y="5949950"/>
            <a:ext cx="2017712" cy="287338"/>
            <a:chOff x="2200" y="3884"/>
            <a:chExt cx="1271" cy="181"/>
          </a:xfrm>
        </p:grpSpPr>
        <p:graphicFrame>
          <p:nvGraphicFramePr>
            <p:cNvPr id="453651" name="Object 19"/>
            <p:cNvGraphicFramePr>
              <a:graphicFrameLocks noChangeAspect="1"/>
            </p:cNvGraphicFramePr>
            <p:nvPr/>
          </p:nvGraphicFramePr>
          <p:xfrm>
            <a:off x="2200" y="3884"/>
            <a:ext cx="817" cy="181"/>
          </p:xfrm>
          <a:graphic>
            <a:graphicData uri="http://schemas.openxmlformats.org/presentationml/2006/ole">
              <p:oleObj spid="_x0000_s71780" name="公式" r:id="rId5" imgW="1105200" imgH="292320" progId="Equation.3">
                <p:embed/>
              </p:oleObj>
            </a:graphicData>
          </a:graphic>
        </p:graphicFrame>
        <p:sp>
          <p:nvSpPr>
            <p:cNvPr id="453652" name="Rectangle 20"/>
            <p:cNvSpPr>
              <a:spLocks noChangeArrowheads="1"/>
            </p:cNvSpPr>
            <p:nvPr/>
          </p:nvSpPr>
          <p:spPr bwMode="auto">
            <a:xfrm>
              <a:off x="2971" y="3884"/>
              <a:ext cx="500" cy="17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zh-CN" altLang="en-US" sz="1200">
                  <a:latin typeface="Tahoma" pitchFamily="34" charset="0"/>
                </a:rPr>
                <a:t>不尽相等</a:t>
              </a:r>
            </a:p>
          </p:txBody>
        </p:sp>
      </p:grpSp>
      <p:graphicFrame>
        <p:nvGraphicFramePr>
          <p:cNvPr id="453653" name="Object 21"/>
          <p:cNvGraphicFramePr>
            <a:graphicFrameLocks noChangeAspect="1"/>
          </p:cNvGraphicFramePr>
          <p:nvPr/>
        </p:nvGraphicFramePr>
        <p:xfrm>
          <a:off x="7380288" y="908050"/>
          <a:ext cx="719137" cy="647700"/>
        </p:xfrm>
        <a:graphic>
          <a:graphicData uri="http://schemas.openxmlformats.org/presentationml/2006/ole">
            <p:oleObj spid="_x0000_s71781" name="Equation" r:id="rId6" imgW="762120" imgH="546120" progId="Equation.3">
              <p:embed/>
            </p:oleObj>
          </a:graphicData>
        </a:graphic>
      </p:graphicFrame>
      <p:graphicFrame>
        <p:nvGraphicFramePr>
          <p:cNvPr id="453654" name="Object 22"/>
          <p:cNvGraphicFramePr>
            <a:graphicFrameLocks noChangeAspect="1"/>
          </p:cNvGraphicFramePr>
          <p:nvPr/>
        </p:nvGraphicFramePr>
        <p:xfrm>
          <a:off x="539750" y="4005263"/>
          <a:ext cx="719138" cy="647700"/>
        </p:xfrm>
        <a:graphic>
          <a:graphicData uri="http://schemas.openxmlformats.org/presentationml/2006/ole">
            <p:oleObj spid="_x0000_s71782" name="Equation" r:id="rId7" imgW="762120" imgH="546120" progId="Equation.3">
              <p:embed/>
            </p:oleObj>
          </a:graphicData>
        </a:graphic>
      </p:graphicFrame>
      <p:graphicFrame>
        <p:nvGraphicFramePr>
          <p:cNvPr id="453655" name="Object 23"/>
          <p:cNvGraphicFramePr>
            <a:graphicFrameLocks noChangeAspect="1"/>
          </p:cNvGraphicFramePr>
          <p:nvPr/>
        </p:nvGraphicFramePr>
        <p:xfrm>
          <a:off x="5795963" y="2205038"/>
          <a:ext cx="228600" cy="312737"/>
        </p:xfrm>
        <a:graphic>
          <a:graphicData uri="http://schemas.openxmlformats.org/presentationml/2006/ole">
            <p:oleObj spid="_x0000_s71783" name="Equation" r:id="rId8" imgW="292320" imgH="355680" progId="Equation.3">
              <p:embed/>
            </p:oleObj>
          </a:graphicData>
        </a:graphic>
      </p:graphicFrame>
      <p:graphicFrame>
        <p:nvGraphicFramePr>
          <p:cNvPr id="453656" name="Object 24"/>
          <p:cNvGraphicFramePr>
            <a:graphicFrameLocks noChangeAspect="1"/>
          </p:cNvGraphicFramePr>
          <p:nvPr/>
        </p:nvGraphicFramePr>
        <p:xfrm>
          <a:off x="6229350" y="2205038"/>
          <a:ext cx="241300" cy="312737"/>
        </p:xfrm>
        <a:graphic>
          <a:graphicData uri="http://schemas.openxmlformats.org/presentationml/2006/ole">
            <p:oleObj spid="_x0000_s71784" name="Equation" r:id="rId9" imgW="304920" imgH="355680" progId="Equation.3">
              <p:embed/>
            </p:oleObj>
          </a:graphicData>
        </a:graphic>
      </p:graphicFrame>
      <p:graphicFrame>
        <p:nvGraphicFramePr>
          <p:cNvPr id="453657" name="Object 25"/>
          <p:cNvGraphicFramePr>
            <a:graphicFrameLocks noChangeAspect="1"/>
          </p:cNvGraphicFramePr>
          <p:nvPr/>
        </p:nvGraphicFramePr>
        <p:xfrm>
          <a:off x="6877050" y="2205038"/>
          <a:ext cx="241300" cy="312737"/>
        </p:xfrm>
        <a:graphic>
          <a:graphicData uri="http://schemas.openxmlformats.org/presentationml/2006/ole">
            <p:oleObj spid="_x0000_s71785" name="Equation" r:id="rId10" imgW="304920" imgH="355680" progId="Equation.3">
              <p:embed/>
            </p:oleObj>
          </a:graphicData>
        </a:graphic>
      </p:graphicFrame>
      <p:graphicFrame>
        <p:nvGraphicFramePr>
          <p:cNvPr id="453658" name="Object 26"/>
          <p:cNvGraphicFramePr>
            <a:graphicFrameLocks noChangeAspect="1"/>
          </p:cNvGraphicFramePr>
          <p:nvPr/>
        </p:nvGraphicFramePr>
        <p:xfrm>
          <a:off x="7381875" y="2205038"/>
          <a:ext cx="241300" cy="312737"/>
        </p:xfrm>
        <a:graphic>
          <a:graphicData uri="http://schemas.openxmlformats.org/presentationml/2006/ole">
            <p:oleObj spid="_x0000_s71786" name="Equation" r:id="rId11" imgW="304920" imgH="355680" progId="Equation.3">
              <p:embed/>
            </p:oleObj>
          </a:graphicData>
        </a:graphic>
      </p:graphicFrame>
      <p:grpSp>
        <p:nvGrpSpPr>
          <p:cNvPr id="453659" name="Group 27"/>
          <p:cNvGrpSpPr>
            <a:grpSpLocks/>
          </p:cNvGrpSpPr>
          <p:nvPr/>
        </p:nvGrpSpPr>
        <p:grpSpPr bwMode="auto">
          <a:xfrm>
            <a:off x="5292725" y="404813"/>
            <a:ext cx="2767013" cy="1881187"/>
            <a:chOff x="3334" y="255"/>
            <a:chExt cx="1743" cy="1185"/>
          </a:xfrm>
        </p:grpSpPr>
        <p:grpSp>
          <p:nvGrpSpPr>
            <p:cNvPr id="453660" name="Group 28"/>
            <p:cNvGrpSpPr>
              <a:grpSpLocks/>
            </p:cNvGrpSpPr>
            <p:nvPr/>
          </p:nvGrpSpPr>
          <p:grpSpPr bwMode="auto">
            <a:xfrm>
              <a:off x="3334" y="255"/>
              <a:ext cx="1743" cy="1185"/>
              <a:chOff x="3360" y="255"/>
              <a:chExt cx="1698" cy="1185"/>
            </a:xfrm>
          </p:grpSpPr>
          <p:sp>
            <p:nvSpPr>
              <p:cNvPr id="453661" name="Freeform 29"/>
              <p:cNvSpPr>
                <a:spLocks/>
              </p:cNvSpPr>
              <p:nvPr/>
            </p:nvSpPr>
            <p:spPr bwMode="auto">
              <a:xfrm>
                <a:off x="3360" y="255"/>
                <a:ext cx="1698" cy="1185"/>
              </a:xfrm>
              <a:custGeom>
                <a:avLst/>
                <a:gdLst>
                  <a:gd name="T0" fmla="*/ 0 w 1698"/>
                  <a:gd name="T1" fmla="*/ 1134 h 1147"/>
                  <a:gd name="T2" fmla="*/ 502 w 1698"/>
                  <a:gd name="T3" fmla="*/ 951 h 1147"/>
                  <a:gd name="T4" fmla="*/ 851 w 1698"/>
                  <a:gd name="T5" fmla="*/ 1 h 1147"/>
                  <a:gd name="T6" fmla="*/ 1157 w 1698"/>
                  <a:gd name="T7" fmla="*/ 959 h 1147"/>
                  <a:gd name="T8" fmla="*/ 1698 w 1698"/>
                  <a:gd name="T9" fmla="*/ 1127 h 1147"/>
                </a:gdLst>
                <a:ahLst/>
                <a:cxnLst>
                  <a:cxn ang="0">
                    <a:pos x="T0" y="T1"/>
                  </a:cxn>
                  <a:cxn ang="0">
                    <a:pos x="T2" y="T3"/>
                  </a:cxn>
                  <a:cxn ang="0">
                    <a:pos x="T4" y="T5"/>
                  </a:cxn>
                  <a:cxn ang="0">
                    <a:pos x="T6" y="T7"/>
                  </a:cxn>
                  <a:cxn ang="0">
                    <a:pos x="T8" y="T9"/>
                  </a:cxn>
                </a:cxnLst>
                <a:rect l="0" t="0" r="r" b="b"/>
                <a:pathLst>
                  <a:path w="1698" h="1147">
                    <a:moveTo>
                      <a:pt x="0" y="1134"/>
                    </a:moveTo>
                    <a:cubicBezTo>
                      <a:pt x="84" y="1104"/>
                      <a:pt x="360" y="1140"/>
                      <a:pt x="502" y="951"/>
                    </a:cubicBezTo>
                    <a:cubicBezTo>
                      <a:pt x="644" y="762"/>
                      <a:pt x="742" y="0"/>
                      <a:pt x="851" y="1"/>
                    </a:cubicBezTo>
                    <a:cubicBezTo>
                      <a:pt x="960" y="2"/>
                      <a:pt x="1016" y="771"/>
                      <a:pt x="1157" y="959"/>
                    </a:cubicBezTo>
                    <a:cubicBezTo>
                      <a:pt x="1298" y="1147"/>
                      <a:pt x="1585" y="1092"/>
                      <a:pt x="1698" y="1127"/>
                    </a:cubicBezTo>
                  </a:path>
                </a:pathLst>
              </a:custGeom>
              <a:solidFill>
                <a:schemeClr val="folHlink"/>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3662" name="Freeform 30"/>
              <p:cNvSpPr>
                <a:spLocks/>
              </p:cNvSpPr>
              <p:nvPr/>
            </p:nvSpPr>
            <p:spPr bwMode="auto">
              <a:xfrm>
                <a:off x="4213" y="260"/>
                <a:ext cx="1" cy="1144"/>
              </a:xfrm>
              <a:custGeom>
                <a:avLst/>
                <a:gdLst>
                  <a:gd name="T0" fmla="*/ 0 w 1"/>
                  <a:gd name="T1" fmla="*/ 0 h 1144"/>
                  <a:gd name="T2" fmla="*/ 0 w 1"/>
                  <a:gd name="T3" fmla="*/ 1144 h 1144"/>
                </a:gdLst>
                <a:ahLst/>
                <a:cxnLst>
                  <a:cxn ang="0">
                    <a:pos x="T0" y="T1"/>
                  </a:cxn>
                  <a:cxn ang="0">
                    <a:pos x="T2" y="T3"/>
                  </a:cxn>
                </a:cxnLst>
                <a:rect l="0" t="0" r="r" b="b"/>
                <a:pathLst>
                  <a:path w="1" h="1144">
                    <a:moveTo>
                      <a:pt x="0" y="0"/>
                    </a:moveTo>
                    <a:lnTo>
                      <a:pt x="0" y="1144"/>
                    </a:lnTo>
                  </a:path>
                </a:pathLst>
              </a:custGeom>
              <a:noFill/>
              <a:ln w="9525" cap="flat" cmpd="sng">
                <a:solidFill>
                  <a:schemeClr val="tx1"/>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sp>
          <p:nvSpPr>
            <p:cNvPr id="453663" name="Line 31"/>
            <p:cNvSpPr>
              <a:spLocks noChangeShapeType="1"/>
            </p:cNvSpPr>
            <p:nvPr/>
          </p:nvSpPr>
          <p:spPr bwMode="auto">
            <a:xfrm>
              <a:off x="3697" y="1389"/>
              <a:ext cx="0" cy="4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sp>
          <p:nvSpPr>
            <p:cNvPr id="453664" name="Line 32"/>
            <p:cNvSpPr>
              <a:spLocks noChangeShapeType="1"/>
            </p:cNvSpPr>
            <p:nvPr/>
          </p:nvSpPr>
          <p:spPr bwMode="auto">
            <a:xfrm>
              <a:off x="3969" y="1389"/>
              <a:ext cx="0" cy="4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sp>
          <p:nvSpPr>
            <p:cNvPr id="453665" name="Line 33"/>
            <p:cNvSpPr>
              <a:spLocks noChangeShapeType="1"/>
            </p:cNvSpPr>
            <p:nvPr/>
          </p:nvSpPr>
          <p:spPr bwMode="auto">
            <a:xfrm>
              <a:off x="4377" y="1389"/>
              <a:ext cx="0" cy="4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sp>
          <p:nvSpPr>
            <p:cNvPr id="453666" name="Line 34"/>
            <p:cNvSpPr>
              <a:spLocks noChangeShapeType="1"/>
            </p:cNvSpPr>
            <p:nvPr/>
          </p:nvSpPr>
          <p:spPr bwMode="auto">
            <a:xfrm>
              <a:off x="4695" y="1389"/>
              <a:ext cx="0" cy="4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pSp>
        <p:nvGrpSpPr>
          <p:cNvPr id="453667" name="Group 35"/>
          <p:cNvGrpSpPr>
            <a:grpSpLocks/>
          </p:cNvGrpSpPr>
          <p:nvPr/>
        </p:nvGrpSpPr>
        <p:grpSpPr bwMode="auto">
          <a:xfrm>
            <a:off x="1676400" y="3581400"/>
            <a:ext cx="2695575" cy="2298700"/>
            <a:chOff x="1056" y="2256"/>
            <a:chExt cx="1698" cy="1448"/>
          </a:xfrm>
        </p:grpSpPr>
        <p:graphicFrame>
          <p:nvGraphicFramePr>
            <p:cNvPr id="453668" name="Object 36" descr="画布"/>
            <p:cNvGraphicFramePr>
              <a:graphicFrameLocks noChangeAspect="1"/>
            </p:cNvGraphicFramePr>
            <p:nvPr/>
          </p:nvGraphicFramePr>
          <p:xfrm>
            <a:off x="1786" y="3521"/>
            <a:ext cx="257" cy="183"/>
          </p:xfrm>
          <a:graphic>
            <a:graphicData uri="http://schemas.openxmlformats.org/presentationml/2006/ole">
              <p:oleObj spid="_x0000_s71787" name="Equation" r:id="rId12" imgW="241200" imgH="279360" progId="Equation.3">
                <p:embed/>
              </p:oleObj>
            </a:graphicData>
          </a:graphic>
        </p:graphicFrame>
        <p:grpSp>
          <p:nvGrpSpPr>
            <p:cNvPr id="453669" name="Group 37"/>
            <p:cNvGrpSpPr>
              <a:grpSpLocks/>
            </p:cNvGrpSpPr>
            <p:nvPr/>
          </p:nvGrpSpPr>
          <p:grpSpPr bwMode="auto">
            <a:xfrm>
              <a:off x="1056" y="2256"/>
              <a:ext cx="1698" cy="1147"/>
              <a:chOff x="1056" y="2256"/>
              <a:chExt cx="1698" cy="1147"/>
            </a:xfrm>
          </p:grpSpPr>
          <p:sp>
            <p:nvSpPr>
              <p:cNvPr id="453670" name="Freeform 38"/>
              <p:cNvSpPr>
                <a:spLocks/>
              </p:cNvSpPr>
              <p:nvPr/>
            </p:nvSpPr>
            <p:spPr bwMode="auto">
              <a:xfrm>
                <a:off x="1056" y="2256"/>
                <a:ext cx="1698" cy="1147"/>
              </a:xfrm>
              <a:custGeom>
                <a:avLst/>
                <a:gdLst>
                  <a:gd name="T0" fmla="*/ 0 w 1698"/>
                  <a:gd name="T1" fmla="*/ 1134 h 1147"/>
                  <a:gd name="T2" fmla="*/ 502 w 1698"/>
                  <a:gd name="T3" fmla="*/ 951 h 1147"/>
                  <a:gd name="T4" fmla="*/ 851 w 1698"/>
                  <a:gd name="T5" fmla="*/ 1 h 1147"/>
                  <a:gd name="T6" fmla="*/ 1157 w 1698"/>
                  <a:gd name="T7" fmla="*/ 959 h 1147"/>
                  <a:gd name="T8" fmla="*/ 1698 w 1698"/>
                  <a:gd name="T9" fmla="*/ 1127 h 1147"/>
                </a:gdLst>
                <a:ahLst/>
                <a:cxnLst>
                  <a:cxn ang="0">
                    <a:pos x="T0" y="T1"/>
                  </a:cxn>
                  <a:cxn ang="0">
                    <a:pos x="T2" y="T3"/>
                  </a:cxn>
                  <a:cxn ang="0">
                    <a:pos x="T4" y="T5"/>
                  </a:cxn>
                  <a:cxn ang="0">
                    <a:pos x="T6" y="T7"/>
                  </a:cxn>
                  <a:cxn ang="0">
                    <a:pos x="T8" y="T9"/>
                  </a:cxn>
                </a:cxnLst>
                <a:rect l="0" t="0" r="r" b="b"/>
                <a:pathLst>
                  <a:path w="1698" h="1147">
                    <a:moveTo>
                      <a:pt x="0" y="1134"/>
                    </a:moveTo>
                    <a:cubicBezTo>
                      <a:pt x="84" y="1104"/>
                      <a:pt x="360" y="1140"/>
                      <a:pt x="502" y="951"/>
                    </a:cubicBezTo>
                    <a:cubicBezTo>
                      <a:pt x="644" y="762"/>
                      <a:pt x="742" y="0"/>
                      <a:pt x="851" y="1"/>
                    </a:cubicBezTo>
                    <a:cubicBezTo>
                      <a:pt x="960" y="2"/>
                      <a:pt x="1016" y="771"/>
                      <a:pt x="1157" y="959"/>
                    </a:cubicBezTo>
                    <a:cubicBezTo>
                      <a:pt x="1298" y="1147"/>
                      <a:pt x="1585" y="1092"/>
                      <a:pt x="1698" y="1127"/>
                    </a:cubicBezTo>
                  </a:path>
                </a:pathLst>
              </a:custGeom>
              <a:solidFill>
                <a:schemeClr val="bg1"/>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3671" name="Freeform 39"/>
              <p:cNvSpPr>
                <a:spLocks/>
              </p:cNvSpPr>
              <p:nvPr/>
            </p:nvSpPr>
            <p:spPr bwMode="auto">
              <a:xfrm>
                <a:off x="1909" y="2257"/>
                <a:ext cx="1" cy="1144"/>
              </a:xfrm>
              <a:custGeom>
                <a:avLst/>
                <a:gdLst>
                  <a:gd name="T0" fmla="*/ 0 w 1"/>
                  <a:gd name="T1" fmla="*/ 0 h 1144"/>
                  <a:gd name="T2" fmla="*/ 0 w 1"/>
                  <a:gd name="T3" fmla="*/ 1144 h 1144"/>
                </a:gdLst>
                <a:ahLst/>
                <a:cxnLst>
                  <a:cxn ang="0">
                    <a:pos x="T0" y="T1"/>
                  </a:cxn>
                  <a:cxn ang="0">
                    <a:pos x="T2" y="T3"/>
                  </a:cxn>
                </a:cxnLst>
                <a:rect l="0" t="0" r="r" b="b"/>
                <a:pathLst>
                  <a:path w="1" h="1144">
                    <a:moveTo>
                      <a:pt x="0" y="0"/>
                    </a:moveTo>
                    <a:lnTo>
                      <a:pt x="0" y="1144"/>
                    </a:lnTo>
                  </a:path>
                </a:pathLst>
              </a:custGeom>
              <a:solidFill>
                <a:schemeClr val="bg1"/>
              </a:solidFill>
              <a:ln w="9525" cap="flat" cmpd="sng">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aphicFrame>
          <p:nvGraphicFramePr>
            <p:cNvPr id="453672" name="Object 40"/>
            <p:cNvGraphicFramePr>
              <a:graphicFrameLocks noChangeAspect="1"/>
            </p:cNvGraphicFramePr>
            <p:nvPr/>
          </p:nvGraphicFramePr>
          <p:xfrm>
            <a:off x="2200" y="3385"/>
            <a:ext cx="152" cy="197"/>
          </p:xfrm>
          <a:graphic>
            <a:graphicData uri="http://schemas.openxmlformats.org/presentationml/2006/ole">
              <p:oleObj spid="_x0000_s71788" name="Equation" r:id="rId13" imgW="304920" imgH="355680" progId="Equation.3">
                <p:embed/>
              </p:oleObj>
            </a:graphicData>
          </a:graphic>
        </p:graphicFrame>
        <p:sp>
          <p:nvSpPr>
            <p:cNvPr id="453673" name="Line 41"/>
            <p:cNvSpPr>
              <a:spLocks noChangeShapeType="1"/>
            </p:cNvSpPr>
            <p:nvPr/>
          </p:nvSpPr>
          <p:spPr bwMode="auto">
            <a:xfrm>
              <a:off x="2246" y="3339"/>
              <a:ext cx="0" cy="4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pSp>
        <p:nvGrpSpPr>
          <p:cNvPr id="453674" name="Group 42"/>
          <p:cNvGrpSpPr>
            <a:grpSpLocks/>
          </p:cNvGrpSpPr>
          <p:nvPr/>
        </p:nvGrpSpPr>
        <p:grpSpPr bwMode="auto">
          <a:xfrm>
            <a:off x="3810000" y="3581400"/>
            <a:ext cx="2695575" cy="2305050"/>
            <a:chOff x="2400" y="2256"/>
            <a:chExt cx="1698" cy="1452"/>
          </a:xfrm>
        </p:grpSpPr>
        <p:graphicFrame>
          <p:nvGraphicFramePr>
            <p:cNvPr id="453675" name="Object 43"/>
            <p:cNvGraphicFramePr>
              <a:graphicFrameLocks noChangeAspect="1"/>
            </p:cNvGraphicFramePr>
            <p:nvPr/>
          </p:nvGraphicFramePr>
          <p:xfrm>
            <a:off x="3130" y="3514"/>
            <a:ext cx="257" cy="194"/>
          </p:xfrm>
          <a:graphic>
            <a:graphicData uri="http://schemas.openxmlformats.org/presentationml/2006/ole">
              <p:oleObj spid="_x0000_s71789" name="Equation" r:id="rId14" imgW="241200" imgH="292320" progId="Equation.3">
                <p:embed/>
              </p:oleObj>
            </a:graphicData>
          </a:graphic>
        </p:graphicFrame>
        <p:grpSp>
          <p:nvGrpSpPr>
            <p:cNvPr id="453676" name="Group 44"/>
            <p:cNvGrpSpPr>
              <a:grpSpLocks/>
            </p:cNvGrpSpPr>
            <p:nvPr/>
          </p:nvGrpSpPr>
          <p:grpSpPr bwMode="auto">
            <a:xfrm>
              <a:off x="2400" y="2256"/>
              <a:ext cx="1698" cy="1147"/>
              <a:chOff x="2400" y="2256"/>
              <a:chExt cx="1698" cy="1147"/>
            </a:xfrm>
          </p:grpSpPr>
          <p:sp>
            <p:nvSpPr>
              <p:cNvPr id="453677" name="Freeform 45"/>
              <p:cNvSpPr>
                <a:spLocks/>
              </p:cNvSpPr>
              <p:nvPr/>
            </p:nvSpPr>
            <p:spPr bwMode="auto">
              <a:xfrm>
                <a:off x="2400" y="2256"/>
                <a:ext cx="1698" cy="1147"/>
              </a:xfrm>
              <a:custGeom>
                <a:avLst/>
                <a:gdLst>
                  <a:gd name="T0" fmla="*/ 0 w 1698"/>
                  <a:gd name="T1" fmla="*/ 1134 h 1147"/>
                  <a:gd name="T2" fmla="*/ 502 w 1698"/>
                  <a:gd name="T3" fmla="*/ 951 h 1147"/>
                  <a:gd name="T4" fmla="*/ 851 w 1698"/>
                  <a:gd name="T5" fmla="*/ 1 h 1147"/>
                  <a:gd name="T6" fmla="*/ 1157 w 1698"/>
                  <a:gd name="T7" fmla="*/ 959 h 1147"/>
                  <a:gd name="T8" fmla="*/ 1698 w 1698"/>
                  <a:gd name="T9" fmla="*/ 1127 h 1147"/>
                </a:gdLst>
                <a:ahLst/>
                <a:cxnLst>
                  <a:cxn ang="0">
                    <a:pos x="T0" y="T1"/>
                  </a:cxn>
                  <a:cxn ang="0">
                    <a:pos x="T2" y="T3"/>
                  </a:cxn>
                  <a:cxn ang="0">
                    <a:pos x="T4" y="T5"/>
                  </a:cxn>
                  <a:cxn ang="0">
                    <a:pos x="T6" y="T7"/>
                  </a:cxn>
                  <a:cxn ang="0">
                    <a:pos x="T8" y="T9"/>
                  </a:cxn>
                </a:cxnLst>
                <a:rect l="0" t="0" r="r" b="b"/>
                <a:pathLst>
                  <a:path w="1698" h="1147">
                    <a:moveTo>
                      <a:pt x="0" y="1134"/>
                    </a:moveTo>
                    <a:cubicBezTo>
                      <a:pt x="84" y="1104"/>
                      <a:pt x="360" y="1140"/>
                      <a:pt x="502" y="951"/>
                    </a:cubicBezTo>
                    <a:cubicBezTo>
                      <a:pt x="644" y="762"/>
                      <a:pt x="742" y="0"/>
                      <a:pt x="851" y="1"/>
                    </a:cubicBezTo>
                    <a:cubicBezTo>
                      <a:pt x="960" y="2"/>
                      <a:pt x="1016" y="771"/>
                      <a:pt x="1157" y="959"/>
                    </a:cubicBezTo>
                    <a:cubicBezTo>
                      <a:pt x="1298" y="1147"/>
                      <a:pt x="1585" y="1092"/>
                      <a:pt x="1698" y="1127"/>
                    </a:cubicBezTo>
                  </a:path>
                </a:pathLst>
              </a:custGeom>
              <a:solidFill>
                <a:srgbClr val="FF6699"/>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3678" name="Freeform 46"/>
              <p:cNvSpPr>
                <a:spLocks/>
              </p:cNvSpPr>
              <p:nvPr/>
            </p:nvSpPr>
            <p:spPr bwMode="auto">
              <a:xfrm>
                <a:off x="3251" y="2257"/>
                <a:ext cx="1" cy="1144"/>
              </a:xfrm>
              <a:custGeom>
                <a:avLst/>
                <a:gdLst>
                  <a:gd name="T0" fmla="*/ 0 w 1"/>
                  <a:gd name="T1" fmla="*/ 0 h 1144"/>
                  <a:gd name="T2" fmla="*/ 0 w 1"/>
                  <a:gd name="T3" fmla="*/ 1144 h 1144"/>
                </a:gdLst>
                <a:ahLst/>
                <a:cxnLst>
                  <a:cxn ang="0">
                    <a:pos x="T0" y="T1"/>
                  </a:cxn>
                  <a:cxn ang="0">
                    <a:pos x="T2" y="T3"/>
                  </a:cxn>
                </a:cxnLst>
                <a:rect l="0" t="0" r="r" b="b"/>
                <a:pathLst>
                  <a:path w="1" h="1144">
                    <a:moveTo>
                      <a:pt x="0" y="0"/>
                    </a:moveTo>
                    <a:lnTo>
                      <a:pt x="0" y="1144"/>
                    </a:lnTo>
                  </a:path>
                </a:pathLst>
              </a:custGeom>
              <a:noFill/>
              <a:ln w="9525" cap="flat" cmpd="sng">
                <a:solidFill>
                  <a:schemeClr val="tx1"/>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aphicFrame>
          <p:nvGraphicFramePr>
            <p:cNvPr id="453679" name="Object 47"/>
            <p:cNvGraphicFramePr>
              <a:graphicFrameLocks noChangeAspect="1"/>
            </p:cNvGraphicFramePr>
            <p:nvPr/>
          </p:nvGraphicFramePr>
          <p:xfrm>
            <a:off x="2971" y="3385"/>
            <a:ext cx="152" cy="197"/>
          </p:xfrm>
          <a:graphic>
            <a:graphicData uri="http://schemas.openxmlformats.org/presentationml/2006/ole">
              <p:oleObj spid="_x0000_s71790" name="Equation" r:id="rId15" imgW="304920" imgH="355680" progId="Equation.3">
                <p:embed/>
              </p:oleObj>
            </a:graphicData>
          </a:graphic>
        </p:graphicFrame>
        <p:sp>
          <p:nvSpPr>
            <p:cNvPr id="453680" name="Line 48"/>
            <p:cNvSpPr>
              <a:spLocks noChangeShapeType="1"/>
            </p:cNvSpPr>
            <p:nvPr/>
          </p:nvSpPr>
          <p:spPr bwMode="auto">
            <a:xfrm>
              <a:off x="3017" y="3339"/>
              <a:ext cx="0" cy="4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pSp>
        <p:nvGrpSpPr>
          <p:cNvPr id="453681" name="Group 49"/>
          <p:cNvGrpSpPr>
            <a:grpSpLocks/>
          </p:cNvGrpSpPr>
          <p:nvPr/>
        </p:nvGrpSpPr>
        <p:grpSpPr bwMode="auto">
          <a:xfrm>
            <a:off x="5791200" y="3581400"/>
            <a:ext cx="2695575" cy="2298700"/>
            <a:chOff x="3648" y="2256"/>
            <a:chExt cx="1698" cy="1448"/>
          </a:xfrm>
        </p:grpSpPr>
        <p:graphicFrame>
          <p:nvGraphicFramePr>
            <p:cNvPr id="453682" name="Object 50"/>
            <p:cNvGraphicFramePr>
              <a:graphicFrameLocks noChangeAspect="1"/>
            </p:cNvGraphicFramePr>
            <p:nvPr/>
          </p:nvGraphicFramePr>
          <p:xfrm>
            <a:off x="4377" y="3521"/>
            <a:ext cx="258" cy="183"/>
          </p:xfrm>
          <a:graphic>
            <a:graphicData uri="http://schemas.openxmlformats.org/presentationml/2006/ole">
              <p:oleObj spid="_x0000_s71791" name="Equation" r:id="rId16" imgW="241200" imgH="279360" progId="Equation.3">
                <p:embed/>
              </p:oleObj>
            </a:graphicData>
          </a:graphic>
        </p:graphicFrame>
        <p:grpSp>
          <p:nvGrpSpPr>
            <p:cNvPr id="453683" name="Group 51"/>
            <p:cNvGrpSpPr>
              <a:grpSpLocks/>
            </p:cNvGrpSpPr>
            <p:nvPr/>
          </p:nvGrpSpPr>
          <p:grpSpPr bwMode="auto">
            <a:xfrm>
              <a:off x="3648" y="2256"/>
              <a:ext cx="1698" cy="1147"/>
              <a:chOff x="3648" y="2256"/>
              <a:chExt cx="1698" cy="1147"/>
            </a:xfrm>
          </p:grpSpPr>
          <p:sp>
            <p:nvSpPr>
              <p:cNvPr id="453684" name="Freeform 52"/>
              <p:cNvSpPr>
                <a:spLocks/>
              </p:cNvSpPr>
              <p:nvPr/>
            </p:nvSpPr>
            <p:spPr bwMode="auto">
              <a:xfrm>
                <a:off x="3648" y="2256"/>
                <a:ext cx="1698" cy="1147"/>
              </a:xfrm>
              <a:custGeom>
                <a:avLst/>
                <a:gdLst>
                  <a:gd name="T0" fmla="*/ 0 w 1698"/>
                  <a:gd name="T1" fmla="*/ 1134 h 1147"/>
                  <a:gd name="T2" fmla="*/ 502 w 1698"/>
                  <a:gd name="T3" fmla="*/ 951 h 1147"/>
                  <a:gd name="T4" fmla="*/ 851 w 1698"/>
                  <a:gd name="T5" fmla="*/ 1 h 1147"/>
                  <a:gd name="T6" fmla="*/ 1157 w 1698"/>
                  <a:gd name="T7" fmla="*/ 959 h 1147"/>
                  <a:gd name="T8" fmla="*/ 1698 w 1698"/>
                  <a:gd name="T9" fmla="*/ 1127 h 1147"/>
                </a:gdLst>
                <a:ahLst/>
                <a:cxnLst>
                  <a:cxn ang="0">
                    <a:pos x="T0" y="T1"/>
                  </a:cxn>
                  <a:cxn ang="0">
                    <a:pos x="T2" y="T3"/>
                  </a:cxn>
                  <a:cxn ang="0">
                    <a:pos x="T4" y="T5"/>
                  </a:cxn>
                  <a:cxn ang="0">
                    <a:pos x="T6" y="T7"/>
                  </a:cxn>
                  <a:cxn ang="0">
                    <a:pos x="T8" y="T9"/>
                  </a:cxn>
                </a:cxnLst>
                <a:rect l="0" t="0" r="r" b="b"/>
                <a:pathLst>
                  <a:path w="1698" h="1147">
                    <a:moveTo>
                      <a:pt x="0" y="1134"/>
                    </a:moveTo>
                    <a:cubicBezTo>
                      <a:pt x="84" y="1104"/>
                      <a:pt x="360" y="1140"/>
                      <a:pt x="502" y="951"/>
                    </a:cubicBezTo>
                    <a:cubicBezTo>
                      <a:pt x="644" y="762"/>
                      <a:pt x="742" y="0"/>
                      <a:pt x="851" y="1"/>
                    </a:cubicBezTo>
                    <a:cubicBezTo>
                      <a:pt x="960" y="2"/>
                      <a:pt x="1016" y="771"/>
                      <a:pt x="1157" y="959"/>
                    </a:cubicBezTo>
                    <a:cubicBezTo>
                      <a:pt x="1298" y="1147"/>
                      <a:pt x="1585" y="1092"/>
                      <a:pt x="1698" y="1127"/>
                    </a:cubicBezTo>
                  </a:path>
                </a:pathLst>
              </a:custGeom>
              <a:solidFill>
                <a:schemeClr val="folHlink"/>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3685" name="Freeform 53"/>
              <p:cNvSpPr>
                <a:spLocks/>
              </p:cNvSpPr>
              <p:nvPr/>
            </p:nvSpPr>
            <p:spPr bwMode="auto">
              <a:xfrm>
                <a:off x="4490" y="2257"/>
                <a:ext cx="1" cy="1120"/>
              </a:xfrm>
              <a:custGeom>
                <a:avLst/>
                <a:gdLst>
                  <a:gd name="T0" fmla="*/ 0 w 1"/>
                  <a:gd name="T1" fmla="*/ 0 h 1120"/>
                  <a:gd name="T2" fmla="*/ 0 w 1"/>
                  <a:gd name="T3" fmla="*/ 1120 h 1120"/>
                </a:gdLst>
                <a:ahLst/>
                <a:cxnLst>
                  <a:cxn ang="0">
                    <a:pos x="T0" y="T1"/>
                  </a:cxn>
                  <a:cxn ang="0">
                    <a:pos x="T2" y="T3"/>
                  </a:cxn>
                </a:cxnLst>
                <a:rect l="0" t="0" r="r" b="b"/>
                <a:pathLst>
                  <a:path w="1" h="1120">
                    <a:moveTo>
                      <a:pt x="0" y="0"/>
                    </a:moveTo>
                    <a:lnTo>
                      <a:pt x="0" y="1120"/>
                    </a:lnTo>
                  </a:path>
                </a:pathLst>
              </a:custGeom>
              <a:noFill/>
              <a:ln w="9525" cap="flat" cmpd="sng">
                <a:solidFill>
                  <a:schemeClr val="tx1"/>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aphicFrame>
          <p:nvGraphicFramePr>
            <p:cNvPr id="453686" name="Object 54"/>
            <p:cNvGraphicFramePr>
              <a:graphicFrameLocks noChangeAspect="1"/>
            </p:cNvGraphicFramePr>
            <p:nvPr/>
          </p:nvGraphicFramePr>
          <p:xfrm>
            <a:off x="4151" y="3385"/>
            <a:ext cx="152" cy="197"/>
          </p:xfrm>
          <a:graphic>
            <a:graphicData uri="http://schemas.openxmlformats.org/presentationml/2006/ole">
              <p:oleObj spid="_x0000_s71792" name="Equation" r:id="rId17" imgW="304920" imgH="355680" progId="Equation.3">
                <p:embed/>
              </p:oleObj>
            </a:graphicData>
          </a:graphic>
        </p:graphicFrame>
        <p:sp>
          <p:nvSpPr>
            <p:cNvPr id="453687" name="Line 55"/>
            <p:cNvSpPr>
              <a:spLocks noChangeShapeType="1"/>
            </p:cNvSpPr>
            <p:nvPr/>
          </p:nvSpPr>
          <p:spPr bwMode="auto">
            <a:xfrm>
              <a:off x="4197" y="3339"/>
              <a:ext cx="0" cy="4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pSp>
        <p:nvGrpSpPr>
          <p:cNvPr id="453688" name="Group 56"/>
          <p:cNvGrpSpPr>
            <a:grpSpLocks/>
          </p:cNvGrpSpPr>
          <p:nvPr/>
        </p:nvGrpSpPr>
        <p:grpSpPr bwMode="auto">
          <a:xfrm>
            <a:off x="685800" y="3581400"/>
            <a:ext cx="7924800" cy="2293938"/>
            <a:chOff x="432" y="2256"/>
            <a:chExt cx="4992" cy="1445"/>
          </a:xfrm>
        </p:grpSpPr>
        <p:sp>
          <p:nvSpPr>
            <p:cNvPr id="453689" name="Line 57"/>
            <p:cNvSpPr>
              <a:spLocks noChangeShapeType="1"/>
            </p:cNvSpPr>
            <p:nvPr/>
          </p:nvSpPr>
          <p:spPr bwMode="auto">
            <a:xfrm>
              <a:off x="432" y="3408"/>
              <a:ext cx="4992"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nvGrpSpPr>
            <p:cNvPr id="453690" name="Group 58"/>
            <p:cNvGrpSpPr>
              <a:grpSpLocks/>
            </p:cNvGrpSpPr>
            <p:nvPr/>
          </p:nvGrpSpPr>
          <p:grpSpPr bwMode="auto">
            <a:xfrm>
              <a:off x="480" y="2256"/>
              <a:ext cx="1698" cy="1445"/>
              <a:chOff x="480" y="2256"/>
              <a:chExt cx="1698" cy="1445"/>
            </a:xfrm>
          </p:grpSpPr>
          <p:grpSp>
            <p:nvGrpSpPr>
              <p:cNvPr id="453691" name="Group 59"/>
              <p:cNvGrpSpPr>
                <a:grpSpLocks/>
              </p:cNvGrpSpPr>
              <p:nvPr/>
            </p:nvGrpSpPr>
            <p:grpSpPr bwMode="auto">
              <a:xfrm>
                <a:off x="480" y="2256"/>
                <a:ext cx="1698" cy="1147"/>
                <a:chOff x="480" y="2256"/>
                <a:chExt cx="1698" cy="1147"/>
              </a:xfrm>
            </p:grpSpPr>
            <p:sp>
              <p:nvSpPr>
                <p:cNvPr id="453692" name="Freeform 60"/>
                <p:cNvSpPr>
                  <a:spLocks/>
                </p:cNvSpPr>
                <p:nvPr/>
              </p:nvSpPr>
              <p:spPr bwMode="auto">
                <a:xfrm>
                  <a:off x="480" y="2256"/>
                  <a:ext cx="1698" cy="1147"/>
                </a:xfrm>
                <a:custGeom>
                  <a:avLst/>
                  <a:gdLst>
                    <a:gd name="T0" fmla="*/ 0 w 1698"/>
                    <a:gd name="T1" fmla="*/ 1134 h 1147"/>
                    <a:gd name="T2" fmla="*/ 502 w 1698"/>
                    <a:gd name="T3" fmla="*/ 951 h 1147"/>
                    <a:gd name="T4" fmla="*/ 851 w 1698"/>
                    <a:gd name="T5" fmla="*/ 1 h 1147"/>
                    <a:gd name="T6" fmla="*/ 1157 w 1698"/>
                    <a:gd name="T7" fmla="*/ 959 h 1147"/>
                    <a:gd name="T8" fmla="*/ 1698 w 1698"/>
                    <a:gd name="T9" fmla="*/ 1127 h 1147"/>
                  </a:gdLst>
                  <a:ahLst/>
                  <a:cxnLst>
                    <a:cxn ang="0">
                      <a:pos x="T0" y="T1"/>
                    </a:cxn>
                    <a:cxn ang="0">
                      <a:pos x="T2" y="T3"/>
                    </a:cxn>
                    <a:cxn ang="0">
                      <a:pos x="T4" y="T5"/>
                    </a:cxn>
                    <a:cxn ang="0">
                      <a:pos x="T6" y="T7"/>
                    </a:cxn>
                    <a:cxn ang="0">
                      <a:pos x="T8" y="T9"/>
                    </a:cxn>
                  </a:cxnLst>
                  <a:rect l="0" t="0" r="r" b="b"/>
                  <a:pathLst>
                    <a:path w="1698" h="1147">
                      <a:moveTo>
                        <a:pt x="0" y="1134"/>
                      </a:moveTo>
                      <a:cubicBezTo>
                        <a:pt x="84" y="1104"/>
                        <a:pt x="360" y="1140"/>
                        <a:pt x="502" y="951"/>
                      </a:cubicBezTo>
                      <a:cubicBezTo>
                        <a:pt x="644" y="762"/>
                        <a:pt x="742" y="0"/>
                        <a:pt x="851" y="1"/>
                      </a:cubicBezTo>
                      <a:cubicBezTo>
                        <a:pt x="960" y="2"/>
                        <a:pt x="1016" y="771"/>
                        <a:pt x="1157" y="959"/>
                      </a:cubicBezTo>
                      <a:cubicBezTo>
                        <a:pt x="1298" y="1147"/>
                        <a:pt x="1585" y="1092"/>
                        <a:pt x="1698" y="1127"/>
                      </a:cubicBezTo>
                    </a:path>
                  </a:pathLst>
                </a:custGeom>
                <a:solidFill>
                  <a:srgbClr val="FFFF99"/>
                </a:solidFill>
                <a:ln w="3175" cap="flat" cmpd="sng">
                  <a:solidFill>
                    <a:schemeClr val="tx1"/>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53693" name="Freeform 61"/>
                <p:cNvSpPr>
                  <a:spLocks/>
                </p:cNvSpPr>
                <p:nvPr/>
              </p:nvSpPr>
              <p:spPr bwMode="auto">
                <a:xfrm>
                  <a:off x="1333" y="2257"/>
                  <a:ext cx="1" cy="1128"/>
                </a:xfrm>
                <a:custGeom>
                  <a:avLst/>
                  <a:gdLst>
                    <a:gd name="T0" fmla="*/ 0 w 1"/>
                    <a:gd name="T1" fmla="*/ 0 h 1128"/>
                    <a:gd name="T2" fmla="*/ 0 w 1"/>
                    <a:gd name="T3" fmla="*/ 1128 h 1128"/>
                  </a:gdLst>
                  <a:ahLst/>
                  <a:cxnLst>
                    <a:cxn ang="0">
                      <a:pos x="T0" y="T1"/>
                    </a:cxn>
                    <a:cxn ang="0">
                      <a:pos x="T2" y="T3"/>
                    </a:cxn>
                  </a:cxnLst>
                  <a:rect l="0" t="0" r="r" b="b"/>
                  <a:pathLst>
                    <a:path w="1" h="1128">
                      <a:moveTo>
                        <a:pt x="0" y="0"/>
                      </a:moveTo>
                      <a:lnTo>
                        <a:pt x="0" y="1128"/>
                      </a:lnTo>
                    </a:path>
                  </a:pathLst>
                </a:custGeom>
                <a:noFill/>
                <a:ln w="9525" cap="flat" cmpd="sng">
                  <a:solidFill>
                    <a:schemeClr val="tx1"/>
                  </a:solidFill>
                  <a:prstDash val="solid"/>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graphicFrame>
            <p:nvGraphicFramePr>
              <p:cNvPr id="453694" name="Object 62"/>
              <p:cNvGraphicFramePr>
                <a:graphicFrameLocks noChangeAspect="1"/>
              </p:cNvGraphicFramePr>
              <p:nvPr/>
            </p:nvGraphicFramePr>
            <p:xfrm>
              <a:off x="1021" y="3385"/>
              <a:ext cx="144" cy="197"/>
            </p:xfrm>
            <a:graphic>
              <a:graphicData uri="http://schemas.openxmlformats.org/presentationml/2006/ole">
                <p:oleObj spid="_x0000_s71793" name="Equation" r:id="rId18" imgW="292320" imgH="355680" progId="Equation.3">
                  <p:embed/>
                </p:oleObj>
              </a:graphicData>
            </a:graphic>
          </p:graphicFrame>
          <p:sp>
            <p:nvSpPr>
              <p:cNvPr id="453695" name="Line 63"/>
              <p:cNvSpPr>
                <a:spLocks noChangeShapeType="1"/>
              </p:cNvSpPr>
              <p:nvPr/>
            </p:nvSpPr>
            <p:spPr bwMode="auto">
              <a:xfrm>
                <a:off x="1067" y="3339"/>
                <a:ext cx="0" cy="45"/>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grpSp>
            <p:nvGrpSpPr>
              <p:cNvPr id="453696" name="Group 64"/>
              <p:cNvGrpSpPr>
                <a:grpSpLocks noChangeAspect="1"/>
              </p:cNvGrpSpPr>
              <p:nvPr/>
            </p:nvGrpSpPr>
            <p:grpSpPr bwMode="auto">
              <a:xfrm>
                <a:off x="1200" y="3517"/>
                <a:ext cx="240" cy="184"/>
                <a:chOff x="1230" y="3407"/>
                <a:chExt cx="240" cy="184"/>
              </a:xfrm>
            </p:grpSpPr>
            <p:sp>
              <p:nvSpPr>
                <p:cNvPr id="453697" name="AutoShape 65"/>
                <p:cNvSpPr>
                  <a:spLocks noChangeAspect="1" noChangeArrowheads="1" noTextEdit="1"/>
                </p:cNvSpPr>
                <p:nvPr/>
              </p:nvSpPr>
              <p:spPr bwMode="auto">
                <a:xfrm>
                  <a:off x="1230" y="3408"/>
                  <a:ext cx="240" cy="1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453698" name="Rectangle 66"/>
                <p:cNvSpPr>
                  <a:spLocks noChangeArrowheads="1"/>
                </p:cNvSpPr>
                <p:nvPr/>
              </p:nvSpPr>
              <p:spPr bwMode="auto">
                <a:xfrm>
                  <a:off x="1378" y="3501"/>
                  <a:ext cx="36" cy="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kumimoji="1" lang="en-US" altLang="zh-CN" sz="900">
                      <a:solidFill>
                        <a:srgbClr val="000000"/>
                      </a:solidFill>
                      <a:latin typeface="Times New Roman" pitchFamily="18" charset="0"/>
                    </a:rPr>
                    <a:t>1</a:t>
                  </a:r>
                  <a:endParaRPr kumimoji="1" lang="en-US" altLang="zh-CN" sz="1200">
                    <a:latin typeface="Tahoma" pitchFamily="34" charset="0"/>
                  </a:endParaRPr>
                </a:p>
              </p:txBody>
            </p:sp>
            <p:sp>
              <p:nvSpPr>
                <p:cNvPr id="453699" name="Rectangle 67"/>
                <p:cNvSpPr>
                  <a:spLocks noChangeArrowheads="1"/>
                </p:cNvSpPr>
                <p:nvPr/>
              </p:nvSpPr>
              <p:spPr bwMode="auto">
                <a:xfrm>
                  <a:off x="1264" y="3407"/>
                  <a:ext cx="74" cy="1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kumimoji="1" lang="en-US" altLang="zh-CN" sz="1600" i="1">
                      <a:solidFill>
                        <a:srgbClr val="000000"/>
                      </a:solidFill>
                      <a:latin typeface="Symbol" pitchFamily="18" charset="2"/>
                    </a:rPr>
                    <a:t>m</a:t>
                  </a:r>
                  <a:endParaRPr kumimoji="1" lang="en-US" altLang="zh-CN" sz="1200">
                    <a:latin typeface="Tahoma" pitchFamily="34" charset="0"/>
                  </a:endParaRPr>
                </a:p>
              </p:txBody>
            </p:sp>
          </p:grpSp>
        </p:grpSp>
      </p:grpSp>
      <p:sp>
        <p:nvSpPr>
          <p:cNvPr id="453700" name="AutoShape 68" descr="画布">
            <a:hlinkClick r:id="" action="ppaction://noaction" highlightClick="1"/>
          </p:cNvPr>
          <p:cNvSpPr>
            <a:spLocks noChangeArrowheads="1"/>
          </p:cNvSpPr>
          <p:nvPr/>
        </p:nvSpPr>
        <p:spPr bwMode="auto">
          <a:xfrm>
            <a:off x="7740650" y="0"/>
            <a:ext cx="1403350" cy="188913"/>
          </a:xfrm>
          <a:prstGeom prst="bevel">
            <a:avLst>
              <a:gd name="adj" fmla="val 6667"/>
            </a:avLst>
          </a:prstGeom>
          <a:blipFill dpi="0" rotWithShape="1">
            <a:blip r:embed="rId19"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方差分析的基本原理</a:t>
            </a:r>
          </a:p>
        </p:txBody>
      </p:sp>
    </p:spTree>
    <p:extLst>
      <p:ext uri="{BB962C8B-B14F-4D97-AF65-F5344CB8AC3E}">
        <p14:creationId xmlns:p14="http://schemas.microsoft.com/office/powerpoint/2010/main" xmlns="" val="312242529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53639"/>
                                        </p:tgtEl>
                                        <p:attrNameLst>
                                          <p:attrName>style.visibility</p:attrName>
                                        </p:attrNameLst>
                                      </p:cBhvr>
                                      <p:to>
                                        <p:strVal val="visible"/>
                                      </p:to>
                                    </p:set>
                                    <p:animEffect transition="in" filter="dissolve">
                                      <p:cBhvr>
                                        <p:cTn id="7" dur="500"/>
                                        <p:tgtEl>
                                          <p:spTgt spid="4536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53644"/>
                                        </p:tgtEl>
                                        <p:attrNameLst>
                                          <p:attrName>style.visibility</p:attrName>
                                        </p:attrNameLst>
                                      </p:cBhvr>
                                      <p:to>
                                        <p:strVal val="visible"/>
                                      </p:to>
                                    </p:set>
                                    <p:animEffect transition="in" filter="dissolve">
                                      <p:cBhvr>
                                        <p:cTn id="12" dur="500"/>
                                        <p:tgtEl>
                                          <p:spTgt spid="45364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453647"/>
                                        </p:tgtEl>
                                        <p:attrNameLst>
                                          <p:attrName>style.visibility</p:attrName>
                                        </p:attrNameLst>
                                      </p:cBhvr>
                                      <p:to>
                                        <p:strVal val="visible"/>
                                      </p:to>
                                    </p:set>
                                    <p:animEffect transition="in" filter="dissolve">
                                      <p:cBhvr>
                                        <p:cTn id="17" dur="500"/>
                                        <p:tgtEl>
                                          <p:spTgt spid="45364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453659"/>
                                        </p:tgtEl>
                                        <p:attrNameLst>
                                          <p:attrName>style.visibility</p:attrName>
                                        </p:attrNameLst>
                                      </p:cBhvr>
                                      <p:to>
                                        <p:strVal val="visible"/>
                                      </p:to>
                                    </p:set>
                                    <p:animEffect transition="in" filter="fade">
                                      <p:cBhvr>
                                        <p:cTn id="22" dur="2000"/>
                                        <p:tgtEl>
                                          <p:spTgt spid="45365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nodeType="clickEffect">
                                  <p:stCondLst>
                                    <p:cond delay="0"/>
                                  </p:stCondLst>
                                  <p:childTnLst>
                                    <p:set>
                                      <p:cBhvr>
                                        <p:cTn id="26" dur="1" fill="hold">
                                          <p:stCondLst>
                                            <p:cond delay="0"/>
                                          </p:stCondLst>
                                        </p:cTn>
                                        <p:tgtEl>
                                          <p:spTgt spid="453635"/>
                                        </p:tgtEl>
                                        <p:attrNameLst>
                                          <p:attrName>style.visibility</p:attrName>
                                        </p:attrNameLst>
                                      </p:cBhvr>
                                      <p:to>
                                        <p:strVal val="visible"/>
                                      </p:to>
                                    </p:set>
                                    <p:animEffect transition="in" filter="dissolve">
                                      <p:cBhvr>
                                        <p:cTn id="27" dur="500"/>
                                        <p:tgtEl>
                                          <p:spTgt spid="45363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453653"/>
                                        </p:tgtEl>
                                        <p:attrNameLst>
                                          <p:attrName>style.visibility</p:attrName>
                                        </p:attrNameLst>
                                      </p:cBhvr>
                                      <p:to>
                                        <p:strVal val="visible"/>
                                      </p:to>
                                    </p:set>
                                    <p:animEffect transition="in" filter="fade">
                                      <p:cBhvr>
                                        <p:cTn id="32" dur="2000"/>
                                        <p:tgtEl>
                                          <p:spTgt spid="45365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453688"/>
                                        </p:tgtEl>
                                        <p:attrNameLst>
                                          <p:attrName>style.visibility</p:attrName>
                                        </p:attrNameLst>
                                      </p:cBhvr>
                                      <p:to>
                                        <p:strVal val="visible"/>
                                      </p:to>
                                    </p:set>
                                    <p:animEffect transition="in" filter="fade">
                                      <p:cBhvr>
                                        <p:cTn id="37" dur="2000"/>
                                        <p:tgtEl>
                                          <p:spTgt spid="453688"/>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453667"/>
                                        </p:tgtEl>
                                        <p:attrNameLst>
                                          <p:attrName>style.visibility</p:attrName>
                                        </p:attrNameLst>
                                      </p:cBhvr>
                                      <p:to>
                                        <p:strVal val="visible"/>
                                      </p:to>
                                    </p:set>
                                    <p:animEffect transition="in" filter="fade">
                                      <p:cBhvr>
                                        <p:cTn id="42" dur="2000"/>
                                        <p:tgtEl>
                                          <p:spTgt spid="453667"/>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nodeType="clickEffect">
                                  <p:stCondLst>
                                    <p:cond delay="0"/>
                                  </p:stCondLst>
                                  <p:childTnLst>
                                    <p:set>
                                      <p:cBhvr>
                                        <p:cTn id="46" dur="1" fill="hold">
                                          <p:stCondLst>
                                            <p:cond delay="0"/>
                                          </p:stCondLst>
                                        </p:cTn>
                                        <p:tgtEl>
                                          <p:spTgt spid="453674"/>
                                        </p:tgtEl>
                                        <p:attrNameLst>
                                          <p:attrName>style.visibility</p:attrName>
                                        </p:attrNameLst>
                                      </p:cBhvr>
                                      <p:to>
                                        <p:strVal val="visible"/>
                                      </p:to>
                                    </p:set>
                                    <p:animEffect transition="in" filter="fade">
                                      <p:cBhvr>
                                        <p:cTn id="47" dur="2000"/>
                                        <p:tgtEl>
                                          <p:spTgt spid="45367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453681"/>
                                        </p:tgtEl>
                                        <p:attrNameLst>
                                          <p:attrName>style.visibility</p:attrName>
                                        </p:attrNameLst>
                                      </p:cBhvr>
                                      <p:to>
                                        <p:strVal val="visible"/>
                                      </p:to>
                                    </p:set>
                                    <p:animEffect transition="in" filter="fade">
                                      <p:cBhvr>
                                        <p:cTn id="52" dur="2000"/>
                                        <p:tgtEl>
                                          <p:spTgt spid="453681"/>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nodeType="clickEffect">
                                  <p:stCondLst>
                                    <p:cond delay="0"/>
                                  </p:stCondLst>
                                  <p:childTnLst>
                                    <p:set>
                                      <p:cBhvr>
                                        <p:cTn id="56" dur="1" fill="hold">
                                          <p:stCondLst>
                                            <p:cond delay="0"/>
                                          </p:stCondLst>
                                        </p:cTn>
                                        <p:tgtEl>
                                          <p:spTgt spid="453650"/>
                                        </p:tgtEl>
                                        <p:attrNameLst>
                                          <p:attrName>style.visibility</p:attrName>
                                        </p:attrNameLst>
                                      </p:cBhvr>
                                      <p:to>
                                        <p:strVal val="visible"/>
                                      </p:to>
                                    </p:set>
                                    <p:animEffect transition="in" filter="fade">
                                      <p:cBhvr>
                                        <p:cTn id="57" dur="2000"/>
                                        <p:tgtEl>
                                          <p:spTgt spid="453650"/>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0" presetClass="entr" presetSubtype="0" fill="hold" nodeType="clickEffect">
                                  <p:stCondLst>
                                    <p:cond delay="0"/>
                                  </p:stCondLst>
                                  <p:childTnLst>
                                    <p:set>
                                      <p:cBhvr>
                                        <p:cTn id="61" dur="1" fill="hold">
                                          <p:stCondLst>
                                            <p:cond delay="0"/>
                                          </p:stCondLst>
                                        </p:cTn>
                                        <p:tgtEl>
                                          <p:spTgt spid="453654"/>
                                        </p:tgtEl>
                                        <p:attrNameLst>
                                          <p:attrName>style.visibility</p:attrName>
                                        </p:attrNameLst>
                                      </p:cBhvr>
                                      <p:to>
                                        <p:strVal val="visible"/>
                                      </p:to>
                                    </p:set>
                                    <p:animEffect transition="in" filter="fade">
                                      <p:cBhvr>
                                        <p:cTn id="62" dur="2000"/>
                                        <p:tgtEl>
                                          <p:spTgt spid="4536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8" name="Rectangle 4"/>
          <p:cNvSpPr>
            <a:spLocks noChangeArrowheads="1"/>
          </p:cNvSpPr>
          <p:nvPr/>
        </p:nvSpPr>
        <p:spPr bwMode="auto">
          <a:xfrm>
            <a:off x="468313" y="246063"/>
            <a:ext cx="248443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sz="2000" b="1"/>
              <a:t>二、方差分析的原理</a:t>
            </a:r>
          </a:p>
        </p:txBody>
      </p:sp>
      <p:sp>
        <p:nvSpPr>
          <p:cNvPr id="533509" name="Rectangle 5"/>
          <p:cNvSpPr>
            <a:spLocks noChangeArrowheads="1"/>
          </p:cNvSpPr>
          <p:nvPr/>
        </p:nvSpPr>
        <p:spPr bwMode="auto">
          <a:xfrm>
            <a:off x="250825" y="1192213"/>
            <a:ext cx="8529638" cy="4854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vl="1">
              <a:lnSpc>
                <a:spcPct val="130000"/>
              </a:lnSpc>
              <a:tabLst>
                <a:tab pos="819150" algn="l"/>
                <a:tab pos="1219200" algn="l"/>
              </a:tabLst>
            </a:pPr>
            <a:r>
              <a:rPr lang="zh-CN" altLang="en-US" sz="2000"/>
              <a:t>（一）数据差异的来源</a:t>
            </a:r>
          </a:p>
          <a:p>
            <a:pPr lvl="2">
              <a:lnSpc>
                <a:spcPct val="130000"/>
              </a:lnSpc>
              <a:tabLst>
                <a:tab pos="819150" algn="l"/>
                <a:tab pos="1219200" algn="l"/>
              </a:tabLst>
            </a:pPr>
            <a:r>
              <a:rPr lang="en-US" altLang="zh-CN" sz="2000"/>
              <a:t>1</a:t>
            </a:r>
            <a:r>
              <a:rPr lang="zh-CN" altLang="en-US" sz="2000"/>
              <a:t>、因素的水平不同（系统性差异）；</a:t>
            </a:r>
          </a:p>
          <a:p>
            <a:pPr lvl="2">
              <a:lnSpc>
                <a:spcPct val="130000"/>
              </a:lnSpc>
              <a:tabLst>
                <a:tab pos="819150" algn="l"/>
                <a:tab pos="1219200" algn="l"/>
              </a:tabLst>
            </a:pPr>
            <a:r>
              <a:rPr lang="en-US" altLang="zh-CN" sz="2000"/>
              <a:t>2</a:t>
            </a:r>
            <a:r>
              <a:rPr lang="zh-CN" altLang="en-US" sz="2000"/>
              <a:t>、随机因素（随机性差异）。</a:t>
            </a:r>
          </a:p>
          <a:p>
            <a:pPr indent="466725">
              <a:lnSpc>
                <a:spcPct val="130000"/>
              </a:lnSpc>
              <a:tabLst>
                <a:tab pos="819150" algn="l"/>
                <a:tab pos="1219200" algn="l"/>
              </a:tabLst>
            </a:pPr>
            <a:r>
              <a:rPr lang="zh-CN" altLang="en-US" sz="2000"/>
              <a:t>（二）、数据差异的度量</a:t>
            </a:r>
          </a:p>
          <a:p>
            <a:pPr lvl="1">
              <a:lnSpc>
                <a:spcPct val="130000"/>
              </a:lnSpc>
              <a:tabLst>
                <a:tab pos="819150" algn="l"/>
                <a:tab pos="1219200" algn="l"/>
              </a:tabLst>
            </a:pPr>
            <a:r>
              <a:rPr lang="en-US" altLang="zh-CN" sz="2000"/>
              <a:t>1</a:t>
            </a:r>
            <a:r>
              <a:rPr lang="zh-CN" altLang="en-US" sz="2000"/>
              <a:t>、水平之间的方差（组间方差）</a:t>
            </a:r>
            <a:r>
              <a:rPr lang="en-US" altLang="zh-CN" sz="2000"/>
              <a:t>——</a:t>
            </a:r>
            <a:r>
              <a:rPr lang="zh-CN" altLang="en-US" sz="2000"/>
              <a:t>系统性因素和随机因素的共同作用。</a:t>
            </a:r>
          </a:p>
          <a:p>
            <a:pPr lvl="1">
              <a:lnSpc>
                <a:spcPct val="130000"/>
              </a:lnSpc>
              <a:tabLst>
                <a:tab pos="819150" algn="l"/>
                <a:tab pos="1219200" algn="l"/>
              </a:tabLst>
            </a:pPr>
            <a:r>
              <a:rPr lang="en-US" altLang="zh-CN" sz="2000"/>
              <a:t>2</a:t>
            </a:r>
            <a:r>
              <a:rPr lang="zh-CN" altLang="en-US" sz="2000"/>
              <a:t>、水平内部的方差（组内方差）</a:t>
            </a:r>
            <a:r>
              <a:rPr lang="en-US" altLang="zh-CN" sz="2000"/>
              <a:t>——</a:t>
            </a:r>
            <a:r>
              <a:rPr lang="zh-CN" altLang="en-US" sz="2000"/>
              <a:t>随机性因素的作用。</a:t>
            </a:r>
          </a:p>
          <a:p>
            <a:pPr indent="466725">
              <a:lnSpc>
                <a:spcPct val="130000"/>
              </a:lnSpc>
              <a:tabLst>
                <a:tab pos="819150" algn="l"/>
                <a:tab pos="1219200" algn="l"/>
              </a:tabLst>
            </a:pPr>
            <a:r>
              <a:rPr lang="zh-CN" altLang="en-US" sz="2000"/>
              <a:t>（三）、方差分析的基本思想：</a:t>
            </a:r>
          </a:p>
          <a:p>
            <a:pPr indent="466725">
              <a:lnSpc>
                <a:spcPct val="130000"/>
              </a:lnSpc>
              <a:tabLst>
                <a:tab pos="819150" algn="l"/>
                <a:tab pos="1219200" algn="l"/>
              </a:tabLst>
            </a:pPr>
            <a:r>
              <a:rPr lang="zh-CN" altLang="en-US" sz="2000"/>
              <a:t>如果因素对结果没有影响，那么水平间的方差就只含随机性差异而没有系统性差异，其值与水平内部方差就应该很接近，两个方差的比值就会接近于</a:t>
            </a:r>
            <a:r>
              <a:rPr lang="en-US" altLang="zh-CN" sz="2000"/>
              <a:t>1</a:t>
            </a:r>
            <a:r>
              <a:rPr lang="zh-CN" altLang="en-US" sz="2000"/>
              <a:t>；反之，水平间方差就同时包含系统性差异和随机性差异，两个方差的比值就会明显大于</a:t>
            </a:r>
            <a:r>
              <a:rPr lang="en-US" altLang="zh-CN" sz="2000"/>
              <a:t>1</a:t>
            </a:r>
            <a:r>
              <a:rPr lang="zh-CN" altLang="en-US" sz="2000"/>
              <a:t>，当这个比值大到某个程度（比如说大于某个临界值）就可以作结论：不同水平间存在显著差异。</a:t>
            </a:r>
          </a:p>
        </p:txBody>
      </p:sp>
    </p:spTree>
    <p:extLst>
      <p:ext uri="{BB962C8B-B14F-4D97-AF65-F5344CB8AC3E}">
        <p14:creationId xmlns:p14="http://schemas.microsoft.com/office/powerpoint/2010/main" xmlns="" val="131061163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34536" name="Object 8"/>
          <p:cNvGraphicFramePr>
            <a:graphicFrameLocks noChangeAspect="1"/>
          </p:cNvGraphicFramePr>
          <p:nvPr/>
        </p:nvGraphicFramePr>
        <p:xfrm>
          <a:off x="1331913" y="1484313"/>
          <a:ext cx="2543175" cy="314325"/>
        </p:xfrm>
        <a:graphic>
          <a:graphicData uri="http://schemas.openxmlformats.org/presentationml/2006/ole">
            <p:oleObj spid="_x0000_s72736" name="公式" r:id="rId3" imgW="2540000" imgH="317500" progId="Equation.3">
              <p:embed/>
            </p:oleObj>
          </a:graphicData>
        </a:graphic>
      </p:graphicFrame>
      <p:graphicFrame>
        <p:nvGraphicFramePr>
          <p:cNvPr id="534535" name="Object 7"/>
          <p:cNvGraphicFramePr>
            <a:graphicFrameLocks noChangeAspect="1"/>
          </p:cNvGraphicFramePr>
          <p:nvPr/>
        </p:nvGraphicFramePr>
        <p:xfrm>
          <a:off x="1331913" y="1989138"/>
          <a:ext cx="685800" cy="314325"/>
        </p:xfrm>
        <a:graphic>
          <a:graphicData uri="http://schemas.openxmlformats.org/presentationml/2006/ole">
            <p:oleObj spid="_x0000_s72737" name="公式" r:id="rId4" imgW="685502" imgH="317362" progId="Equation.3">
              <p:embed/>
            </p:oleObj>
          </a:graphicData>
        </a:graphic>
      </p:graphicFrame>
      <p:graphicFrame>
        <p:nvGraphicFramePr>
          <p:cNvPr id="534534" name="Object 6"/>
          <p:cNvGraphicFramePr>
            <a:graphicFrameLocks noChangeAspect="1"/>
          </p:cNvGraphicFramePr>
          <p:nvPr/>
        </p:nvGraphicFramePr>
        <p:xfrm>
          <a:off x="3635375" y="3573463"/>
          <a:ext cx="1819275" cy="657225"/>
        </p:xfrm>
        <a:graphic>
          <a:graphicData uri="http://schemas.openxmlformats.org/presentationml/2006/ole">
            <p:oleObj spid="_x0000_s72738" name="公式" r:id="rId5" imgW="1816100" imgH="660400" progId="Equation.3">
              <p:embed/>
            </p:oleObj>
          </a:graphicData>
        </a:graphic>
      </p:graphicFrame>
      <p:graphicFrame>
        <p:nvGraphicFramePr>
          <p:cNvPr id="534533" name="Object 5"/>
          <p:cNvGraphicFramePr>
            <a:graphicFrameLocks noChangeAspect="1"/>
          </p:cNvGraphicFramePr>
          <p:nvPr/>
        </p:nvGraphicFramePr>
        <p:xfrm>
          <a:off x="3203575" y="4652963"/>
          <a:ext cx="228600" cy="228600"/>
        </p:xfrm>
        <a:graphic>
          <a:graphicData uri="http://schemas.openxmlformats.org/presentationml/2006/ole">
            <p:oleObj spid="_x0000_s72739" name="公式" r:id="rId6" imgW="228600" imgH="228600" progId="Equation.3">
              <p:embed/>
            </p:oleObj>
          </a:graphicData>
        </a:graphic>
      </p:graphicFrame>
      <p:graphicFrame>
        <p:nvGraphicFramePr>
          <p:cNvPr id="534532" name="Object 4"/>
          <p:cNvGraphicFramePr>
            <a:graphicFrameLocks noChangeAspect="1"/>
          </p:cNvGraphicFramePr>
          <p:nvPr/>
        </p:nvGraphicFramePr>
        <p:xfrm>
          <a:off x="6156325" y="4581525"/>
          <a:ext cx="327025" cy="327025"/>
        </p:xfrm>
        <a:graphic>
          <a:graphicData uri="http://schemas.openxmlformats.org/presentationml/2006/ole">
            <p:oleObj spid="_x0000_s72740" name="公式" r:id="rId7" imgW="164885" imgH="164885" progId="Equation.3">
              <p:embed/>
            </p:oleObj>
          </a:graphicData>
        </a:graphic>
      </p:graphicFrame>
      <p:sp>
        <p:nvSpPr>
          <p:cNvPr id="534537" name="Rectangle 9"/>
          <p:cNvSpPr>
            <a:spLocks noChangeArrowheads="1"/>
          </p:cNvSpPr>
          <p:nvPr/>
        </p:nvSpPr>
        <p:spPr bwMode="auto">
          <a:xfrm>
            <a:off x="395288" y="230188"/>
            <a:ext cx="3581400"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indent="457200">
              <a:tabLst>
                <a:tab pos="457200" algn="l"/>
              </a:tabLst>
            </a:pPr>
            <a:r>
              <a:rPr lang="zh-CN" altLang="en-US" sz="2000" b="1">
                <a:solidFill>
                  <a:srgbClr val="000000"/>
                </a:solidFill>
                <a:latin typeface="宋体" pitchFamily="2" charset="-122"/>
                <a:cs typeface="Times New Roman" pitchFamily="18" charset="0"/>
              </a:rPr>
              <a:t>三、检验统计量</a:t>
            </a:r>
            <a:endParaRPr lang="zh-CN" altLang="en-US" sz="2000" b="1"/>
          </a:p>
          <a:p>
            <a:pPr indent="457200" eaLnBrk="0" hangingPunct="0">
              <a:tabLst>
                <a:tab pos="457200" algn="l"/>
              </a:tabLst>
            </a:pPr>
            <a:r>
              <a:rPr lang="en-US" altLang="zh-CN" sz="2000" b="1">
                <a:solidFill>
                  <a:srgbClr val="000000"/>
                </a:solidFill>
                <a:latin typeface="宋体" pitchFamily="2" charset="-122"/>
                <a:cs typeface="Times New Roman" pitchFamily="18" charset="0"/>
              </a:rPr>
              <a:t>1</a:t>
            </a:r>
            <a:r>
              <a:rPr lang="zh-CN" altLang="en-US" sz="2000" b="1">
                <a:solidFill>
                  <a:srgbClr val="000000"/>
                </a:solidFill>
                <a:latin typeface="宋体" pitchFamily="2" charset="-122"/>
                <a:cs typeface="Times New Roman" pitchFamily="18" charset="0"/>
              </a:rPr>
              <a:t>、方差分析的统计假设：</a:t>
            </a:r>
            <a:endParaRPr lang="zh-CN" altLang="en-US" sz="2000" b="1"/>
          </a:p>
          <a:p>
            <a:pPr indent="457200" eaLnBrk="0" hangingPunct="0">
              <a:tabLst>
                <a:tab pos="457200" algn="l"/>
              </a:tabLst>
            </a:pPr>
            <a:endParaRPr lang="en-US" altLang="zh-CN" sz="2000" b="1"/>
          </a:p>
        </p:txBody>
      </p:sp>
      <p:sp>
        <p:nvSpPr>
          <p:cNvPr id="534538" name="Rectangle 10"/>
          <p:cNvSpPr>
            <a:spLocks noChangeArrowheads="1"/>
          </p:cNvSpPr>
          <p:nvPr/>
        </p:nvSpPr>
        <p:spPr bwMode="auto">
          <a:xfrm>
            <a:off x="3995738" y="1989138"/>
            <a:ext cx="86995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indent="457200"/>
            <a:r>
              <a:rPr lang="zh-CN" altLang="en-US">
                <a:solidFill>
                  <a:srgbClr val="000000"/>
                </a:solidFill>
                <a:latin typeface="宋体" pitchFamily="2" charset="-122"/>
                <a:cs typeface="Times New Roman" pitchFamily="18" charset="0"/>
              </a:rPr>
              <a:t>；</a:t>
            </a:r>
            <a:endParaRPr lang="zh-CN" altLang="en-US"/>
          </a:p>
          <a:p>
            <a:pPr indent="457200" eaLnBrk="0" hangingPunct="0"/>
            <a:endParaRPr lang="en-US" altLang="zh-CN"/>
          </a:p>
        </p:txBody>
      </p:sp>
      <p:sp>
        <p:nvSpPr>
          <p:cNvPr id="534539" name="Rectangle 11"/>
          <p:cNvSpPr>
            <a:spLocks noChangeArrowheads="1"/>
          </p:cNvSpPr>
          <p:nvPr/>
        </p:nvSpPr>
        <p:spPr bwMode="auto">
          <a:xfrm>
            <a:off x="1042988" y="2133600"/>
            <a:ext cx="3486150"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pPr>
              <a:tabLst>
                <a:tab pos="457200" algn="l"/>
              </a:tabLst>
            </a:pPr>
            <a:endParaRPr lang="en-US" altLang="zh-CN" sz="2000"/>
          </a:p>
          <a:p>
            <a:pPr eaLnBrk="0" hangingPunct="0">
              <a:tabLst>
                <a:tab pos="457200" algn="l"/>
              </a:tabLst>
            </a:pPr>
            <a:r>
              <a:rPr lang="en-US" altLang="zh-CN" sz="2000">
                <a:solidFill>
                  <a:srgbClr val="000000"/>
                </a:solidFill>
                <a:latin typeface="宋体" pitchFamily="2" charset="-122"/>
                <a:cs typeface="Times New Roman" pitchFamily="18" charset="0"/>
              </a:rPr>
              <a:t>2</a:t>
            </a:r>
            <a:r>
              <a:rPr lang="zh-CN" altLang="en-US" sz="2000">
                <a:solidFill>
                  <a:srgbClr val="000000"/>
                </a:solidFill>
                <a:latin typeface="宋体" pitchFamily="2" charset="-122"/>
                <a:cs typeface="Times New Roman" pitchFamily="18" charset="0"/>
              </a:rPr>
              <a:t>、检验的统计量：</a:t>
            </a:r>
            <a:endParaRPr lang="zh-CN" altLang="en-US" sz="2000"/>
          </a:p>
          <a:p>
            <a:pPr eaLnBrk="0" hangingPunct="0">
              <a:tabLst>
                <a:tab pos="457200" algn="l"/>
              </a:tabLst>
            </a:pPr>
            <a:r>
              <a:rPr lang="zh-CN" altLang="en-US" sz="2000">
                <a:solidFill>
                  <a:srgbClr val="000000"/>
                </a:solidFill>
                <a:latin typeface="宋体" pitchFamily="2" charset="-122"/>
                <a:cs typeface="Times New Roman" pitchFamily="18" charset="0"/>
              </a:rPr>
              <a:t>组间均方差与组内均方差之比</a:t>
            </a:r>
            <a:endParaRPr lang="zh-CN" altLang="en-US" sz="2000"/>
          </a:p>
          <a:p>
            <a:pPr eaLnBrk="0" hangingPunct="0">
              <a:tabLst>
                <a:tab pos="457200" algn="l"/>
              </a:tabLst>
            </a:pPr>
            <a:r>
              <a:rPr lang="zh-CN" altLang="en-US" sz="2000">
                <a:solidFill>
                  <a:srgbClr val="000000"/>
                </a:solidFill>
                <a:latin typeface="宋体" pitchFamily="2" charset="-122"/>
                <a:cs typeface="Times New Roman" pitchFamily="18" charset="0"/>
              </a:rPr>
              <a:t>           </a:t>
            </a:r>
            <a:endParaRPr lang="zh-CN" altLang="en-US" sz="2000"/>
          </a:p>
        </p:txBody>
      </p:sp>
      <p:sp>
        <p:nvSpPr>
          <p:cNvPr id="534540" name="Rectangle 12"/>
          <p:cNvSpPr>
            <a:spLocks noChangeArrowheads="1"/>
          </p:cNvSpPr>
          <p:nvPr/>
        </p:nvSpPr>
        <p:spPr bwMode="auto">
          <a:xfrm>
            <a:off x="3419475" y="4581525"/>
            <a:ext cx="22415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a:solidFill>
                  <a:srgbClr val="000000"/>
                </a:solidFill>
                <a:latin typeface="宋体" pitchFamily="2" charset="-122"/>
                <a:cs typeface="Times New Roman" pitchFamily="18" charset="0"/>
              </a:rPr>
              <a:t>是一个统计量，服从</a:t>
            </a:r>
            <a:endParaRPr lang="zh-CN" altLang="en-US"/>
          </a:p>
        </p:txBody>
      </p:sp>
      <p:sp>
        <p:nvSpPr>
          <p:cNvPr id="534541" name="Rectangle 13"/>
          <p:cNvSpPr>
            <a:spLocks noChangeArrowheads="1"/>
          </p:cNvSpPr>
          <p:nvPr/>
        </p:nvSpPr>
        <p:spPr bwMode="auto">
          <a:xfrm>
            <a:off x="5508625" y="4581525"/>
            <a:ext cx="8699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a:solidFill>
                  <a:srgbClr val="000000"/>
                </a:solidFill>
                <a:latin typeface="宋体" pitchFamily="2" charset="-122"/>
                <a:cs typeface="Times New Roman" pitchFamily="18" charset="0"/>
              </a:rPr>
              <a:t>分布（</a:t>
            </a:r>
            <a:endParaRPr lang="zh-CN" altLang="en-US"/>
          </a:p>
        </p:txBody>
      </p:sp>
      <p:sp>
        <p:nvSpPr>
          <p:cNvPr id="534542" name="Rectangle 14"/>
          <p:cNvSpPr>
            <a:spLocks noChangeArrowheads="1"/>
          </p:cNvSpPr>
          <p:nvPr/>
        </p:nvSpPr>
        <p:spPr bwMode="auto">
          <a:xfrm>
            <a:off x="6300788" y="4508500"/>
            <a:ext cx="21272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a:solidFill>
                  <a:srgbClr val="000000"/>
                </a:solidFill>
                <a:latin typeface="宋体" pitchFamily="2" charset="-122"/>
                <a:cs typeface="Times New Roman" pitchFamily="18" charset="0"/>
              </a:rPr>
              <a:t> Distribution</a:t>
            </a:r>
            <a:r>
              <a:rPr lang="zh-CN" altLang="en-US">
                <a:solidFill>
                  <a:srgbClr val="000000"/>
                </a:solidFill>
                <a:latin typeface="宋体" pitchFamily="2" charset="-122"/>
                <a:cs typeface="Times New Roman" pitchFamily="18" charset="0"/>
              </a:rPr>
              <a:t>）。</a:t>
            </a:r>
            <a:endParaRPr lang="zh-CN" altLang="en-US"/>
          </a:p>
        </p:txBody>
      </p:sp>
      <p:sp>
        <p:nvSpPr>
          <p:cNvPr id="534543" name="Rectangle 15"/>
          <p:cNvSpPr>
            <a:spLocks noChangeArrowheads="1"/>
          </p:cNvSpPr>
          <p:nvPr/>
        </p:nvSpPr>
        <p:spPr bwMode="auto">
          <a:xfrm>
            <a:off x="1979613" y="1989138"/>
            <a:ext cx="26987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en-US">
                <a:solidFill>
                  <a:srgbClr val="000000"/>
                </a:solidFill>
              </a:rPr>
              <a:t>至少两个总体的均值不等</a:t>
            </a:r>
          </a:p>
        </p:txBody>
      </p:sp>
    </p:spTree>
    <p:extLst>
      <p:ext uri="{BB962C8B-B14F-4D97-AF65-F5344CB8AC3E}">
        <p14:creationId xmlns:p14="http://schemas.microsoft.com/office/powerpoint/2010/main" xmlns="" val="32097394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2" name="Rectangle 4"/>
          <p:cNvSpPr>
            <a:spLocks noChangeArrowheads="1"/>
          </p:cNvSpPr>
          <p:nvPr/>
        </p:nvSpPr>
        <p:spPr bwMode="auto">
          <a:xfrm>
            <a:off x="3563938" y="404813"/>
            <a:ext cx="30908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en-US" altLang="zh-CN" sz="2400" b="1"/>
              <a:t>7.4.2</a:t>
            </a:r>
            <a:r>
              <a:rPr lang="zh-CN" altLang="en-US" sz="2400" b="1"/>
              <a:t>单因素方差分析 </a:t>
            </a:r>
          </a:p>
        </p:txBody>
      </p:sp>
      <p:graphicFrame>
        <p:nvGraphicFramePr>
          <p:cNvPr id="544963" name="Group 195"/>
          <p:cNvGraphicFramePr>
            <a:graphicFrameLocks noGrp="1"/>
          </p:cNvGraphicFramePr>
          <p:nvPr>
            <p:ph sz="half" idx="1"/>
          </p:nvPr>
        </p:nvGraphicFramePr>
        <p:xfrm>
          <a:off x="1331913" y="1484313"/>
          <a:ext cx="6718300" cy="2377440"/>
        </p:xfrm>
        <a:graphic>
          <a:graphicData uri="http://schemas.openxmlformats.org/drawingml/2006/table">
            <a:tbl>
              <a:tblPr/>
              <a:tblGrid>
                <a:gridCol w="1346200"/>
                <a:gridCol w="1366837"/>
                <a:gridCol w="1366838"/>
                <a:gridCol w="1271587"/>
                <a:gridCol w="1366838"/>
              </a:tblGrid>
              <a:tr h="34131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观测值</a:t>
                      </a:r>
                      <a:endParaRPr kumimoji="0" lang="zh-CN" altLang="en-US"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因素</a:t>
                      </a:r>
                      <a:r>
                        <a:rPr kumimoji="0" lang="en-US" altLang="zh-CN" sz="2000" b="0" i="0" u="none" strike="noStrike" cap="none" normalizeH="0" baseline="0" smtClean="0">
                          <a:ln>
                            <a:noFill/>
                          </a:ln>
                          <a:solidFill>
                            <a:schemeClr val="tx1"/>
                          </a:solidFill>
                          <a:effectLst/>
                          <a:latin typeface="宋体" pitchFamily="2" charset="-122"/>
                          <a:ea typeface="宋体" pitchFamily="2" charset="-122"/>
                        </a:rPr>
                        <a:t>(i)</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33972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zh-CN" altLang="en-US" sz="2000" b="0" i="0" u="none" strike="noStrike" cap="none" normalizeH="0" baseline="0" smtClean="0">
                          <a:ln>
                            <a:noFill/>
                          </a:ln>
                          <a:solidFill>
                            <a:schemeClr val="tx1"/>
                          </a:solidFill>
                          <a:effectLst/>
                          <a:latin typeface="宋体" pitchFamily="2" charset="-122"/>
                          <a:ea typeface="宋体" pitchFamily="2" charset="-122"/>
                        </a:rPr>
                        <a:t>（</a:t>
                      </a:r>
                      <a:r>
                        <a:rPr kumimoji="0" lang="en-US" altLang="zh-CN" sz="2000" b="0" i="0" u="none" strike="noStrike" cap="none" normalizeH="0" baseline="0" smtClean="0">
                          <a:ln>
                            <a:noFill/>
                          </a:ln>
                          <a:solidFill>
                            <a:schemeClr val="tx1"/>
                          </a:solidFill>
                          <a:effectLst/>
                          <a:latin typeface="宋体" pitchFamily="2" charset="-122"/>
                          <a:ea typeface="宋体" pitchFamily="2" charset="-122"/>
                        </a:rPr>
                        <a:t>j)</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A</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1</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A</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2</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A</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k</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131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1</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x</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11</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x</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21</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x</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k1</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131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2</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x</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12</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x</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22</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x</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k2</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972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131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n</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x</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1n</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x</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2n</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Arial"/>
                          <a:ea typeface="宋体" pitchFamily="2" charset="-122"/>
                        </a:rPr>
                        <a:t>…</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altLang="zh-CN" sz="2000" b="0" i="0" u="none" strike="noStrike" cap="none" normalizeH="0" baseline="0" smtClean="0">
                          <a:ln>
                            <a:noFill/>
                          </a:ln>
                          <a:solidFill>
                            <a:schemeClr val="tx1"/>
                          </a:solidFill>
                          <a:effectLst/>
                          <a:latin typeface="宋体" pitchFamily="2" charset="-122"/>
                          <a:ea typeface="宋体" pitchFamily="2" charset="-122"/>
                        </a:rPr>
                        <a:t>x</a:t>
                      </a:r>
                      <a:r>
                        <a:rPr kumimoji="0" lang="en-US" altLang="zh-CN" sz="2000" b="0" i="0" u="none" strike="noStrike" cap="none" normalizeH="0" baseline="-30000" smtClean="0">
                          <a:ln>
                            <a:noFill/>
                          </a:ln>
                          <a:solidFill>
                            <a:schemeClr val="tx1"/>
                          </a:solidFill>
                          <a:effectLst/>
                          <a:latin typeface="宋体" pitchFamily="2" charset="-122"/>
                          <a:ea typeface="宋体" pitchFamily="2" charset="-122"/>
                        </a:rPr>
                        <a:t>kn</a:t>
                      </a:r>
                      <a:endParaRPr kumimoji="0" lang="en-US" altLang="zh-CN" sz="2000" b="0" i="0" u="none" strike="noStrike" cap="none" normalizeH="0" baseline="0" smtClean="0">
                        <a:ln>
                          <a:noFill/>
                        </a:ln>
                        <a:solidFill>
                          <a:schemeClr val="tx1"/>
                        </a:solidFill>
                        <a:effectLst/>
                        <a:latin typeface="Arial" charset="0"/>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544959" name="Object 191"/>
          <p:cNvGraphicFramePr>
            <a:graphicFrameLocks noGrp="1" noChangeAspect="1"/>
          </p:cNvGraphicFramePr>
          <p:nvPr>
            <p:ph sz="half" idx="2"/>
          </p:nvPr>
        </p:nvGraphicFramePr>
        <p:xfrm>
          <a:off x="1692275" y="4292600"/>
          <a:ext cx="5400675" cy="733425"/>
        </p:xfrm>
        <a:graphic>
          <a:graphicData uri="http://schemas.openxmlformats.org/presentationml/2006/ole">
            <p:oleObj spid="_x0000_s73736" name="公式" r:id="rId3" imgW="1778000" imgH="241300" progId="Equation.3">
              <p:embed/>
            </p:oleObj>
          </a:graphicData>
        </a:graphic>
      </p:graphicFrame>
    </p:spTree>
    <p:extLst>
      <p:ext uri="{BB962C8B-B14F-4D97-AF65-F5344CB8AC3E}">
        <p14:creationId xmlns:p14="http://schemas.microsoft.com/office/powerpoint/2010/main" xmlns="" val="175564730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74" name="Rectangle 22"/>
          <p:cNvSpPr>
            <a:spLocks noChangeArrowheads="1"/>
          </p:cNvSpPr>
          <p:nvPr/>
        </p:nvSpPr>
        <p:spPr bwMode="auto">
          <a:xfrm>
            <a:off x="827088" y="620713"/>
            <a:ext cx="3232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sz="2000"/>
              <a:t>一、单因素方差分析的步骤</a:t>
            </a:r>
          </a:p>
        </p:txBody>
      </p:sp>
      <p:sp>
        <p:nvSpPr>
          <p:cNvPr id="535575" name="Rectangle 23"/>
          <p:cNvSpPr>
            <a:spLocks noChangeArrowheads="1"/>
          </p:cNvSpPr>
          <p:nvPr/>
        </p:nvSpPr>
        <p:spPr bwMode="auto">
          <a:xfrm>
            <a:off x="900113" y="1484313"/>
            <a:ext cx="3740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sz="2000"/>
              <a:t>（一）计算水平均值和总体均值</a:t>
            </a:r>
          </a:p>
        </p:txBody>
      </p:sp>
      <p:sp>
        <p:nvSpPr>
          <p:cNvPr id="535578" name="Rectangle 26"/>
          <p:cNvSpPr>
            <a:spLocks noChangeArrowheads="1"/>
          </p:cNvSpPr>
          <p:nvPr/>
        </p:nvSpPr>
        <p:spPr bwMode="auto">
          <a:xfrm>
            <a:off x="0" y="2871788"/>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zh-CN" altLang="en-US"/>
          </a:p>
        </p:txBody>
      </p:sp>
      <p:pic>
        <p:nvPicPr>
          <p:cNvPr id="535600" name="Picture 4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11188" y="2062163"/>
            <a:ext cx="8532812" cy="4795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4657728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6590" name="Picture 1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47813" y="1412875"/>
            <a:ext cx="8928100" cy="4349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255480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7611" name="Picture 11"/>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750" y="549275"/>
            <a:ext cx="7777163" cy="2332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37612" name="Picture 1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55650" y="3213100"/>
            <a:ext cx="8856663" cy="1989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5565037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7845"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4213" y="620713"/>
            <a:ext cx="7343775" cy="22018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47846"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1188" y="3429000"/>
            <a:ext cx="7848600" cy="26463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3346862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Line 2"/>
          <p:cNvSpPr>
            <a:spLocks noChangeShapeType="1"/>
          </p:cNvSpPr>
          <p:nvPr/>
        </p:nvSpPr>
        <p:spPr bwMode="auto">
          <a:xfrm flipV="1">
            <a:off x="4643438" y="1222375"/>
            <a:ext cx="0" cy="3460750"/>
          </a:xfrm>
          <a:prstGeom prst="line">
            <a:avLst/>
          </a:prstGeom>
          <a:noFill/>
          <a:ln w="3175">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9603" name="Text Box 3"/>
          <p:cNvSpPr txBox="1">
            <a:spLocks noChangeArrowheads="1"/>
          </p:cNvSpPr>
          <p:nvPr/>
        </p:nvSpPr>
        <p:spPr bwMode="auto">
          <a:xfrm>
            <a:off x="4514850" y="4729163"/>
            <a:ext cx="320675"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0</a:t>
            </a:r>
          </a:p>
        </p:txBody>
      </p:sp>
      <p:sp>
        <p:nvSpPr>
          <p:cNvPr id="409604" name="Rectangle 4"/>
          <p:cNvSpPr>
            <a:spLocks noChangeArrowheads="1"/>
          </p:cNvSpPr>
          <p:nvPr/>
        </p:nvSpPr>
        <p:spPr bwMode="auto">
          <a:xfrm>
            <a:off x="1484313" y="3989388"/>
            <a:ext cx="1546225" cy="681037"/>
          </a:xfrm>
          <a:prstGeom prst="rect">
            <a:avLst/>
          </a:prstGeom>
          <a:solidFill>
            <a:schemeClr val="tx1"/>
          </a:solidFill>
          <a:ln w="9525">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09605" name="Rectangle 5"/>
          <p:cNvSpPr>
            <a:spLocks noChangeArrowheads="1"/>
          </p:cNvSpPr>
          <p:nvPr/>
        </p:nvSpPr>
        <p:spPr bwMode="auto">
          <a:xfrm>
            <a:off x="6319838" y="3989388"/>
            <a:ext cx="1547812" cy="681037"/>
          </a:xfrm>
          <a:prstGeom prst="rect">
            <a:avLst/>
          </a:prstGeom>
          <a:solidFill>
            <a:schemeClr val="tx1"/>
          </a:solidFill>
          <a:ln w="9525">
            <a:solidFill>
              <a:srgbClr val="FFFFFF"/>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09606" name="Freeform 6"/>
          <p:cNvSpPr>
            <a:spLocks/>
          </p:cNvSpPr>
          <p:nvPr/>
        </p:nvSpPr>
        <p:spPr bwMode="auto">
          <a:xfrm>
            <a:off x="1419225" y="3865563"/>
            <a:ext cx="1657350" cy="827087"/>
          </a:xfrm>
          <a:custGeom>
            <a:avLst/>
            <a:gdLst>
              <a:gd name="T0" fmla="*/ 0 w 1190"/>
              <a:gd name="T1" fmla="*/ 645 h 645"/>
              <a:gd name="T2" fmla="*/ 703 w 1190"/>
              <a:gd name="T3" fmla="*/ 496 h 645"/>
              <a:gd name="T4" fmla="*/ 1119 w 1190"/>
              <a:gd name="T5" fmla="*/ 158 h 645"/>
              <a:gd name="T6" fmla="*/ 1129 w 1190"/>
              <a:gd name="T7" fmla="*/ 61 h 645"/>
              <a:gd name="T8" fmla="*/ 785 w 1190"/>
              <a:gd name="T9" fmla="*/ 2 h 645"/>
              <a:gd name="T10" fmla="*/ 7 w 1190"/>
              <a:gd name="T11" fmla="*/ 44 h 645"/>
            </a:gdLst>
            <a:ahLst/>
            <a:cxnLst>
              <a:cxn ang="0">
                <a:pos x="T0" y="T1"/>
              </a:cxn>
              <a:cxn ang="0">
                <a:pos x="T2" y="T3"/>
              </a:cxn>
              <a:cxn ang="0">
                <a:pos x="T4" y="T5"/>
              </a:cxn>
              <a:cxn ang="0">
                <a:pos x="T6" y="T7"/>
              </a:cxn>
              <a:cxn ang="0">
                <a:pos x="T8" y="T9"/>
              </a:cxn>
              <a:cxn ang="0">
                <a:pos x="T10" y="T11"/>
              </a:cxn>
            </a:cxnLst>
            <a:rect l="0" t="0" r="r" b="b"/>
            <a:pathLst>
              <a:path w="1190" h="645">
                <a:moveTo>
                  <a:pt x="0" y="645"/>
                </a:moveTo>
                <a:cubicBezTo>
                  <a:pt x="117" y="621"/>
                  <a:pt x="517" y="577"/>
                  <a:pt x="703" y="496"/>
                </a:cubicBezTo>
                <a:cubicBezTo>
                  <a:pt x="889" y="415"/>
                  <a:pt x="1048" y="230"/>
                  <a:pt x="1119" y="158"/>
                </a:cubicBezTo>
                <a:cubicBezTo>
                  <a:pt x="1190" y="86"/>
                  <a:pt x="1185" y="87"/>
                  <a:pt x="1129" y="61"/>
                </a:cubicBezTo>
                <a:cubicBezTo>
                  <a:pt x="1073" y="35"/>
                  <a:pt x="972" y="4"/>
                  <a:pt x="785" y="2"/>
                </a:cubicBezTo>
                <a:cubicBezTo>
                  <a:pt x="598" y="0"/>
                  <a:pt x="169" y="35"/>
                  <a:pt x="7" y="44"/>
                </a:cubicBezTo>
              </a:path>
            </a:pathLst>
          </a:custGeom>
          <a:solidFill>
            <a:srgbClr val="FF9900"/>
          </a:solidFill>
          <a:ln w="0" cap="flat" cmpd="sng">
            <a:solidFill>
              <a:srgbClr val="FFFFFF">
                <a:alpha val="0"/>
              </a:srgbClr>
            </a:solidFill>
            <a:prstDash val="solid"/>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9607" name="Freeform 7"/>
          <p:cNvSpPr>
            <a:spLocks/>
          </p:cNvSpPr>
          <p:nvPr/>
        </p:nvSpPr>
        <p:spPr bwMode="auto">
          <a:xfrm>
            <a:off x="6300788" y="3795713"/>
            <a:ext cx="1630362" cy="825500"/>
          </a:xfrm>
          <a:custGeom>
            <a:avLst/>
            <a:gdLst>
              <a:gd name="T0" fmla="*/ 1178 w 1214"/>
              <a:gd name="T1" fmla="*/ 646 h 646"/>
              <a:gd name="T2" fmla="*/ 467 w 1214"/>
              <a:gd name="T3" fmla="*/ 557 h 646"/>
              <a:gd name="T4" fmla="*/ 14 w 1214"/>
              <a:gd name="T5" fmla="*/ 152 h 646"/>
              <a:gd name="T6" fmla="*/ 553 w 1214"/>
              <a:gd name="T7" fmla="*/ 18 h 646"/>
              <a:gd name="T8" fmla="*/ 1214 w 1214"/>
              <a:gd name="T9" fmla="*/ 46 h 646"/>
            </a:gdLst>
            <a:ahLst/>
            <a:cxnLst>
              <a:cxn ang="0">
                <a:pos x="T0" y="T1"/>
              </a:cxn>
              <a:cxn ang="0">
                <a:pos x="T2" y="T3"/>
              </a:cxn>
              <a:cxn ang="0">
                <a:pos x="T4" y="T5"/>
              </a:cxn>
              <a:cxn ang="0">
                <a:pos x="T6" y="T7"/>
              </a:cxn>
              <a:cxn ang="0">
                <a:pos x="T8" y="T9"/>
              </a:cxn>
            </a:cxnLst>
            <a:rect l="0" t="0" r="r" b="b"/>
            <a:pathLst>
              <a:path w="1214" h="646">
                <a:moveTo>
                  <a:pt x="1178" y="646"/>
                </a:moveTo>
                <a:cubicBezTo>
                  <a:pt x="1061" y="631"/>
                  <a:pt x="661" y="639"/>
                  <a:pt x="467" y="557"/>
                </a:cubicBezTo>
                <a:cubicBezTo>
                  <a:pt x="273" y="475"/>
                  <a:pt x="0" y="242"/>
                  <a:pt x="14" y="152"/>
                </a:cubicBezTo>
                <a:cubicBezTo>
                  <a:pt x="28" y="62"/>
                  <a:pt x="353" y="35"/>
                  <a:pt x="553" y="18"/>
                </a:cubicBezTo>
                <a:cubicBezTo>
                  <a:pt x="753" y="0"/>
                  <a:pt x="1076" y="41"/>
                  <a:pt x="1214" y="46"/>
                </a:cubicBezTo>
              </a:path>
            </a:pathLst>
          </a:custGeom>
          <a:solidFill>
            <a:srgbClr val="FF9900"/>
          </a:solidFill>
          <a:ln w="0" cap="rnd" cmpd="sng">
            <a:solidFill>
              <a:srgbClr val="FFFFFF">
                <a:alpha val="0"/>
              </a:srgbClr>
            </a:solidFill>
            <a:prstDash val="sysDot"/>
            <a:miter lim="800000"/>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9608" name="Freeform 8"/>
          <p:cNvSpPr>
            <a:spLocks/>
          </p:cNvSpPr>
          <p:nvPr/>
        </p:nvSpPr>
        <p:spPr bwMode="auto">
          <a:xfrm>
            <a:off x="1657350" y="1335088"/>
            <a:ext cx="6237288" cy="3392487"/>
          </a:xfrm>
          <a:custGeom>
            <a:avLst/>
            <a:gdLst>
              <a:gd name="T0" fmla="*/ 0 w 3929"/>
              <a:gd name="T1" fmla="*/ 2093 h 2137"/>
              <a:gd name="T2" fmla="*/ 783 w 3929"/>
              <a:gd name="T3" fmla="*/ 1778 h 2137"/>
              <a:gd name="T4" fmla="*/ 1879 w 3929"/>
              <a:gd name="T5" fmla="*/ 2 h 2137"/>
              <a:gd name="T6" fmla="*/ 3015 w 3929"/>
              <a:gd name="T7" fmla="*/ 1790 h 2137"/>
              <a:gd name="T8" fmla="*/ 3929 w 3929"/>
              <a:gd name="T9" fmla="*/ 2081 h 2137"/>
            </a:gdLst>
            <a:ahLst/>
            <a:cxnLst>
              <a:cxn ang="0">
                <a:pos x="T0" y="T1"/>
              </a:cxn>
              <a:cxn ang="0">
                <a:pos x="T2" y="T3"/>
              </a:cxn>
              <a:cxn ang="0">
                <a:pos x="T4" y="T5"/>
              </a:cxn>
              <a:cxn ang="0">
                <a:pos x="T6" y="T7"/>
              </a:cxn>
              <a:cxn ang="0">
                <a:pos x="T8" y="T9"/>
              </a:cxn>
            </a:cxnLst>
            <a:rect l="0" t="0" r="r" b="b"/>
            <a:pathLst>
              <a:path w="3929" h="2137">
                <a:moveTo>
                  <a:pt x="0" y="2093"/>
                </a:moveTo>
                <a:cubicBezTo>
                  <a:pt x="134" y="2041"/>
                  <a:pt x="470" y="2126"/>
                  <a:pt x="783" y="1778"/>
                </a:cubicBezTo>
                <a:cubicBezTo>
                  <a:pt x="1096" y="1430"/>
                  <a:pt x="1507" y="0"/>
                  <a:pt x="1879" y="2"/>
                </a:cubicBezTo>
                <a:cubicBezTo>
                  <a:pt x="2252" y="3"/>
                  <a:pt x="2673" y="1443"/>
                  <a:pt x="3015" y="1790"/>
                </a:cubicBezTo>
                <a:cubicBezTo>
                  <a:pt x="3357" y="2137"/>
                  <a:pt x="3739" y="2021"/>
                  <a:pt x="3929" y="2081"/>
                </a:cubicBezTo>
              </a:path>
            </a:pathLst>
          </a:custGeom>
          <a:noFill/>
          <a:ln w="3175" cap="flat" cmpd="sng">
            <a:solidFill>
              <a:schemeClr val="tx1"/>
            </a:solidFill>
            <a:prstDash val="solid"/>
            <a:miter lim="800000"/>
            <a:headEnd type="none" w="med" len="med"/>
            <a:tailEnd type="none" w="med" len="me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graphicFrame>
        <p:nvGraphicFramePr>
          <p:cNvPr id="409609" name="Object 9"/>
          <p:cNvGraphicFramePr>
            <a:graphicFrameLocks noChangeAspect="1"/>
          </p:cNvGraphicFramePr>
          <p:nvPr/>
        </p:nvGraphicFramePr>
        <p:xfrm>
          <a:off x="4402138" y="2938463"/>
          <a:ext cx="520700" cy="265112"/>
        </p:xfrm>
        <a:graphic>
          <a:graphicData uri="http://schemas.openxmlformats.org/presentationml/2006/ole">
            <p:oleObj spid="_x0000_s43052" name="Equation" r:id="rId3" imgW="432000" imgH="228600" progId="Equation.3">
              <p:embed/>
            </p:oleObj>
          </a:graphicData>
        </a:graphic>
      </p:graphicFrame>
      <p:graphicFrame>
        <p:nvGraphicFramePr>
          <p:cNvPr id="409610" name="Object 10"/>
          <p:cNvGraphicFramePr>
            <a:graphicFrameLocks noChangeAspect="1"/>
          </p:cNvGraphicFramePr>
          <p:nvPr/>
        </p:nvGraphicFramePr>
        <p:xfrm>
          <a:off x="1614488" y="2325688"/>
          <a:ext cx="858837" cy="641350"/>
        </p:xfrm>
        <a:graphic>
          <a:graphicData uri="http://schemas.openxmlformats.org/presentationml/2006/ole">
            <p:oleObj spid="_x0000_s43053" name="Equation" r:id="rId4" imgW="914760" imgH="698760" progId="Equation.3">
              <p:embed/>
            </p:oleObj>
          </a:graphicData>
        </a:graphic>
      </p:graphicFrame>
      <p:graphicFrame>
        <p:nvGraphicFramePr>
          <p:cNvPr id="409611" name="Object 11"/>
          <p:cNvGraphicFramePr>
            <a:graphicFrameLocks noChangeAspect="1"/>
          </p:cNvGraphicFramePr>
          <p:nvPr/>
        </p:nvGraphicFramePr>
        <p:xfrm>
          <a:off x="6230938" y="4738688"/>
          <a:ext cx="395287" cy="271462"/>
        </p:xfrm>
        <a:graphic>
          <a:graphicData uri="http://schemas.openxmlformats.org/presentationml/2006/ole">
            <p:oleObj spid="_x0000_s43054" name="Equation" r:id="rId5" imgW="355680" imgH="304920" progId="Equation.3">
              <p:embed/>
            </p:oleObj>
          </a:graphicData>
        </a:graphic>
      </p:graphicFrame>
      <p:graphicFrame>
        <p:nvGraphicFramePr>
          <p:cNvPr id="409612" name="Object 12"/>
          <p:cNvGraphicFramePr>
            <a:graphicFrameLocks noChangeAspect="1"/>
          </p:cNvGraphicFramePr>
          <p:nvPr/>
        </p:nvGraphicFramePr>
        <p:xfrm>
          <a:off x="2819400" y="4738688"/>
          <a:ext cx="487363" cy="282575"/>
        </p:xfrm>
        <a:graphic>
          <a:graphicData uri="http://schemas.openxmlformats.org/presentationml/2006/ole">
            <p:oleObj spid="_x0000_s43055" name="Equation" r:id="rId6" imgW="507960" imgH="304920" progId="Equation.3">
              <p:embed/>
            </p:oleObj>
          </a:graphicData>
        </a:graphic>
      </p:graphicFrame>
      <p:graphicFrame>
        <p:nvGraphicFramePr>
          <p:cNvPr id="409613" name="Object 13"/>
          <p:cNvGraphicFramePr>
            <a:graphicFrameLocks noChangeAspect="1"/>
          </p:cNvGraphicFramePr>
          <p:nvPr/>
        </p:nvGraphicFramePr>
        <p:xfrm>
          <a:off x="2695575" y="4332288"/>
          <a:ext cx="260350" cy="249237"/>
        </p:xfrm>
        <a:graphic>
          <a:graphicData uri="http://schemas.openxmlformats.org/presentationml/2006/ole">
            <p:oleObj spid="_x0000_s43056" name="Equation" r:id="rId7" imgW="330120" imgH="393840" progId="Equation.3">
              <p:embed/>
            </p:oleObj>
          </a:graphicData>
        </a:graphic>
      </p:graphicFrame>
      <p:sp>
        <p:nvSpPr>
          <p:cNvPr id="409614" name="Line 14"/>
          <p:cNvSpPr>
            <a:spLocks noChangeShapeType="1"/>
          </p:cNvSpPr>
          <p:nvPr/>
        </p:nvSpPr>
        <p:spPr bwMode="auto">
          <a:xfrm flipV="1">
            <a:off x="3030538" y="914400"/>
            <a:ext cx="0" cy="3813175"/>
          </a:xfrm>
          <a:prstGeom prst="line">
            <a:avLst/>
          </a:prstGeom>
          <a:noFill/>
          <a:ln w="9525">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9615" name="Line 15"/>
          <p:cNvSpPr>
            <a:spLocks noChangeShapeType="1"/>
          </p:cNvSpPr>
          <p:nvPr/>
        </p:nvSpPr>
        <p:spPr bwMode="auto">
          <a:xfrm flipV="1">
            <a:off x="6319838" y="854075"/>
            <a:ext cx="0" cy="3873500"/>
          </a:xfrm>
          <a:prstGeom prst="line">
            <a:avLst/>
          </a:prstGeom>
          <a:noFill/>
          <a:ln w="9525">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9616" name="Line 16"/>
          <p:cNvSpPr>
            <a:spLocks noChangeShapeType="1"/>
          </p:cNvSpPr>
          <p:nvPr/>
        </p:nvSpPr>
        <p:spPr bwMode="auto">
          <a:xfrm>
            <a:off x="6300788" y="1196975"/>
            <a:ext cx="1611312" cy="0"/>
          </a:xfrm>
          <a:prstGeom prst="line">
            <a:avLst/>
          </a:prstGeom>
          <a:noFill/>
          <a:ln w="3175">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9617" name="Line 17"/>
          <p:cNvSpPr>
            <a:spLocks noChangeShapeType="1"/>
          </p:cNvSpPr>
          <p:nvPr/>
        </p:nvSpPr>
        <p:spPr bwMode="auto">
          <a:xfrm flipH="1">
            <a:off x="1258888" y="1196975"/>
            <a:ext cx="1739900" cy="0"/>
          </a:xfrm>
          <a:prstGeom prst="line">
            <a:avLst/>
          </a:prstGeom>
          <a:noFill/>
          <a:ln w="3175">
            <a:solidFill>
              <a:schemeClr val="tx1"/>
            </a:solidFill>
            <a:miter lim="800000"/>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zh-CN" altLang="en-US"/>
          </a:p>
        </p:txBody>
      </p:sp>
      <p:sp>
        <p:nvSpPr>
          <p:cNvPr id="409618" name="Text Box 18"/>
          <p:cNvSpPr txBox="1">
            <a:spLocks noChangeArrowheads="1"/>
          </p:cNvSpPr>
          <p:nvPr/>
        </p:nvSpPr>
        <p:spPr bwMode="auto">
          <a:xfrm>
            <a:off x="4202113" y="836613"/>
            <a:ext cx="904875" cy="273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接受域</a:t>
            </a:r>
          </a:p>
        </p:txBody>
      </p:sp>
      <p:sp>
        <p:nvSpPr>
          <p:cNvPr id="409619" name="Text Box 19"/>
          <p:cNvSpPr txBox="1">
            <a:spLocks noChangeArrowheads="1"/>
          </p:cNvSpPr>
          <p:nvPr/>
        </p:nvSpPr>
        <p:spPr bwMode="auto">
          <a:xfrm>
            <a:off x="6588125" y="836613"/>
            <a:ext cx="903288" cy="273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拒绝域</a:t>
            </a:r>
          </a:p>
        </p:txBody>
      </p:sp>
      <p:sp>
        <p:nvSpPr>
          <p:cNvPr id="409620" name="Text Box 20"/>
          <p:cNvSpPr txBox="1">
            <a:spLocks noChangeArrowheads="1"/>
          </p:cNvSpPr>
          <p:nvPr/>
        </p:nvSpPr>
        <p:spPr bwMode="auto">
          <a:xfrm>
            <a:off x="1881188" y="836613"/>
            <a:ext cx="901700" cy="273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拒绝域</a:t>
            </a:r>
          </a:p>
        </p:txBody>
      </p:sp>
      <p:sp>
        <p:nvSpPr>
          <p:cNvPr id="409621" name="Text Box 21"/>
          <p:cNvSpPr txBox="1">
            <a:spLocks noChangeArrowheads="1"/>
          </p:cNvSpPr>
          <p:nvPr/>
        </p:nvSpPr>
        <p:spPr bwMode="auto">
          <a:xfrm>
            <a:off x="2579688" y="5097463"/>
            <a:ext cx="900112"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临界值</a:t>
            </a:r>
          </a:p>
        </p:txBody>
      </p:sp>
      <p:sp>
        <p:nvSpPr>
          <p:cNvPr id="409622" name="Text Box 22"/>
          <p:cNvSpPr txBox="1">
            <a:spLocks noChangeArrowheads="1"/>
          </p:cNvSpPr>
          <p:nvPr/>
        </p:nvSpPr>
        <p:spPr bwMode="auto">
          <a:xfrm>
            <a:off x="5865813" y="5095875"/>
            <a:ext cx="903287"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临界值</a:t>
            </a:r>
          </a:p>
        </p:txBody>
      </p:sp>
      <p:sp>
        <p:nvSpPr>
          <p:cNvPr id="409623" name="Text Box 23"/>
          <p:cNvSpPr txBox="1">
            <a:spLocks noChangeArrowheads="1"/>
          </p:cNvSpPr>
          <p:nvPr/>
        </p:nvSpPr>
        <p:spPr bwMode="auto">
          <a:xfrm>
            <a:off x="1693863" y="3105150"/>
            <a:ext cx="1031875"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Z</a:t>
            </a:r>
            <a:r>
              <a:rPr kumimoji="1" lang="zh-CN" altLang="en-US" sz="1200">
                <a:latin typeface="Tahoma" pitchFamily="34" charset="0"/>
              </a:rPr>
              <a:t>统计量</a:t>
            </a:r>
          </a:p>
        </p:txBody>
      </p:sp>
      <p:graphicFrame>
        <p:nvGraphicFramePr>
          <p:cNvPr id="409624" name="Object 24"/>
          <p:cNvGraphicFramePr>
            <a:graphicFrameLocks noChangeAspect="1"/>
          </p:cNvGraphicFramePr>
          <p:nvPr/>
        </p:nvGraphicFramePr>
        <p:xfrm>
          <a:off x="6840538" y="2530475"/>
          <a:ext cx="749300" cy="452438"/>
        </p:xfrm>
        <a:graphic>
          <a:graphicData uri="http://schemas.openxmlformats.org/presentationml/2006/ole">
            <p:oleObj spid="_x0000_s43057" name="Equation" r:id="rId8" imgW="914760" imgH="507960" progId="Equation.3">
              <p:embed/>
            </p:oleObj>
          </a:graphicData>
        </a:graphic>
      </p:graphicFrame>
      <p:sp>
        <p:nvSpPr>
          <p:cNvPr id="409625" name="Text Box 25"/>
          <p:cNvSpPr txBox="1">
            <a:spLocks noChangeArrowheads="1"/>
          </p:cNvSpPr>
          <p:nvPr/>
        </p:nvSpPr>
        <p:spPr bwMode="auto">
          <a:xfrm>
            <a:off x="6697663" y="3105150"/>
            <a:ext cx="128905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显著性水平</a:t>
            </a:r>
          </a:p>
        </p:txBody>
      </p:sp>
      <p:graphicFrame>
        <p:nvGraphicFramePr>
          <p:cNvPr id="409626" name="Object 26"/>
          <p:cNvGraphicFramePr>
            <a:graphicFrameLocks noChangeAspect="1"/>
          </p:cNvGraphicFramePr>
          <p:nvPr/>
        </p:nvGraphicFramePr>
        <p:xfrm>
          <a:off x="6353175" y="4332288"/>
          <a:ext cx="258763" cy="249237"/>
        </p:xfrm>
        <a:graphic>
          <a:graphicData uri="http://schemas.openxmlformats.org/presentationml/2006/ole">
            <p:oleObj spid="_x0000_s43058" name="Equation" r:id="rId9" imgW="330120" imgH="393840" progId="Equation.3">
              <p:embed/>
            </p:oleObj>
          </a:graphicData>
        </a:graphic>
      </p:graphicFrame>
      <p:sp>
        <p:nvSpPr>
          <p:cNvPr id="409627" name="Line 27"/>
          <p:cNvSpPr>
            <a:spLocks noChangeShapeType="1"/>
          </p:cNvSpPr>
          <p:nvPr/>
        </p:nvSpPr>
        <p:spPr bwMode="auto">
          <a:xfrm>
            <a:off x="1362075" y="4670425"/>
            <a:ext cx="6840538"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09628" name="Text Box 28"/>
          <p:cNvSpPr txBox="1">
            <a:spLocks noChangeArrowheads="1"/>
          </p:cNvSpPr>
          <p:nvPr/>
        </p:nvSpPr>
        <p:spPr bwMode="auto">
          <a:xfrm>
            <a:off x="1219200" y="5715000"/>
            <a:ext cx="708660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latin typeface="Tahoma" pitchFamily="34" charset="0"/>
              </a:rPr>
              <a:t>　　假设检验是对我们所关心的却又是未知的总体参数先作出假设，然后抽取样本，利用样本提供的信息，根据小概率原理对假设的正确性进行判断的一种统计推断方法。</a:t>
            </a:r>
          </a:p>
        </p:txBody>
      </p:sp>
      <p:sp>
        <p:nvSpPr>
          <p:cNvPr id="409629" name="Line 29"/>
          <p:cNvSpPr>
            <a:spLocks noChangeShapeType="1"/>
          </p:cNvSpPr>
          <p:nvPr/>
        </p:nvSpPr>
        <p:spPr bwMode="auto">
          <a:xfrm>
            <a:off x="2987675" y="1196975"/>
            <a:ext cx="3313113"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87393163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8629"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71550" y="692150"/>
            <a:ext cx="7488238" cy="52371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8474161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9753" name="Picture 10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4213" y="765175"/>
            <a:ext cx="7991475" cy="3594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8069814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0678"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2988" y="836613"/>
            <a:ext cx="6985000" cy="49720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50618365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1702"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650" y="1052513"/>
            <a:ext cx="7993063" cy="38465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6518538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25" name="Text Box 5"/>
          <p:cNvSpPr txBox="1">
            <a:spLocks noChangeArrowheads="1"/>
          </p:cNvSpPr>
          <p:nvPr/>
        </p:nvSpPr>
        <p:spPr bwMode="auto">
          <a:xfrm>
            <a:off x="468313" y="404813"/>
            <a:ext cx="41751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400" b="1"/>
              <a:t>二、关系强度的测量</a:t>
            </a:r>
          </a:p>
        </p:txBody>
      </p:sp>
      <p:graphicFrame>
        <p:nvGraphicFramePr>
          <p:cNvPr id="542726" name="Object 6"/>
          <p:cNvGraphicFramePr>
            <a:graphicFrameLocks noGrp="1" noChangeAspect="1"/>
          </p:cNvGraphicFramePr>
          <p:nvPr>
            <p:ph/>
          </p:nvPr>
        </p:nvGraphicFramePr>
        <p:xfrm>
          <a:off x="1547813" y="1412875"/>
          <a:ext cx="3887787" cy="1406525"/>
        </p:xfrm>
        <a:graphic>
          <a:graphicData uri="http://schemas.openxmlformats.org/presentationml/2006/ole">
            <p:oleObj spid="_x0000_s74760" name="公式" r:id="rId3" imgW="1193800" imgH="431800" progId="Equation.3">
              <p:embed/>
            </p:oleObj>
          </a:graphicData>
        </a:graphic>
      </p:graphicFrame>
    </p:spTree>
    <p:extLst>
      <p:ext uri="{BB962C8B-B14F-4D97-AF65-F5344CB8AC3E}">
        <p14:creationId xmlns:p14="http://schemas.microsoft.com/office/powerpoint/2010/main" xmlns="" val="6636458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2"/>
          <p:cNvSpPr>
            <a:spLocks noGrp="1" noRot="1" noChangeArrowheads="1"/>
          </p:cNvSpPr>
          <p:nvPr>
            <p:ph type="title"/>
          </p:nvPr>
        </p:nvSpPr>
        <p:spPr>
          <a:xfrm>
            <a:off x="301625" y="228600"/>
            <a:ext cx="8540750" cy="679450"/>
          </a:xfrm>
        </p:spPr>
        <p:txBody>
          <a:bodyPr/>
          <a:lstStyle/>
          <a:p>
            <a:r>
              <a:rPr lang="en-US" altLang="zh-CN" sz="4000"/>
              <a:t>7.4.1 </a:t>
            </a:r>
            <a:r>
              <a:rPr lang="zh-CN" altLang="en-US" sz="4000"/>
              <a:t>单因素方差分析</a:t>
            </a:r>
            <a:r>
              <a:rPr lang="en-US" altLang="zh-CN" sz="4000"/>
              <a:t>-spss </a:t>
            </a:r>
          </a:p>
        </p:txBody>
      </p:sp>
      <p:sp>
        <p:nvSpPr>
          <p:cNvPr id="189443" name="Rectangle 3"/>
          <p:cNvSpPr>
            <a:spLocks noGrp="1" noRot="1" noChangeArrowheads="1"/>
          </p:cNvSpPr>
          <p:nvPr>
            <p:ph type="body" idx="1"/>
          </p:nvPr>
        </p:nvSpPr>
        <p:spPr>
          <a:xfrm>
            <a:off x="323850" y="1125538"/>
            <a:ext cx="8540750" cy="4470400"/>
          </a:xfrm>
        </p:spPr>
        <p:txBody>
          <a:bodyPr/>
          <a:lstStyle/>
          <a:p>
            <a:r>
              <a:rPr lang="zh-CN" altLang="en-US" sz="2000"/>
              <a:t>单因变量的单因素方差分析主要解决多于两个总体样本或变量间均值的比较问题。是一种对多个（大于两个）总体样本的均值是否存在显著差异的检验方法。其目的也是对不同的总体的数据的均值之间的差异是否显著进行检验。 </a:t>
            </a:r>
          </a:p>
          <a:p>
            <a:r>
              <a:rPr lang="zh-CN" altLang="en-US" sz="2000" b="1">
                <a:solidFill>
                  <a:srgbClr val="FF3300"/>
                </a:solidFill>
              </a:rPr>
              <a:t>单因素方差分析的应用条件</a:t>
            </a:r>
            <a:r>
              <a:rPr lang="zh-CN" altLang="en-US" sz="2000">
                <a:solidFill>
                  <a:srgbClr val="FF3300"/>
                </a:solidFill>
              </a:rPr>
              <a:t>：</a:t>
            </a:r>
            <a:r>
              <a:rPr lang="zh-CN" altLang="en-US" sz="2000"/>
              <a:t>在不同的水平（因素变量取不同值）下，各总体应当服从方差相等的正态分布。</a:t>
            </a:r>
          </a:p>
        </p:txBody>
      </p:sp>
      <p:sp>
        <p:nvSpPr>
          <p:cNvPr id="189445" name="Rectangle 5"/>
          <p:cNvSpPr>
            <a:spLocks noChangeArrowheads="1"/>
          </p:cNvSpPr>
          <p:nvPr/>
        </p:nvSpPr>
        <p:spPr bwMode="auto">
          <a:xfrm>
            <a:off x="468313" y="3141663"/>
            <a:ext cx="8281987" cy="129698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r>
              <a:rPr lang="zh-CN" altLang="en-US"/>
              <a:t>例</a:t>
            </a:r>
            <a:r>
              <a:rPr lang="en-US" altLang="zh-CN"/>
              <a:t>4</a:t>
            </a:r>
            <a:r>
              <a:rPr lang="zh-CN" altLang="en-US"/>
              <a:t>，某企业需要一种零件，现有三个不同的地区的企业生产的同种零件可供选择</a:t>
            </a:r>
          </a:p>
          <a:p>
            <a:r>
              <a:rPr lang="zh-CN" altLang="en-US"/>
              <a:t>，为了比较这三个零件的强度是否相同，每个地区的企业抽出</a:t>
            </a:r>
            <a:r>
              <a:rPr lang="en-US" altLang="zh-CN"/>
              <a:t>6</a:t>
            </a:r>
            <a:r>
              <a:rPr lang="zh-CN" altLang="en-US"/>
              <a:t>件产品进行强度测</a:t>
            </a:r>
          </a:p>
          <a:p>
            <a:r>
              <a:rPr lang="zh-CN" altLang="en-US"/>
              <a:t>试，其值如表所示。假设每个企业零件的强度值服从正态分布，试检验这三个地区</a:t>
            </a:r>
          </a:p>
          <a:p>
            <a:r>
              <a:rPr lang="zh-CN" altLang="en-US"/>
              <a:t>企业的零件强度是否存在显著差异。</a:t>
            </a:r>
          </a:p>
        </p:txBody>
      </p:sp>
      <p:pic>
        <p:nvPicPr>
          <p:cNvPr id="189446"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088" y="4581525"/>
            <a:ext cx="2736850" cy="21415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9447" name="Rectangle 7"/>
          <p:cNvSpPr>
            <a:spLocks noChangeArrowheads="1"/>
          </p:cNvSpPr>
          <p:nvPr/>
        </p:nvSpPr>
        <p:spPr bwMode="auto">
          <a:xfrm>
            <a:off x="3779838" y="4492625"/>
            <a:ext cx="4897437"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1447800"/>
            <a:r>
              <a:rPr lang="zh-CN" altLang="en-US" sz="2000"/>
              <a:t>解：首先建立假设</a:t>
            </a:r>
          </a:p>
          <a:p>
            <a:pPr indent="1447800"/>
            <a:r>
              <a:rPr lang="en-US" altLang="zh-CN" sz="2000"/>
              <a:t>H</a:t>
            </a:r>
            <a:r>
              <a:rPr lang="en-US" altLang="zh-CN" sz="2000" baseline="-25000"/>
              <a:t>0</a:t>
            </a:r>
            <a:r>
              <a:rPr lang="zh-CN" altLang="en-US" sz="2000"/>
              <a:t>：三个地区的零件强度无显著差异；</a:t>
            </a:r>
          </a:p>
          <a:p>
            <a:pPr indent="1447800"/>
            <a:r>
              <a:rPr lang="en-US" altLang="zh-CN" sz="2000"/>
              <a:t>H</a:t>
            </a:r>
            <a:r>
              <a:rPr lang="en-US" altLang="zh-CN" sz="2000" baseline="-25000"/>
              <a:t>1</a:t>
            </a:r>
            <a:r>
              <a:rPr lang="zh-CN" altLang="en-US" sz="2000"/>
              <a:t>：三个地区的零件强度有显著差异。</a:t>
            </a:r>
          </a:p>
        </p:txBody>
      </p:sp>
      <p:sp>
        <p:nvSpPr>
          <p:cNvPr id="189448" name="Rectangle 8"/>
          <p:cNvSpPr>
            <a:spLocks noChangeArrowheads="1"/>
          </p:cNvSpPr>
          <p:nvPr/>
        </p:nvSpPr>
        <p:spPr bwMode="auto">
          <a:xfrm>
            <a:off x="3851275" y="6237288"/>
            <a:ext cx="23050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r>
              <a:rPr lang="zh-CN" altLang="en-US"/>
              <a:t>具体操作过程如下： </a:t>
            </a:r>
          </a:p>
        </p:txBody>
      </p:sp>
    </p:spTree>
    <p:extLst>
      <p:ext uri="{BB962C8B-B14F-4D97-AF65-F5344CB8AC3E}">
        <p14:creationId xmlns:p14="http://schemas.microsoft.com/office/powerpoint/2010/main" xmlns="" val="352348143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7" name="Rectangle 3"/>
          <p:cNvSpPr>
            <a:spLocks noGrp="1" noRot="1" noChangeArrowheads="1"/>
          </p:cNvSpPr>
          <p:nvPr>
            <p:ph type="body" idx="1"/>
          </p:nvPr>
        </p:nvSpPr>
        <p:spPr/>
        <p:txBody>
          <a:bodyPr/>
          <a:lstStyle/>
          <a:p>
            <a:r>
              <a:rPr lang="en-US" altLang="zh-CN" sz="2000"/>
              <a:t>1</a:t>
            </a:r>
            <a:r>
              <a:rPr lang="zh-CN" altLang="en-US" sz="2000"/>
              <a:t>、单击</a:t>
            </a:r>
            <a:r>
              <a:rPr lang="en-US" altLang="zh-CN" sz="2000"/>
              <a:t>Analyze </a:t>
            </a:r>
            <a:r>
              <a:rPr lang="en-US" altLang="zh-CN" sz="2000">
                <a:sym typeface="Symbol" pitchFamily="18" charset="2"/>
              </a:rPr>
              <a:t></a:t>
            </a:r>
            <a:r>
              <a:rPr lang="en-US" altLang="zh-CN" sz="2000"/>
              <a:t> Compare Means </a:t>
            </a:r>
            <a:r>
              <a:rPr lang="en-US" altLang="zh-CN" sz="2000">
                <a:sym typeface="Symbol" pitchFamily="18" charset="2"/>
              </a:rPr>
              <a:t></a:t>
            </a:r>
            <a:r>
              <a:rPr lang="en-US" altLang="zh-CN" sz="2000"/>
              <a:t> One-Way ANOVA</a:t>
            </a:r>
            <a:r>
              <a:rPr lang="zh-CN" altLang="en-US" sz="2000"/>
              <a:t>，打开 </a:t>
            </a:r>
            <a:r>
              <a:rPr lang="en-US" altLang="zh-CN" sz="2000"/>
              <a:t>One-Way ANOVA</a:t>
            </a:r>
            <a:r>
              <a:rPr lang="zh-CN" altLang="en-US" sz="2000"/>
              <a:t>对话框。</a:t>
            </a:r>
          </a:p>
          <a:p>
            <a:r>
              <a:rPr lang="en-US" altLang="zh-CN" sz="2000"/>
              <a:t>2</a:t>
            </a:r>
            <a:r>
              <a:rPr lang="zh-CN" altLang="en-US" sz="2000"/>
              <a:t>、从左框中选择因变量”零件强度”进入</a:t>
            </a:r>
            <a:r>
              <a:rPr lang="en-US" altLang="zh-CN" sz="2000"/>
              <a:t>Dependent list</a:t>
            </a:r>
            <a:r>
              <a:rPr lang="zh-CN" altLang="en-US" sz="2000"/>
              <a:t>框内，选择因素变量”地区”进入</a:t>
            </a:r>
            <a:r>
              <a:rPr lang="en-US" altLang="zh-CN" sz="2000"/>
              <a:t>Factor</a:t>
            </a:r>
            <a:r>
              <a:rPr lang="zh-CN" altLang="en-US" sz="2000"/>
              <a:t>框内。点击</a:t>
            </a:r>
            <a:r>
              <a:rPr lang="en-US" altLang="zh-CN" sz="2000"/>
              <a:t>OK</a:t>
            </a:r>
            <a:r>
              <a:rPr lang="zh-CN" altLang="en-US" sz="2000"/>
              <a:t>就可以得到方差分析下表。</a:t>
            </a:r>
          </a:p>
        </p:txBody>
      </p:sp>
      <p:pic>
        <p:nvPicPr>
          <p:cNvPr id="19046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42988" y="3068638"/>
            <a:ext cx="6769100" cy="20018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90469" name="Rectangle 5"/>
          <p:cNvSpPr>
            <a:spLocks noChangeArrowheads="1"/>
          </p:cNvSpPr>
          <p:nvPr/>
        </p:nvSpPr>
        <p:spPr bwMode="auto">
          <a:xfrm>
            <a:off x="395288" y="5157788"/>
            <a:ext cx="8497887"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a:t>由于</a:t>
            </a:r>
            <a:r>
              <a:rPr lang="en-US" altLang="zh-CN" sz="2000"/>
              <a:t>F</a:t>
            </a:r>
            <a:r>
              <a:rPr lang="zh-CN" altLang="en-US" sz="2000"/>
              <a:t>统计量值的</a:t>
            </a:r>
            <a:r>
              <a:rPr lang="en-US" altLang="zh-CN" sz="2000"/>
              <a:t>P</a:t>
            </a:r>
            <a:r>
              <a:rPr lang="zh-CN" altLang="en-US" sz="2000"/>
              <a:t>值明显小于显著性水平</a:t>
            </a:r>
            <a:r>
              <a:rPr lang="en-US" altLang="zh-CN" sz="2000"/>
              <a:t>0.05</a:t>
            </a:r>
            <a:r>
              <a:rPr lang="zh-CN" altLang="en-US" sz="2000"/>
              <a:t>，故拒绝假设</a:t>
            </a:r>
            <a:r>
              <a:rPr lang="en-US" altLang="zh-CN" sz="2000"/>
              <a:t>H</a:t>
            </a:r>
            <a:r>
              <a:rPr lang="en-US" altLang="zh-CN" sz="2000" baseline="-25000"/>
              <a:t>0</a:t>
            </a:r>
            <a:r>
              <a:rPr lang="zh-CN" altLang="en-US" sz="2000"/>
              <a:t>，认为这三个地区的零件强度有显著差异。</a:t>
            </a:r>
          </a:p>
          <a:p>
            <a:r>
              <a:rPr lang="zh-CN" altLang="en-US" sz="2000"/>
              <a:t>如果需要对各地区间的零件强度进行进一步的比较和分析，可以通过按钮</a:t>
            </a:r>
            <a:r>
              <a:rPr lang="en-US" altLang="zh-CN" sz="2000"/>
              <a:t>Option</a:t>
            </a:r>
            <a:r>
              <a:rPr lang="zh-CN" altLang="en-US" sz="2000"/>
              <a:t>选项，</a:t>
            </a:r>
            <a:r>
              <a:rPr lang="en-US" altLang="zh-CN" sz="2000"/>
              <a:t>contrast</a:t>
            </a:r>
            <a:r>
              <a:rPr lang="zh-CN" altLang="en-US" sz="2000"/>
              <a:t>对照比较，</a:t>
            </a:r>
            <a:r>
              <a:rPr lang="en-US" altLang="zh-CN" sz="2000"/>
              <a:t>Post Hoc</a:t>
            </a:r>
            <a:r>
              <a:rPr lang="zh-CN" altLang="en-US" sz="2000"/>
              <a:t>多重比较去实现。 </a:t>
            </a:r>
          </a:p>
        </p:txBody>
      </p:sp>
    </p:spTree>
    <p:extLst>
      <p:ext uri="{BB962C8B-B14F-4D97-AF65-F5344CB8AC3E}">
        <p14:creationId xmlns:p14="http://schemas.microsoft.com/office/powerpoint/2010/main" xmlns="" val="399155026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1" name="Rectangle 3"/>
          <p:cNvSpPr>
            <a:spLocks noGrp="1" noRot="1" noChangeArrowheads="1"/>
          </p:cNvSpPr>
          <p:nvPr>
            <p:ph type="body" idx="1"/>
          </p:nvPr>
        </p:nvSpPr>
        <p:spPr>
          <a:xfrm>
            <a:off x="395288" y="692150"/>
            <a:ext cx="8540750" cy="4498975"/>
          </a:xfrm>
        </p:spPr>
        <p:txBody>
          <a:bodyPr/>
          <a:lstStyle/>
          <a:p>
            <a:r>
              <a:rPr lang="en-US" altLang="zh-CN" sz="2000"/>
              <a:t>3</a:t>
            </a:r>
            <a:r>
              <a:rPr lang="zh-CN" altLang="en-US" sz="2000"/>
              <a:t>、单击</a:t>
            </a:r>
            <a:r>
              <a:rPr lang="en-US" altLang="zh-CN" sz="2000"/>
              <a:t>Option</a:t>
            </a:r>
            <a:r>
              <a:rPr lang="zh-CN" altLang="en-US" sz="2000"/>
              <a:t>按纽，打开</a:t>
            </a:r>
            <a:r>
              <a:rPr lang="en-US" altLang="zh-CN" sz="2000"/>
              <a:t>Option</a:t>
            </a:r>
            <a:r>
              <a:rPr lang="zh-CN" altLang="en-US" sz="2000"/>
              <a:t>对话框如图所示：在</a:t>
            </a:r>
            <a:r>
              <a:rPr lang="en-US" altLang="zh-CN" sz="2000"/>
              <a:t>Option</a:t>
            </a:r>
            <a:r>
              <a:rPr lang="zh-CN" altLang="en-US" sz="2000"/>
              <a:t>选项中选择输出项。主要有不同水平下样本方差的齐性检验，缺失值的处理方式及均值的图形。</a:t>
            </a:r>
          </a:p>
        </p:txBody>
      </p:sp>
      <p:pic>
        <p:nvPicPr>
          <p:cNvPr id="191492"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513" y="2060575"/>
            <a:ext cx="4392612" cy="2898775"/>
          </a:xfrm>
          <a:prstGeom prst="rect">
            <a:avLst/>
          </a:prstGeom>
          <a:noFill/>
          <a:ln>
            <a:noFill/>
          </a:ln>
          <a:effectLst/>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9525">
                <a:solidFill>
                  <a:srgbClr val="FFFFFF"/>
                </a:solidFill>
                <a:miter lim="800000"/>
                <a:headEnd/>
                <a:tailEnd/>
              </a14:hiddenLine>
            </a:ext>
            <a:ext uri="{AF507438-7753-43E0-B8FC-AC1667EBCBE1}">
              <a14:hiddenEffects xmlns:a14="http://schemas.microsoft.com/office/drawing/2010/main" xmlns="">
                <a:effectLst>
                  <a:outerShdw dist="35921" dir="2700000" algn="ctr" rotWithShape="0">
                    <a:srgbClr val="5B5B89"/>
                  </a:outerShdw>
                </a:effectLst>
              </a14:hiddenEffects>
            </a:ext>
          </a:extLst>
        </p:spPr>
      </p:pic>
      <p:sp>
        <p:nvSpPr>
          <p:cNvPr id="191493" name="Rectangle 5"/>
          <p:cNvSpPr>
            <a:spLocks noChangeArrowheads="1"/>
          </p:cNvSpPr>
          <p:nvPr/>
        </p:nvSpPr>
        <p:spPr bwMode="auto">
          <a:xfrm>
            <a:off x="250825" y="5516563"/>
            <a:ext cx="856932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tabLst>
                <a:tab pos="3346450" algn="ctr"/>
              </a:tabLst>
            </a:pPr>
            <a:r>
              <a:rPr lang="zh-CN" altLang="en-US" sz="2000"/>
              <a:t>本例中选择</a:t>
            </a:r>
            <a:r>
              <a:rPr lang="en-US" altLang="zh-CN" sz="2000"/>
              <a:t>Homogeneity of variance test </a:t>
            </a:r>
            <a:r>
              <a:rPr lang="zh-CN" altLang="en-US" sz="2000"/>
              <a:t>进行不同水平间方差齐性的检验以及</a:t>
            </a:r>
            <a:r>
              <a:rPr lang="en-US" altLang="zh-CN" sz="2000"/>
              <a:t>Descriptive </a:t>
            </a:r>
            <a:r>
              <a:rPr lang="zh-CN" altLang="en-US" sz="2000"/>
              <a:t>基本统计描述。在</a:t>
            </a:r>
            <a:r>
              <a:rPr lang="en-US" altLang="zh-CN" sz="2000"/>
              <a:t>Missing Value</a:t>
            </a:r>
            <a:r>
              <a:rPr lang="zh-CN" altLang="en-US" sz="2000"/>
              <a:t>栏中选择系统默认项。</a:t>
            </a:r>
          </a:p>
        </p:txBody>
      </p:sp>
    </p:spTree>
    <p:extLst>
      <p:ext uri="{BB962C8B-B14F-4D97-AF65-F5344CB8AC3E}">
        <p14:creationId xmlns:p14="http://schemas.microsoft.com/office/powerpoint/2010/main" xmlns="" val="369473184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5" name="Rectangle 3"/>
          <p:cNvSpPr>
            <a:spLocks noGrp="1" noRot="1" noChangeArrowheads="1"/>
          </p:cNvSpPr>
          <p:nvPr>
            <p:ph type="body" idx="1"/>
          </p:nvPr>
        </p:nvSpPr>
        <p:spPr>
          <a:xfrm>
            <a:off x="323850" y="188913"/>
            <a:ext cx="8540750" cy="5334000"/>
          </a:xfrm>
        </p:spPr>
        <p:txBody>
          <a:bodyPr/>
          <a:lstStyle/>
          <a:p>
            <a:r>
              <a:rPr lang="zh-CN" altLang="en-US" sz="2000"/>
              <a:t>完成所有选择后返回主对话框，然后单击</a:t>
            </a:r>
            <a:r>
              <a:rPr lang="en-US" altLang="zh-CN" sz="2000"/>
              <a:t>OK</a:t>
            </a:r>
            <a:r>
              <a:rPr lang="zh-CN" altLang="en-US" sz="2000"/>
              <a:t>，就可以得到三个地区零件强度分析表 。</a:t>
            </a:r>
          </a:p>
        </p:txBody>
      </p:sp>
      <p:pic>
        <p:nvPicPr>
          <p:cNvPr id="19251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4213" y="908050"/>
            <a:ext cx="7632700" cy="2044700"/>
          </a:xfrm>
          <a:prstGeom prst="rect">
            <a:avLst/>
          </a:prstGeom>
          <a:noFill/>
          <a:extLst>
            <a:ext uri="{909E8E84-426E-40DD-AFC4-6F175D3DCCD1}">
              <a14:hiddenFill xmlns:a14="http://schemas.microsoft.com/office/drawing/2010/main" xmlns="">
                <a:solidFill>
                  <a:srgbClr val="FFFFFF"/>
                </a:solidFill>
              </a14:hiddenFill>
            </a:ext>
          </a:extLst>
        </p:spPr>
      </p:pic>
      <p:pic>
        <p:nvPicPr>
          <p:cNvPr id="192517"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55875" y="3213100"/>
            <a:ext cx="3455988" cy="1284288"/>
          </a:xfrm>
          <a:prstGeom prst="rect">
            <a:avLst/>
          </a:prstGeom>
          <a:noFill/>
          <a:extLst>
            <a:ext uri="{909E8E84-426E-40DD-AFC4-6F175D3DCCD1}">
              <a14:hiddenFill xmlns:a14="http://schemas.microsoft.com/office/drawing/2010/main" xmlns="">
                <a:solidFill>
                  <a:srgbClr val="FFFFFF"/>
                </a:solidFill>
              </a14:hiddenFill>
            </a:ext>
          </a:extLst>
        </p:spPr>
      </p:pic>
      <p:sp>
        <p:nvSpPr>
          <p:cNvPr id="192518" name="Rectangle 6"/>
          <p:cNvSpPr>
            <a:spLocks noChangeArrowheads="1"/>
          </p:cNvSpPr>
          <p:nvPr/>
        </p:nvSpPr>
        <p:spPr bwMode="auto">
          <a:xfrm>
            <a:off x="395288" y="4622800"/>
            <a:ext cx="8497887"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en-US" altLang="zh-CN" sz="2000"/>
              <a:t>4</a:t>
            </a:r>
            <a:r>
              <a:rPr lang="zh-CN" altLang="en-US" sz="2000"/>
              <a:t>、</a:t>
            </a:r>
            <a:r>
              <a:rPr lang="en-US" altLang="zh-CN" sz="2000"/>
              <a:t>Contrasts</a:t>
            </a:r>
            <a:r>
              <a:rPr lang="zh-CN" altLang="en-US" sz="2000"/>
              <a:t>按钮可以用来进一步分析随着控制变量水平的变化，观测值变化的总体趋势以及进一步比较任意指定水平间的均值差异是否显著。</a:t>
            </a:r>
          </a:p>
        </p:txBody>
      </p:sp>
      <p:sp>
        <p:nvSpPr>
          <p:cNvPr id="192519" name="Rectangle 7"/>
          <p:cNvSpPr>
            <a:spLocks noChangeArrowheads="1"/>
          </p:cNvSpPr>
          <p:nvPr/>
        </p:nvSpPr>
        <p:spPr bwMode="auto">
          <a:xfrm>
            <a:off x="684213" y="5589588"/>
            <a:ext cx="792003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a:t>单击</a:t>
            </a:r>
            <a:r>
              <a:rPr lang="en-US" altLang="zh-CN"/>
              <a:t>Contrasts</a:t>
            </a:r>
            <a:r>
              <a:rPr lang="zh-CN" altLang="en-US"/>
              <a:t>按钮，打开</a:t>
            </a:r>
            <a:r>
              <a:rPr lang="en-US" altLang="zh-CN"/>
              <a:t>One-Way ANOVA</a:t>
            </a:r>
            <a:r>
              <a:rPr lang="zh-CN" altLang="en-US"/>
              <a:t>：</a:t>
            </a:r>
            <a:r>
              <a:rPr lang="en-US" altLang="zh-CN"/>
              <a:t>Contrasts</a:t>
            </a:r>
            <a:r>
              <a:rPr lang="zh-CN" altLang="en-US"/>
              <a:t>对话框，见图 。</a:t>
            </a:r>
          </a:p>
        </p:txBody>
      </p:sp>
    </p:spTree>
    <p:extLst>
      <p:ext uri="{BB962C8B-B14F-4D97-AF65-F5344CB8AC3E}">
        <p14:creationId xmlns:p14="http://schemas.microsoft.com/office/powerpoint/2010/main" xmlns="" val="216199277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40" name="Picture 4"/>
          <p:cNvPicPr>
            <a:picLocks noGrp="1" noChangeAspect="1" noChangeArrowheads="1"/>
          </p:cNvPicPr>
          <p:nvPr>
            <p:ph type="body" idx="1"/>
          </p:nvPr>
        </p:nvPicPr>
        <p:blipFill>
          <a:blip r:embed="rId2" cstate="print">
            <a:extLst>
              <a:ext uri="{28A0092B-C50C-407E-A947-70E740481C1C}">
                <a14:useLocalDpi xmlns:a14="http://schemas.microsoft.com/office/drawing/2010/main" xmlns="" val="0"/>
              </a:ext>
            </a:extLst>
          </a:blip>
          <a:srcRect/>
          <a:stretch>
            <a:fillRect/>
          </a:stretch>
        </p:blipFill>
        <p:spPr>
          <a:xfrm>
            <a:off x="1979613" y="260350"/>
            <a:ext cx="4897437" cy="3182938"/>
          </a:xfrm>
          <a:noFill/>
          <a:ln/>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9525">
                <a:solidFill>
                  <a:srgbClr val="FFFFFF"/>
                </a:solidFill>
                <a:miter lim="800000"/>
                <a:headEnd/>
                <a:tailEnd/>
              </a14:hiddenLine>
            </a:ext>
            <a:ext uri="{AF507438-7753-43E0-B8FC-AC1667EBCBE1}">
              <a14:hiddenEffects xmlns:a14="http://schemas.microsoft.com/office/drawing/2010/main" xmlns="">
                <a:effectLst>
                  <a:outerShdw dist="35921" dir="2700000" algn="ctr" rotWithShape="0">
                    <a:srgbClr val="5B5B89"/>
                  </a:outerShdw>
                </a:effectLst>
              </a14:hiddenEffects>
            </a:ext>
          </a:extLst>
        </p:spPr>
      </p:pic>
      <p:sp>
        <p:nvSpPr>
          <p:cNvPr id="193541" name="Rectangle 5"/>
          <p:cNvSpPr>
            <a:spLocks noChangeArrowheads="1"/>
          </p:cNvSpPr>
          <p:nvPr/>
        </p:nvSpPr>
        <p:spPr bwMode="auto">
          <a:xfrm>
            <a:off x="322263" y="3892550"/>
            <a:ext cx="8570912" cy="2530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indent="304800"/>
            <a:r>
              <a:rPr lang="zh-CN" altLang="en-US" sz="2000"/>
              <a:t>如果要对组间平方和进行趋势成分检验，选中</a:t>
            </a:r>
            <a:r>
              <a:rPr lang="en-US" altLang="zh-CN" sz="2000"/>
              <a:t>Polynomial</a:t>
            </a:r>
            <a:r>
              <a:rPr lang="zh-CN" altLang="en-US" sz="2000"/>
              <a:t>多项式复选项，选中后激活</a:t>
            </a:r>
            <a:r>
              <a:rPr lang="en-US" altLang="zh-CN" sz="2000"/>
              <a:t>Degree</a:t>
            </a:r>
            <a:r>
              <a:rPr lang="zh-CN" altLang="en-US" sz="2000"/>
              <a:t>参数框，在</a:t>
            </a:r>
            <a:r>
              <a:rPr lang="en-US" altLang="zh-CN" sz="2000"/>
              <a:t>Degree</a:t>
            </a:r>
            <a:r>
              <a:rPr lang="zh-CN" altLang="en-US" sz="2000"/>
              <a:t>框中选择趋势检验多项式的阶数，有最高次数可达</a:t>
            </a:r>
            <a:r>
              <a:rPr lang="en-US" altLang="zh-CN" sz="2000"/>
              <a:t>5 </a:t>
            </a:r>
            <a:r>
              <a:rPr lang="zh-CN" altLang="en-US" sz="2000"/>
              <a:t>次。系统将给出指定阶数和低于指定阶次各阶次的自由度、</a:t>
            </a:r>
            <a:r>
              <a:rPr lang="en-US" altLang="zh-CN" sz="2000"/>
              <a:t>F</a:t>
            </a:r>
            <a:r>
              <a:rPr lang="zh-CN" altLang="en-US" sz="2000"/>
              <a:t>值和</a:t>
            </a:r>
            <a:r>
              <a:rPr lang="en-US" altLang="zh-CN" sz="2000"/>
              <a:t>F</a:t>
            </a:r>
            <a:r>
              <a:rPr lang="zh-CN" altLang="en-US" sz="2000"/>
              <a:t>检验的概率值。</a:t>
            </a:r>
          </a:p>
          <a:p>
            <a:pPr indent="304800"/>
            <a:r>
              <a:rPr lang="zh-CN" altLang="en-US" sz="2000"/>
              <a:t>在</a:t>
            </a:r>
            <a:r>
              <a:rPr lang="en-US" altLang="zh-CN" sz="2000"/>
              <a:t>Contrast</a:t>
            </a:r>
            <a:r>
              <a:rPr lang="zh-CN" altLang="en-US" sz="2000"/>
              <a:t>栏，指定需要对照比较两个水平的均值。</a:t>
            </a:r>
          </a:p>
          <a:p>
            <a:pPr indent="304800"/>
            <a:r>
              <a:rPr lang="zh-CN" altLang="en-US" sz="2000"/>
              <a:t>在</a:t>
            </a:r>
            <a:r>
              <a:rPr lang="en-US" altLang="zh-CN" sz="2000"/>
              <a:t>Coefficients </a:t>
            </a:r>
            <a:r>
              <a:rPr lang="zh-CN" altLang="en-US" sz="2000"/>
              <a:t>框中输入一个系数，单击</a:t>
            </a:r>
            <a:r>
              <a:rPr lang="en-US" altLang="zh-CN" sz="2000"/>
              <a:t>Add</a:t>
            </a:r>
            <a:r>
              <a:rPr lang="zh-CN" altLang="en-US" sz="2000"/>
              <a:t>按纽，系数就进入到</a:t>
            </a:r>
            <a:r>
              <a:rPr lang="en-US" altLang="zh-CN" sz="2000"/>
              <a:t>Coefficients </a:t>
            </a:r>
            <a:r>
              <a:rPr lang="zh-CN" altLang="en-US" sz="2000"/>
              <a:t>框中。重复上述，依次输入各组均值的系数。注意系数的和应当等于</a:t>
            </a:r>
            <a:r>
              <a:rPr lang="en-US" altLang="zh-CN" sz="2000"/>
              <a:t>0</a:t>
            </a:r>
            <a:r>
              <a:rPr lang="zh-CN" altLang="en-US" sz="2000"/>
              <a:t>。如；图就是指第一个水平与第三个水平的均值差比较。</a:t>
            </a:r>
          </a:p>
        </p:txBody>
      </p:sp>
    </p:spTree>
    <p:extLst>
      <p:ext uri="{BB962C8B-B14F-4D97-AF65-F5344CB8AC3E}">
        <p14:creationId xmlns:p14="http://schemas.microsoft.com/office/powerpoint/2010/main" xmlns="" val="34925683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Text Box 2"/>
          <p:cNvSpPr txBox="1">
            <a:spLocks noChangeArrowheads="1"/>
          </p:cNvSpPr>
          <p:nvPr/>
        </p:nvSpPr>
        <p:spPr bwMode="auto">
          <a:xfrm>
            <a:off x="468313" y="333375"/>
            <a:ext cx="56165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sz="2400" b="1"/>
              <a:t>二、假设的表达式</a:t>
            </a:r>
          </a:p>
        </p:txBody>
      </p:sp>
      <p:sp>
        <p:nvSpPr>
          <p:cNvPr id="410627" name="Text Box 3"/>
          <p:cNvSpPr txBox="1">
            <a:spLocks noChangeArrowheads="1"/>
          </p:cNvSpPr>
          <p:nvPr/>
        </p:nvSpPr>
        <p:spPr bwMode="auto">
          <a:xfrm>
            <a:off x="539750" y="1268413"/>
            <a:ext cx="7920038" cy="925512"/>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例：由统计资料得知，</a:t>
            </a:r>
            <a:r>
              <a:rPr lang="en-US" altLang="zh-CN"/>
              <a:t>1989</a:t>
            </a:r>
            <a:r>
              <a:rPr lang="zh-CN" altLang="en-US"/>
              <a:t>年某地新生儿的平均体重</a:t>
            </a:r>
            <a:r>
              <a:rPr lang="en-US" altLang="zh-CN"/>
              <a:t>3190</a:t>
            </a:r>
            <a:r>
              <a:rPr lang="zh-CN" altLang="en-US"/>
              <a:t>千克，现从</a:t>
            </a:r>
            <a:r>
              <a:rPr lang="en-US" altLang="zh-CN"/>
              <a:t>1990</a:t>
            </a:r>
            <a:r>
              <a:rPr lang="zh-CN" altLang="en-US"/>
              <a:t>年的新生儿中随机抽取</a:t>
            </a:r>
            <a:r>
              <a:rPr lang="en-US" altLang="zh-CN"/>
              <a:t>100</a:t>
            </a:r>
            <a:r>
              <a:rPr lang="zh-CN" altLang="en-US"/>
              <a:t>个，测得其平均体重为</a:t>
            </a:r>
            <a:r>
              <a:rPr lang="en-US" altLang="zh-CN"/>
              <a:t>3210</a:t>
            </a:r>
            <a:r>
              <a:rPr lang="zh-CN" altLang="en-US"/>
              <a:t>千克，问</a:t>
            </a:r>
            <a:r>
              <a:rPr lang="en-US" altLang="zh-CN"/>
              <a:t>1990</a:t>
            </a:r>
            <a:r>
              <a:rPr lang="zh-CN" altLang="en-US"/>
              <a:t>年的新生儿与</a:t>
            </a:r>
            <a:r>
              <a:rPr lang="en-US" altLang="zh-CN"/>
              <a:t>1989</a:t>
            </a:r>
            <a:r>
              <a:rPr lang="zh-CN" altLang="en-US"/>
              <a:t>年相比，体重有无显著差异。</a:t>
            </a:r>
          </a:p>
        </p:txBody>
      </p:sp>
      <p:sp>
        <p:nvSpPr>
          <p:cNvPr id="410628" name="Text Box 4"/>
          <p:cNvSpPr txBox="1">
            <a:spLocks noChangeArrowheads="1"/>
          </p:cNvSpPr>
          <p:nvPr/>
        </p:nvSpPr>
        <p:spPr bwMode="auto">
          <a:xfrm>
            <a:off x="684213" y="2565400"/>
            <a:ext cx="6551612" cy="11922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原假设（</a:t>
            </a:r>
            <a:r>
              <a:rPr lang="en-US" altLang="zh-CN"/>
              <a:t>null hypothesis</a:t>
            </a:r>
            <a:r>
              <a:rPr lang="zh-CN" altLang="en-US"/>
              <a:t>）采用等式的方式，即</a:t>
            </a:r>
          </a:p>
          <a:p>
            <a:pPr>
              <a:spcBef>
                <a:spcPct val="50000"/>
              </a:spcBef>
            </a:pPr>
            <a:endParaRPr lang="zh-CN" altLang="en-US"/>
          </a:p>
          <a:p>
            <a:pPr>
              <a:spcBef>
                <a:spcPct val="50000"/>
              </a:spcBef>
            </a:pPr>
            <a:endParaRPr lang="en-US" altLang="zh-CN"/>
          </a:p>
        </p:txBody>
      </p:sp>
      <p:graphicFrame>
        <p:nvGraphicFramePr>
          <p:cNvPr id="410629" name="Object 5"/>
          <p:cNvGraphicFramePr>
            <a:graphicFrameLocks noGrp="1" noChangeAspect="1"/>
          </p:cNvGraphicFramePr>
          <p:nvPr>
            <p:ph sz="half" idx="1"/>
          </p:nvPr>
        </p:nvGraphicFramePr>
        <p:xfrm>
          <a:off x="1582738" y="2989263"/>
          <a:ext cx="2317750" cy="447675"/>
        </p:xfrm>
        <a:graphic>
          <a:graphicData uri="http://schemas.openxmlformats.org/presentationml/2006/ole">
            <p:oleObj spid="_x0000_s44052" name="公式" r:id="rId3" imgW="1130300" imgH="228600" progId="Equation.3">
              <p:embed/>
            </p:oleObj>
          </a:graphicData>
        </a:graphic>
      </p:graphicFrame>
      <p:graphicFrame>
        <p:nvGraphicFramePr>
          <p:cNvPr id="410630" name="Object 6"/>
          <p:cNvGraphicFramePr>
            <a:graphicFrameLocks noGrp="1" noChangeAspect="1"/>
          </p:cNvGraphicFramePr>
          <p:nvPr>
            <p:ph sz="quarter" idx="2"/>
          </p:nvPr>
        </p:nvGraphicFramePr>
        <p:xfrm>
          <a:off x="1133475" y="3703638"/>
          <a:ext cx="5083175" cy="669925"/>
        </p:xfrm>
        <a:graphic>
          <a:graphicData uri="http://schemas.openxmlformats.org/presentationml/2006/ole">
            <p:oleObj spid="_x0000_s44053" name="公式" r:id="rId4" imgW="3327400" imgH="457200" progId="Equation.3">
              <p:embed/>
            </p:oleObj>
          </a:graphicData>
        </a:graphic>
      </p:graphicFrame>
      <p:sp>
        <p:nvSpPr>
          <p:cNvPr id="410631" name="Text Box 7"/>
          <p:cNvSpPr txBox="1">
            <a:spLocks noChangeArrowheads="1"/>
          </p:cNvSpPr>
          <p:nvPr/>
        </p:nvSpPr>
        <p:spPr bwMode="auto">
          <a:xfrm>
            <a:off x="755650" y="3644900"/>
            <a:ext cx="45370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endParaRPr lang="zh-CN" altLang="zh-CN"/>
          </a:p>
        </p:txBody>
      </p:sp>
      <p:sp>
        <p:nvSpPr>
          <p:cNvPr id="410632" name="Text Box 8"/>
          <p:cNvSpPr txBox="1">
            <a:spLocks noChangeArrowheads="1"/>
          </p:cNvSpPr>
          <p:nvPr/>
        </p:nvSpPr>
        <p:spPr bwMode="auto">
          <a:xfrm>
            <a:off x="611188" y="4724400"/>
            <a:ext cx="7705725"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lang="zh-CN" altLang="en-US"/>
              <a:t>如果原假设不成立，就要拒绝原假设。在需要的另一个假设中做出选择，这个假设称为备择假设（</a:t>
            </a:r>
            <a:r>
              <a:rPr lang="en-US" altLang="zh-CN"/>
              <a:t>alternative hypothesis</a:t>
            </a:r>
            <a:r>
              <a:rPr lang="zh-CN" altLang="en-US"/>
              <a:t>）。备择假设表达式为：</a:t>
            </a:r>
          </a:p>
        </p:txBody>
      </p:sp>
      <p:graphicFrame>
        <p:nvGraphicFramePr>
          <p:cNvPr id="410633" name="Object 9"/>
          <p:cNvGraphicFramePr>
            <a:graphicFrameLocks noGrp="1" noChangeAspect="1"/>
          </p:cNvGraphicFramePr>
          <p:nvPr>
            <p:ph sz="quarter" idx="3"/>
          </p:nvPr>
        </p:nvGraphicFramePr>
        <p:xfrm>
          <a:off x="1331913" y="5589588"/>
          <a:ext cx="3281362" cy="855662"/>
        </p:xfrm>
        <a:graphic>
          <a:graphicData uri="http://schemas.openxmlformats.org/presentationml/2006/ole">
            <p:oleObj spid="_x0000_s44054" name="公式" r:id="rId5" imgW="1752600" imgH="457200" progId="Equation.3">
              <p:embed/>
            </p:oleObj>
          </a:graphicData>
        </a:graphic>
      </p:graphicFrame>
    </p:spTree>
    <p:extLst>
      <p:ext uri="{BB962C8B-B14F-4D97-AF65-F5344CB8AC3E}">
        <p14:creationId xmlns:p14="http://schemas.microsoft.com/office/powerpoint/2010/main" xmlns="" val="924444181"/>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3" name="Rectangle 3"/>
          <p:cNvSpPr>
            <a:spLocks noGrp="1" noRot="1" noChangeArrowheads="1"/>
          </p:cNvSpPr>
          <p:nvPr>
            <p:ph type="body" idx="1"/>
          </p:nvPr>
        </p:nvSpPr>
        <p:spPr>
          <a:xfrm>
            <a:off x="301625" y="260350"/>
            <a:ext cx="8842375" cy="5838825"/>
          </a:xfrm>
        </p:spPr>
        <p:txBody>
          <a:bodyPr/>
          <a:lstStyle/>
          <a:p>
            <a:r>
              <a:rPr lang="en-US" altLang="zh-CN" sz="2000"/>
              <a:t>5</a:t>
            </a:r>
            <a:r>
              <a:rPr lang="zh-CN" altLang="en-US" sz="2000"/>
              <a:t>、如果需要将水平间两两比较，可以单击</a:t>
            </a:r>
            <a:r>
              <a:rPr lang="en-US" altLang="zh-CN" sz="2000"/>
              <a:t>Post Hoc </a:t>
            </a:r>
            <a:r>
              <a:rPr lang="zh-CN" altLang="en-US" sz="2000"/>
              <a:t>按纽，打开多重比较对话框。</a:t>
            </a:r>
          </a:p>
          <a:p>
            <a:r>
              <a:rPr lang="zh-CN" altLang="en-US" sz="2000"/>
              <a:t>在该对话框中列出了二十种多重比较检验，涉及到许多的数理统计方法，在实际中只选用其中常用的方法即可。</a:t>
            </a:r>
          </a:p>
          <a:p>
            <a:r>
              <a:rPr lang="zh-CN" altLang="en-US" sz="2000"/>
              <a:t>对话框下部的</a:t>
            </a:r>
            <a:r>
              <a:rPr lang="en-US" altLang="zh-CN" sz="2000"/>
              <a:t>Significance level</a:t>
            </a:r>
            <a:r>
              <a:rPr lang="zh-CN" altLang="en-US" sz="2000"/>
              <a:t>表示显著性水平，默认值是</a:t>
            </a:r>
            <a:r>
              <a:rPr lang="en-US" altLang="zh-CN" sz="2000"/>
              <a:t>0.05</a:t>
            </a:r>
            <a:r>
              <a:rPr lang="zh-CN" altLang="en-US" sz="2000"/>
              <a:t>，也可以根据需要重新输入其它值。</a:t>
            </a:r>
          </a:p>
          <a:p>
            <a:r>
              <a:rPr lang="zh-CN" altLang="en-US" sz="2000"/>
              <a:t>如果满足在水平间方差相等的条件，常用</a:t>
            </a:r>
            <a:r>
              <a:rPr lang="en-US" altLang="zh-CN" sz="2000"/>
              <a:t>LSD</a:t>
            </a:r>
            <a:r>
              <a:rPr lang="zh-CN" altLang="en-US" sz="2000"/>
              <a:t>（</a:t>
            </a:r>
            <a:r>
              <a:rPr lang="en-US" altLang="zh-CN" sz="2000"/>
              <a:t>least-significant difference</a:t>
            </a:r>
            <a:r>
              <a:rPr lang="zh-CN" altLang="en-US" sz="2000"/>
              <a:t>最小显著性差异法）</a:t>
            </a:r>
            <a:r>
              <a:rPr lang="en-US" altLang="zh-CN" sz="2000"/>
              <a:t>,</a:t>
            </a:r>
            <a:r>
              <a:rPr lang="zh-CN" altLang="en-US" sz="2000"/>
              <a:t>表示用 </a:t>
            </a:r>
            <a:r>
              <a:rPr lang="en-US" altLang="zh-CN" sz="2000"/>
              <a:t>t </a:t>
            </a:r>
            <a:r>
              <a:rPr lang="zh-CN" altLang="en-US" sz="2000"/>
              <a:t>检验完成各组均值间的配对比较。</a:t>
            </a:r>
          </a:p>
          <a:p>
            <a:r>
              <a:rPr lang="zh-CN" altLang="en-US" sz="2000"/>
              <a:t>当方差不等的情况下，可以选择</a:t>
            </a:r>
            <a:r>
              <a:rPr lang="en-US" altLang="zh-CN" sz="2000"/>
              <a:t>Tamhane</a:t>
            </a:r>
            <a:r>
              <a:rPr lang="en-US" altLang="zh-CN" sz="2000">
                <a:sym typeface="Symbol" pitchFamily="18" charset="2"/>
              </a:rPr>
              <a:t></a:t>
            </a:r>
            <a:r>
              <a:rPr lang="en-US" altLang="zh-CN" sz="2000"/>
              <a:t>s T2, </a:t>
            </a:r>
            <a:r>
              <a:rPr lang="zh-CN" altLang="en-US" sz="2000"/>
              <a:t>用</a:t>
            </a:r>
            <a:r>
              <a:rPr lang="en-US" altLang="zh-CN" sz="2000"/>
              <a:t>t</a:t>
            </a:r>
            <a:r>
              <a:rPr lang="zh-CN" altLang="en-US" sz="2000"/>
              <a:t>检验进行各组均值间的配对比较。</a:t>
            </a:r>
          </a:p>
        </p:txBody>
      </p:sp>
      <p:pic>
        <p:nvPicPr>
          <p:cNvPr id="19456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39975" y="3500438"/>
            <a:ext cx="4813300" cy="2846387"/>
          </a:xfrm>
          <a:prstGeom prst="rect">
            <a:avLst/>
          </a:prstGeom>
          <a:noFill/>
          <a:ln>
            <a:noFill/>
          </a:ln>
          <a:effectLst/>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9525">
                <a:solidFill>
                  <a:srgbClr val="FFFFFF"/>
                </a:solidFill>
                <a:miter lim="800000"/>
                <a:headEnd/>
                <a:tailEnd/>
              </a14:hiddenLine>
            </a:ext>
            <a:ext uri="{AF507438-7753-43E0-B8FC-AC1667EBCBE1}">
              <a14:hiddenEffects xmlns:a14="http://schemas.microsoft.com/office/drawing/2010/main" xmlns="">
                <a:effectLst>
                  <a:outerShdw dist="35921" dir="2700000" algn="ctr" rotWithShape="0">
                    <a:srgbClr val="5B5B89"/>
                  </a:outerShdw>
                </a:effectLst>
              </a14:hiddenEffects>
            </a:ext>
          </a:extLst>
        </p:spPr>
      </p:pic>
    </p:spTree>
    <p:extLst>
      <p:ext uri="{BB962C8B-B14F-4D97-AF65-F5344CB8AC3E}">
        <p14:creationId xmlns:p14="http://schemas.microsoft.com/office/powerpoint/2010/main" xmlns="" val="44208417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Grp="1" noRot="1" noChangeArrowheads="1"/>
          </p:cNvSpPr>
          <p:nvPr>
            <p:ph type="body" idx="1"/>
          </p:nvPr>
        </p:nvSpPr>
        <p:spPr>
          <a:xfrm>
            <a:off x="323850" y="4724400"/>
            <a:ext cx="8540750" cy="1806575"/>
          </a:xfrm>
        </p:spPr>
        <p:txBody>
          <a:bodyPr/>
          <a:lstStyle/>
          <a:p>
            <a:r>
              <a:rPr lang="zh-CN" altLang="en-US" sz="2000"/>
              <a:t>从表可以看出，地区</a:t>
            </a:r>
            <a:r>
              <a:rPr lang="en-US" altLang="zh-CN" sz="2000"/>
              <a:t>2</a:t>
            </a:r>
            <a:r>
              <a:rPr lang="zh-CN" altLang="en-US" sz="2000"/>
              <a:t>与地区</a:t>
            </a:r>
            <a:r>
              <a:rPr lang="en-US" altLang="zh-CN" sz="2000"/>
              <a:t>3</a:t>
            </a:r>
            <a:r>
              <a:rPr lang="zh-CN" altLang="en-US" sz="2000"/>
              <a:t>之间的差异是非常显著的，它们均值差的检验的尾概率为</a:t>
            </a:r>
            <a:r>
              <a:rPr lang="en-US" altLang="zh-CN" sz="2000"/>
              <a:t>0.005</a:t>
            </a:r>
            <a:r>
              <a:rPr lang="zh-CN" altLang="en-US" sz="2000"/>
              <a:t>，明显小于显著性水平</a:t>
            </a:r>
            <a:r>
              <a:rPr lang="en-US" altLang="zh-CN" sz="2000"/>
              <a:t>0.05</a:t>
            </a:r>
            <a:r>
              <a:rPr lang="zh-CN" altLang="en-US" sz="2000"/>
              <a:t>。</a:t>
            </a:r>
            <a:r>
              <a:rPr lang="zh-CN" altLang="en-US"/>
              <a:t> </a:t>
            </a:r>
          </a:p>
        </p:txBody>
      </p:sp>
      <p:pic>
        <p:nvPicPr>
          <p:cNvPr id="19559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00113" y="765175"/>
            <a:ext cx="7056437" cy="36020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7332265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Text Box 2"/>
          <p:cNvSpPr txBox="1">
            <a:spLocks noChangeArrowheads="1"/>
          </p:cNvSpPr>
          <p:nvPr/>
        </p:nvSpPr>
        <p:spPr bwMode="auto">
          <a:xfrm>
            <a:off x="2987675" y="1989138"/>
            <a:ext cx="2182813"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四种颜色饮料销售量样本数据</a:t>
            </a:r>
          </a:p>
        </p:txBody>
      </p:sp>
      <p:graphicFrame>
        <p:nvGraphicFramePr>
          <p:cNvPr id="487427" name="Group 3"/>
          <p:cNvGraphicFramePr>
            <a:graphicFrameLocks noGrp="1"/>
          </p:cNvGraphicFramePr>
          <p:nvPr/>
        </p:nvGraphicFramePr>
        <p:xfrm>
          <a:off x="2700338" y="2349500"/>
          <a:ext cx="3384550" cy="1975104"/>
        </p:xfrm>
        <a:graphic>
          <a:graphicData uri="http://schemas.openxmlformats.org/drawingml/2006/table">
            <a:tbl>
              <a:tblPr/>
              <a:tblGrid>
                <a:gridCol w="561975"/>
                <a:gridCol w="704850"/>
                <a:gridCol w="706437"/>
                <a:gridCol w="704850"/>
                <a:gridCol w="706438"/>
              </a:tblGrid>
              <a:tr h="304800">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超市</a:t>
                      </a:r>
                    </a:p>
                  </a:txBody>
                  <a:tcPr horzOverflow="overflow">
                    <a:lnL cap="flat">
                      <a:noFill/>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黄色</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无色</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粉色</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zh-CN" altLang="en-US" sz="1200" b="0" i="0" u="none" strike="noStrike" cap="none" normalizeH="0" baseline="0" smtClean="0">
                          <a:ln>
                            <a:noFill/>
                          </a:ln>
                          <a:solidFill>
                            <a:schemeClr val="tx1"/>
                          </a:solidFill>
                          <a:effectLst/>
                          <a:latin typeface="Arial" charset="0"/>
                          <a:ea typeface="宋体" pitchFamily="2" charset="-122"/>
                        </a:rPr>
                        <a:t>绿色</a:t>
                      </a:r>
                    </a:p>
                  </a:txBody>
                  <a:tcPr horzOverflow="overflow">
                    <a:lnL w="12700" cap="flat" cmpd="sng" algn="ctr">
                      <a:solidFill>
                        <a:schemeClr val="tx1"/>
                      </a:solidFill>
                      <a:prstDash val="solid"/>
                      <a:miter lim="800000"/>
                      <a:headEnd type="none" w="med" len="med"/>
                      <a:tailEnd type="none" w="med" len="med"/>
                    </a:lnL>
                    <a:lnR cap="flat">
                      <a:noFill/>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150938">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5</a:t>
                      </a:r>
                    </a:p>
                  </a:txBody>
                  <a:tcPr horzOverflow="overflow">
                    <a:lnL cap="flat">
                      <a:noFill/>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27.9</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25.1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28.5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24.2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26.5</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26.5</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28.7</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25.1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29.1</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27.2</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31.2</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28.3</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30.8</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27.9</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29.6</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30.8</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29.6</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32.4</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31.7</a:t>
                      </a:r>
                    </a:p>
                    <a:p>
                      <a:pPr marL="0" marR="0" lvl="0" indent="0" algn="ctr" defTabSz="914400" rtl="0" eaLnBrk="1" fontAlgn="base" latinLnBrk="0" hangingPunct="1">
                        <a:lnSpc>
                          <a:spcPct val="150000"/>
                        </a:lnSpc>
                        <a:spcBef>
                          <a:spcPct val="20000"/>
                        </a:spcBef>
                        <a:spcAft>
                          <a:spcPct val="0"/>
                        </a:spcAft>
                        <a:buClr>
                          <a:schemeClr val="folHlink"/>
                        </a:buClr>
                        <a:buSzPct val="85000"/>
                        <a:buFont typeface="Wingdings 2" pitchFamily="18" charset="2"/>
                        <a:buNone/>
                        <a:tabLst/>
                      </a:pPr>
                      <a:r>
                        <a:rPr kumimoji="0" lang="en-US" altLang="zh-CN" sz="1200" b="0" i="0" u="none" strike="noStrike" cap="none" normalizeH="0" baseline="0" smtClean="0">
                          <a:ln>
                            <a:noFill/>
                          </a:ln>
                          <a:solidFill>
                            <a:schemeClr val="tx1"/>
                          </a:solidFill>
                          <a:effectLst/>
                          <a:latin typeface="Arial" charset="0"/>
                          <a:ea typeface="宋体" pitchFamily="2" charset="-122"/>
                        </a:rPr>
                        <a:t>32.8</a:t>
                      </a:r>
                    </a:p>
                  </a:txBody>
                  <a:tcPr horzOverflow="overflow">
                    <a:lnL w="12700" cap="flat" cmpd="sng" algn="ctr">
                      <a:solidFill>
                        <a:schemeClr val="tx1"/>
                      </a:solidFill>
                      <a:prstDash val="solid"/>
                      <a:miter lim="800000"/>
                      <a:headEnd type="none" w="med" len="med"/>
                      <a:tailEnd type="none" w="med" len="med"/>
                    </a:lnL>
                    <a:lnR cap="flat">
                      <a:noFill/>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487448" name="Rectangle 24"/>
          <p:cNvSpPr>
            <a:spLocks noChangeArrowheads="1"/>
          </p:cNvSpPr>
          <p:nvPr/>
        </p:nvSpPr>
        <p:spPr bwMode="auto">
          <a:xfrm>
            <a:off x="5148263" y="2062163"/>
            <a:ext cx="923925" cy="2746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kumimoji="1" lang="en-US" altLang="zh-CN" sz="1200">
                <a:latin typeface="Tahoma" pitchFamily="34" charset="0"/>
              </a:rPr>
              <a:t>[</a:t>
            </a:r>
            <a:r>
              <a:rPr kumimoji="1" lang="zh-CN" altLang="en-US" sz="1200">
                <a:latin typeface="Tahoma" pitchFamily="34" charset="0"/>
              </a:rPr>
              <a:t>数据集</a:t>
            </a:r>
            <a:r>
              <a:rPr kumimoji="1" lang="en-US" altLang="zh-CN" sz="1200">
                <a:latin typeface="Tahoma" pitchFamily="34" charset="0"/>
              </a:rPr>
              <a:t>12]</a:t>
            </a:r>
          </a:p>
        </p:txBody>
      </p:sp>
      <p:grpSp>
        <p:nvGrpSpPr>
          <p:cNvPr id="487449" name="Group 25"/>
          <p:cNvGrpSpPr>
            <a:grpSpLocks/>
          </p:cNvGrpSpPr>
          <p:nvPr/>
        </p:nvGrpSpPr>
        <p:grpSpPr bwMode="auto">
          <a:xfrm>
            <a:off x="2700338" y="2349500"/>
            <a:ext cx="3384550" cy="2016125"/>
            <a:chOff x="144" y="1152"/>
            <a:chExt cx="5424" cy="2880"/>
          </a:xfrm>
        </p:grpSpPr>
        <p:sp>
          <p:nvSpPr>
            <p:cNvPr id="487450" name="Rectangle 26"/>
            <p:cNvSpPr>
              <a:spLocks noChangeArrowheads="1"/>
            </p:cNvSpPr>
            <p:nvPr/>
          </p:nvSpPr>
          <p:spPr bwMode="auto">
            <a:xfrm>
              <a:off x="2304" y="1152"/>
              <a:ext cx="1104" cy="52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en-US" altLang="zh-CN" sz="1200">
                  <a:latin typeface="Tahoma" pitchFamily="34" charset="0"/>
                </a:rPr>
                <a:t>=2</a:t>
              </a:r>
            </a:p>
          </p:txBody>
        </p:sp>
        <p:sp>
          <p:nvSpPr>
            <p:cNvPr id="487451" name="Rectangle 27"/>
            <p:cNvSpPr>
              <a:spLocks noChangeArrowheads="1"/>
            </p:cNvSpPr>
            <p:nvPr/>
          </p:nvSpPr>
          <p:spPr bwMode="auto">
            <a:xfrm>
              <a:off x="3360" y="1152"/>
              <a:ext cx="1104" cy="52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en-US" altLang="zh-CN" sz="1200">
                  <a:latin typeface="Tahoma" pitchFamily="34" charset="0"/>
                </a:rPr>
                <a:t>=3</a:t>
              </a:r>
            </a:p>
          </p:txBody>
        </p:sp>
        <p:sp>
          <p:nvSpPr>
            <p:cNvPr id="487452" name="Rectangle 28"/>
            <p:cNvSpPr>
              <a:spLocks noChangeArrowheads="1"/>
            </p:cNvSpPr>
            <p:nvPr/>
          </p:nvSpPr>
          <p:spPr bwMode="auto">
            <a:xfrm>
              <a:off x="4464" y="1152"/>
              <a:ext cx="1104" cy="52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en-US" altLang="zh-CN" sz="1200">
                  <a:latin typeface="Tahoma" pitchFamily="34" charset="0"/>
                </a:rPr>
                <a:t>=4</a:t>
              </a:r>
            </a:p>
          </p:txBody>
        </p:sp>
        <p:sp>
          <p:nvSpPr>
            <p:cNvPr id="487453" name="Rectangle 29"/>
            <p:cNvSpPr>
              <a:spLocks noChangeArrowheads="1"/>
            </p:cNvSpPr>
            <p:nvPr/>
          </p:nvSpPr>
          <p:spPr bwMode="auto">
            <a:xfrm>
              <a:off x="144" y="1152"/>
              <a:ext cx="1104" cy="52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en-US" altLang="zh-CN" sz="1200">
                  <a:latin typeface="Tahoma" pitchFamily="34" charset="0"/>
                </a:rPr>
                <a:t>color</a:t>
              </a:r>
            </a:p>
          </p:txBody>
        </p:sp>
        <p:sp>
          <p:nvSpPr>
            <p:cNvPr id="487454" name="Rectangle 30"/>
            <p:cNvSpPr>
              <a:spLocks noChangeArrowheads="1"/>
            </p:cNvSpPr>
            <p:nvPr/>
          </p:nvSpPr>
          <p:spPr bwMode="auto">
            <a:xfrm>
              <a:off x="1200" y="1152"/>
              <a:ext cx="1104" cy="52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en-US" altLang="zh-CN" sz="1200">
                  <a:latin typeface="Tahoma" pitchFamily="34" charset="0"/>
                </a:rPr>
                <a:t>=1</a:t>
              </a:r>
            </a:p>
          </p:txBody>
        </p:sp>
        <p:sp>
          <p:nvSpPr>
            <p:cNvPr id="487455" name="Rectangle 31"/>
            <p:cNvSpPr>
              <a:spLocks noChangeArrowheads="1"/>
            </p:cNvSpPr>
            <p:nvPr/>
          </p:nvSpPr>
          <p:spPr bwMode="auto">
            <a:xfrm>
              <a:off x="1200" y="1680"/>
              <a:ext cx="4368" cy="235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en-US" altLang="zh-CN" sz="1200">
                  <a:latin typeface="Tahoma" pitchFamily="34" charset="0"/>
                </a:rPr>
                <a:t>sale</a:t>
              </a:r>
            </a:p>
          </p:txBody>
        </p:sp>
        <p:sp>
          <p:nvSpPr>
            <p:cNvPr id="487456" name="Rectangle 32"/>
            <p:cNvSpPr>
              <a:spLocks noChangeArrowheads="1"/>
            </p:cNvSpPr>
            <p:nvPr/>
          </p:nvSpPr>
          <p:spPr bwMode="auto">
            <a:xfrm>
              <a:off x="144" y="1680"/>
              <a:ext cx="1056" cy="235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定义</a:t>
              </a:r>
            </a:p>
            <a:p>
              <a:pPr algn="ctr"/>
              <a:r>
                <a:rPr kumimoji="1" lang="zh-CN" altLang="en-US" sz="1200">
                  <a:latin typeface="Tahoma" pitchFamily="34" charset="0"/>
                </a:rPr>
                <a:t>变量</a:t>
              </a:r>
            </a:p>
          </p:txBody>
        </p:sp>
      </p:grpSp>
      <p:sp>
        <p:nvSpPr>
          <p:cNvPr id="487457" name="AutoShape 33" descr="画布">
            <a:hlinkClick r:id="" action="ppaction://noaction" highlightClick="1"/>
          </p:cNvPr>
          <p:cNvSpPr>
            <a:spLocks noChangeArrowheads="1"/>
          </p:cNvSpPr>
          <p:nvPr/>
        </p:nvSpPr>
        <p:spPr bwMode="auto">
          <a:xfrm>
            <a:off x="8101013" y="0"/>
            <a:ext cx="1042987" cy="188913"/>
          </a:xfrm>
          <a:prstGeom prst="bevel">
            <a:avLst>
              <a:gd name="adj" fmla="val 6667"/>
            </a:avLst>
          </a:prstGeom>
          <a:blipFill dpi="0" rotWithShape="1">
            <a:blip r:embed="rId2"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单因素方差分析</a:t>
            </a:r>
          </a:p>
        </p:txBody>
      </p:sp>
    </p:spTree>
    <p:extLst>
      <p:ext uri="{BB962C8B-B14F-4D97-AF65-F5344CB8AC3E}">
        <p14:creationId xmlns:p14="http://schemas.microsoft.com/office/powerpoint/2010/main" xmlns="" val="416248908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87449"/>
                                        </p:tgtEl>
                                        <p:attrNameLst>
                                          <p:attrName>style.visibility</p:attrName>
                                        </p:attrNameLst>
                                      </p:cBhvr>
                                      <p:to>
                                        <p:strVal val="visible"/>
                                      </p:to>
                                    </p:set>
                                    <p:animEffect transition="in" filter="dissolve">
                                      <p:cBhvr>
                                        <p:cTn id="7" dur="500"/>
                                        <p:tgtEl>
                                          <p:spTgt spid="4874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8450" name="Object 2"/>
          <p:cNvGraphicFramePr>
            <a:graphicFrameLocks noChangeAspect="1"/>
          </p:cNvGraphicFramePr>
          <p:nvPr/>
        </p:nvGraphicFramePr>
        <p:xfrm>
          <a:off x="1181100" y="909638"/>
          <a:ext cx="2813050" cy="4776787"/>
        </p:xfrm>
        <a:graphic>
          <a:graphicData uri="http://schemas.openxmlformats.org/presentationml/2006/ole">
            <p:oleObj spid="_x0000_s75790" name="位图图像" r:id="rId3" imgW="1743318" imgH="2886478" progId="PBrush">
              <p:embed/>
            </p:oleObj>
          </a:graphicData>
        </a:graphic>
      </p:graphicFrame>
      <p:graphicFrame>
        <p:nvGraphicFramePr>
          <p:cNvPr id="488451" name="Object 3"/>
          <p:cNvGraphicFramePr>
            <a:graphicFrameLocks noChangeAspect="1"/>
          </p:cNvGraphicFramePr>
          <p:nvPr/>
        </p:nvGraphicFramePr>
        <p:xfrm>
          <a:off x="4356100" y="2060575"/>
          <a:ext cx="3557588" cy="1698625"/>
        </p:xfrm>
        <a:graphic>
          <a:graphicData uri="http://schemas.openxmlformats.org/presentationml/2006/ole">
            <p:oleObj spid="_x0000_s75791" name="位图图像" r:id="rId4" imgW="1961905" imgH="809738" progId="PBrush">
              <p:embed/>
            </p:oleObj>
          </a:graphicData>
        </a:graphic>
      </p:graphicFrame>
      <p:sp>
        <p:nvSpPr>
          <p:cNvPr id="488452" name="Text Box 4"/>
          <p:cNvSpPr txBox="1">
            <a:spLocks noChangeArrowheads="1"/>
          </p:cNvSpPr>
          <p:nvPr/>
        </p:nvSpPr>
        <p:spPr bwMode="auto">
          <a:xfrm>
            <a:off x="4859338" y="4149725"/>
            <a:ext cx="2554287"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调用此过程可完成单因素方差分析</a:t>
            </a:r>
          </a:p>
        </p:txBody>
      </p:sp>
      <p:sp>
        <p:nvSpPr>
          <p:cNvPr id="488453" name="Line 5"/>
          <p:cNvSpPr>
            <a:spLocks noChangeShapeType="1"/>
          </p:cNvSpPr>
          <p:nvPr/>
        </p:nvSpPr>
        <p:spPr bwMode="auto">
          <a:xfrm flipV="1">
            <a:off x="4067175" y="2205038"/>
            <a:ext cx="215900" cy="0"/>
          </a:xfrm>
          <a:prstGeom prst="line">
            <a:avLst/>
          </a:prstGeom>
          <a:noFill/>
          <a:ln w="3175">
            <a:solidFill>
              <a:srgbClr val="FF33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endParaRPr lang="zh-CN" altLang="en-US"/>
          </a:p>
        </p:txBody>
      </p:sp>
      <p:sp>
        <p:nvSpPr>
          <p:cNvPr id="488454" name="AutoShape 6" descr="画布">
            <a:hlinkClick r:id="" action="ppaction://noaction" highlightClick="1"/>
          </p:cNvPr>
          <p:cNvSpPr>
            <a:spLocks noChangeArrowheads="1"/>
          </p:cNvSpPr>
          <p:nvPr/>
        </p:nvSpPr>
        <p:spPr bwMode="auto">
          <a:xfrm>
            <a:off x="8101013" y="0"/>
            <a:ext cx="1042987" cy="188913"/>
          </a:xfrm>
          <a:prstGeom prst="bevel">
            <a:avLst>
              <a:gd name="adj" fmla="val 6667"/>
            </a:avLst>
          </a:prstGeom>
          <a:blipFill dpi="0" rotWithShape="1">
            <a:blip r:embed="rId5"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单因素方差分析</a:t>
            </a:r>
          </a:p>
        </p:txBody>
      </p:sp>
    </p:spTree>
    <p:extLst>
      <p:ext uri="{BB962C8B-B14F-4D97-AF65-F5344CB8AC3E}">
        <p14:creationId xmlns:p14="http://schemas.microsoft.com/office/powerpoint/2010/main" xmlns="" val="3179122821"/>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9474" name="Object 2"/>
          <p:cNvGraphicFramePr>
            <a:graphicFrameLocks noChangeAspect="1"/>
          </p:cNvGraphicFramePr>
          <p:nvPr/>
        </p:nvGraphicFramePr>
        <p:xfrm>
          <a:off x="0" y="0"/>
          <a:ext cx="9144000" cy="6858000"/>
        </p:xfrm>
        <a:graphic>
          <a:graphicData uri="http://schemas.openxmlformats.org/presentationml/2006/ole">
            <p:oleObj spid="_x0000_s76808" name="位图图像" r:id="rId3" imgW="5219048" imgH="2505425" progId="PBrush">
              <p:embed/>
            </p:oleObj>
          </a:graphicData>
        </a:graphic>
      </p:graphicFrame>
      <p:sp>
        <p:nvSpPr>
          <p:cNvPr id="489475" name="Text Box 3"/>
          <p:cNvSpPr txBox="1">
            <a:spLocks noChangeArrowheads="1"/>
          </p:cNvSpPr>
          <p:nvPr/>
        </p:nvSpPr>
        <p:spPr bwMode="auto">
          <a:xfrm>
            <a:off x="755650" y="2997200"/>
            <a:ext cx="1728788"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      </a:t>
            </a:r>
            <a:r>
              <a:rPr kumimoji="1" lang="zh-CN" altLang="en-US" sz="1200">
                <a:latin typeface="Tahoma" pitchFamily="34" charset="0"/>
              </a:rPr>
              <a:t>单因素方差分析的基本过程可采纳系统的默认方式。</a:t>
            </a:r>
          </a:p>
        </p:txBody>
      </p:sp>
      <p:sp>
        <p:nvSpPr>
          <p:cNvPr id="489476" name="Rectangle 4">
            <a:hlinkClick r:id="" action="ppaction://hlinkshowjump?jump=nextslide" tooltip="输出分析结果"/>
          </p:cNvPr>
          <p:cNvSpPr>
            <a:spLocks noChangeArrowheads="1"/>
          </p:cNvSpPr>
          <p:nvPr/>
        </p:nvSpPr>
        <p:spPr bwMode="auto">
          <a:xfrm>
            <a:off x="7924800" y="762000"/>
            <a:ext cx="1066800" cy="685800"/>
          </a:xfrm>
          <a:prstGeom prst="rect">
            <a:avLst/>
          </a:prstGeom>
          <a:solidFill>
            <a:srgbClr val="000000">
              <a:alpha val="0"/>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89477" name="Text Box 5"/>
          <p:cNvSpPr txBox="1">
            <a:spLocks noChangeArrowheads="1"/>
          </p:cNvSpPr>
          <p:nvPr/>
        </p:nvSpPr>
        <p:spPr bwMode="auto">
          <a:xfrm>
            <a:off x="6948488" y="5516563"/>
            <a:ext cx="5222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各种</a:t>
            </a:r>
            <a:br>
              <a:rPr kumimoji="1" lang="zh-CN" altLang="en-US" sz="1200">
                <a:latin typeface="Tahoma" pitchFamily="34" charset="0"/>
              </a:rPr>
            </a:br>
            <a:r>
              <a:rPr kumimoji="1" lang="zh-CN" altLang="en-US" sz="1200">
                <a:latin typeface="Tahoma" pitchFamily="34" charset="0"/>
              </a:rPr>
              <a:t>选项</a:t>
            </a:r>
          </a:p>
        </p:txBody>
      </p:sp>
      <p:sp>
        <p:nvSpPr>
          <p:cNvPr id="489478" name="Text Box 6"/>
          <p:cNvSpPr txBox="1">
            <a:spLocks noChangeArrowheads="1"/>
          </p:cNvSpPr>
          <p:nvPr/>
        </p:nvSpPr>
        <p:spPr bwMode="auto">
          <a:xfrm>
            <a:off x="5364163" y="5516563"/>
            <a:ext cx="5429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多重比较</a:t>
            </a:r>
          </a:p>
        </p:txBody>
      </p:sp>
    </p:spTree>
    <p:extLst>
      <p:ext uri="{BB962C8B-B14F-4D97-AF65-F5344CB8AC3E}">
        <p14:creationId xmlns:p14="http://schemas.microsoft.com/office/powerpoint/2010/main" xmlns="" val="1967341517"/>
      </p:ext>
    </p:extLst>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0498" name="Object 2"/>
          <p:cNvGraphicFramePr>
            <a:graphicFrameLocks noChangeAspect="1"/>
          </p:cNvGraphicFramePr>
          <p:nvPr/>
        </p:nvGraphicFramePr>
        <p:xfrm>
          <a:off x="2051050" y="1628775"/>
          <a:ext cx="5113338" cy="2647950"/>
        </p:xfrm>
        <a:graphic>
          <a:graphicData uri="http://schemas.openxmlformats.org/presentationml/2006/ole">
            <p:oleObj spid="_x0000_s77832" name="位图图像" r:id="rId3" imgW="4704762" imgH="1295238" progId="PBrush">
              <p:embed/>
            </p:oleObj>
          </a:graphicData>
        </a:graphic>
      </p:graphicFrame>
      <p:sp>
        <p:nvSpPr>
          <p:cNvPr id="490499" name="Text Box 3"/>
          <p:cNvSpPr txBox="1">
            <a:spLocks noChangeArrowheads="1"/>
          </p:cNvSpPr>
          <p:nvPr/>
        </p:nvSpPr>
        <p:spPr bwMode="auto">
          <a:xfrm>
            <a:off x="2051050" y="4437063"/>
            <a:ext cx="5257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     F</a:t>
            </a:r>
            <a:r>
              <a:rPr kumimoji="1" lang="zh-CN" altLang="en-US" sz="1200">
                <a:latin typeface="Tahoma" pitchFamily="34" charset="0"/>
              </a:rPr>
              <a:t>统计量</a:t>
            </a:r>
            <a:r>
              <a:rPr kumimoji="1" lang="en-US" altLang="zh-CN" sz="1200">
                <a:latin typeface="Tahoma" pitchFamily="34" charset="0"/>
              </a:rPr>
              <a:t>=10.544</a:t>
            </a:r>
            <a:r>
              <a:rPr kumimoji="1" lang="zh-CN" altLang="en-US" sz="1200">
                <a:latin typeface="Tahoma" pitchFamily="34" charset="0"/>
              </a:rPr>
              <a:t>的</a:t>
            </a:r>
            <a:r>
              <a:rPr kumimoji="1" lang="en-US" altLang="zh-CN" sz="1200">
                <a:latin typeface="Tahoma" pitchFamily="34" charset="0"/>
              </a:rPr>
              <a:t>P</a:t>
            </a:r>
            <a:r>
              <a:rPr kumimoji="1" lang="zh-CN" altLang="en-US" sz="1200">
                <a:latin typeface="Tahoma" pitchFamily="34" charset="0"/>
              </a:rPr>
              <a:t>值 </a:t>
            </a:r>
            <a:r>
              <a:rPr kumimoji="1" lang="en-US" altLang="zh-CN" sz="1200">
                <a:latin typeface="Tahoma" pitchFamily="34" charset="0"/>
              </a:rPr>
              <a:t>=0.000 </a:t>
            </a:r>
            <a:r>
              <a:rPr kumimoji="1" lang="zh-CN" altLang="en-US" sz="1200">
                <a:latin typeface="Tahoma" pitchFamily="34" charset="0"/>
              </a:rPr>
              <a:t>＜</a:t>
            </a:r>
            <a:r>
              <a:rPr kumimoji="1" lang="en-US" altLang="zh-CN" sz="1200">
                <a:latin typeface="Tahoma" pitchFamily="34" charset="0"/>
              </a:rPr>
              <a:t>0.05</a:t>
            </a:r>
            <a:r>
              <a:rPr kumimoji="1" lang="zh-CN" altLang="en-US" sz="1200">
                <a:latin typeface="Tahoma" pitchFamily="34" charset="0"/>
              </a:rPr>
              <a:t>。故拒绝原假设，接受备择假设，即不同颜色的饮料的销售量有显著差异。</a:t>
            </a:r>
          </a:p>
        </p:txBody>
      </p:sp>
      <p:sp>
        <p:nvSpPr>
          <p:cNvPr id="490500" name="AutoShape 4" descr="画布">
            <a:hlinkClick r:id="" action="ppaction://noaction" highlightClick="1"/>
          </p:cNvPr>
          <p:cNvSpPr>
            <a:spLocks noChangeArrowheads="1"/>
          </p:cNvSpPr>
          <p:nvPr/>
        </p:nvSpPr>
        <p:spPr bwMode="auto">
          <a:xfrm>
            <a:off x="8101013" y="0"/>
            <a:ext cx="1042987" cy="188913"/>
          </a:xfrm>
          <a:prstGeom prst="bevel">
            <a:avLst>
              <a:gd name="adj" fmla="val 6667"/>
            </a:avLst>
          </a:prstGeom>
          <a:blipFill dpi="0" rotWithShape="1">
            <a:blip r:embed="rId4"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单因素方差分析</a:t>
            </a:r>
          </a:p>
        </p:txBody>
      </p:sp>
    </p:spTree>
    <p:extLst>
      <p:ext uri="{BB962C8B-B14F-4D97-AF65-F5344CB8AC3E}">
        <p14:creationId xmlns:p14="http://schemas.microsoft.com/office/powerpoint/2010/main" xmlns="" val="3696638356"/>
      </p:ext>
    </p:extLst>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22" name="Object 2"/>
          <p:cNvGraphicFramePr>
            <a:graphicFrameLocks noChangeAspect="1"/>
          </p:cNvGraphicFramePr>
          <p:nvPr/>
        </p:nvGraphicFramePr>
        <p:xfrm>
          <a:off x="0" y="0"/>
          <a:ext cx="9144000" cy="6858000"/>
        </p:xfrm>
        <a:graphic>
          <a:graphicData uri="http://schemas.openxmlformats.org/presentationml/2006/ole">
            <p:oleObj spid="_x0000_s78856" name="位图图像" r:id="rId3" imgW="5219048" imgH="2505425" progId="PBrush">
              <p:embed/>
            </p:oleObj>
          </a:graphicData>
        </a:graphic>
      </p:graphicFrame>
      <p:sp>
        <p:nvSpPr>
          <p:cNvPr id="491523" name="Text Box 3"/>
          <p:cNvSpPr txBox="1">
            <a:spLocks noChangeArrowheads="1"/>
          </p:cNvSpPr>
          <p:nvPr/>
        </p:nvSpPr>
        <p:spPr bwMode="auto">
          <a:xfrm>
            <a:off x="755650" y="3500438"/>
            <a:ext cx="18907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en-US" altLang="zh-CN" sz="1200">
                <a:latin typeface="Tahoma" pitchFamily="34" charset="0"/>
              </a:rPr>
              <a:t>      </a:t>
            </a:r>
            <a:r>
              <a:rPr kumimoji="1" lang="zh-CN" altLang="en-US" sz="1200">
                <a:latin typeface="Tahoma" pitchFamily="34" charset="0"/>
              </a:rPr>
              <a:t>对四种颜色下各总体的均值进行多重比较。</a:t>
            </a:r>
          </a:p>
        </p:txBody>
      </p:sp>
      <p:sp>
        <p:nvSpPr>
          <p:cNvPr id="491524" name="Rectangle 4">
            <a:hlinkClick r:id="" action="ppaction://noaction"/>
          </p:cNvPr>
          <p:cNvSpPr>
            <a:spLocks noChangeArrowheads="1"/>
          </p:cNvSpPr>
          <p:nvPr/>
        </p:nvSpPr>
        <p:spPr bwMode="auto">
          <a:xfrm>
            <a:off x="7924800" y="762000"/>
            <a:ext cx="1066800" cy="685800"/>
          </a:xfrm>
          <a:prstGeom prst="rect">
            <a:avLst/>
          </a:prstGeom>
          <a:solidFill>
            <a:srgbClr val="000000">
              <a:alpha val="0"/>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91525" name="Rectangle 5">
            <a:hlinkClick r:id="" action="ppaction://hlinkshowjump?jump=nextslide" tooltip="选择多重比较"/>
          </p:cNvPr>
          <p:cNvSpPr>
            <a:spLocks noChangeArrowheads="1"/>
          </p:cNvSpPr>
          <p:nvPr/>
        </p:nvSpPr>
        <p:spPr bwMode="auto">
          <a:xfrm>
            <a:off x="4953000" y="6019800"/>
            <a:ext cx="1447800" cy="685800"/>
          </a:xfrm>
          <a:prstGeom prst="rect">
            <a:avLst/>
          </a:prstGeom>
          <a:solidFill>
            <a:srgbClr val="000000">
              <a:alpha val="0"/>
            </a:srgbClr>
          </a:solidFill>
          <a:ln w="9525">
            <a:solidFill>
              <a:srgbClr val="000000">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Tree>
    <p:extLst>
      <p:ext uri="{BB962C8B-B14F-4D97-AF65-F5344CB8AC3E}">
        <p14:creationId xmlns:p14="http://schemas.microsoft.com/office/powerpoint/2010/main" xmlns="" val="3737435138"/>
      </p:ext>
    </p:extLst>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546" name="Object 2"/>
          <p:cNvGraphicFramePr>
            <a:graphicFrameLocks noChangeAspect="1"/>
          </p:cNvGraphicFramePr>
          <p:nvPr/>
        </p:nvGraphicFramePr>
        <p:xfrm>
          <a:off x="0" y="0"/>
          <a:ext cx="9144000" cy="6858000"/>
        </p:xfrm>
        <a:graphic>
          <a:graphicData uri="http://schemas.openxmlformats.org/presentationml/2006/ole">
            <p:oleObj spid="_x0000_s79880" name="位图图像" r:id="rId3" imgW="5485714" imgH="3086531" progId="PBrush">
              <p:embed/>
            </p:oleObj>
          </a:graphicData>
        </a:graphic>
      </p:graphicFrame>
      <p:sp>
        <p:nvSpPr>
          <p:cNvPr id="492547" name="Rectangle 3">
            <a:hlinkClick r:id="" action="ppaction://hlinkshowjump?jump=previousslide" tooltip="返回"/>
          </p:cNvPr>
          <p:cNvSpPr>
            <a:spLocks noChangeArrowheads="1"/>
          </p:cNvSpPr>
          <p:nvPr/>
        </p:nvSpPr>
        <p:spPr bwMode="auto">
          <a:xfrm>
            <a:off x="4800600" y="6172200"/>
            <a:ext cx="1219200" cy="533400"/>
          </a:xfrm>
          <a:prstGeom prst="rect">
            <a:avLst/>
          </a:prstGeom>
          <a:solidFill>
            <a:srgbClr val="000000">
              <a:alpha val="0"/>
            </a:srgbClr>
          </a:solidFill>
          <a:ln w="9525">
            <a:solidFill>
              <a:srgbClr val="000000">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92548" name="Text Box 4"/>
          <p:cNvSpPr txBox="1">
            <a:spLocks noChangeArrowheads="1"/>
          </p:cNvSpPr>
          <p:nvPr/>
        </p:nvSpPr>
        <p:spPr bwMode="auto">
          <a:xfrm>
            <a:off x="1116013" y="1052513"/>
            <a:ext cx="863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最小显著性差异法</a:t>
            </a:r>
          </a:p>
        </p:txBody>
      </p:sp>
    </p:spTree>
    <p:extLst>
      <p:ext uri="{BB962C8B-B14F-4D97-AF65-F5344CB8AC3E}">
        <p14:creationId xmlns:p14="http://schemas.microsoft.com/office/powerpoint/2010/main" xmlns="" val="4262242974"/>
      </p:ext>
    </p:extLst>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3570" name="Object 2"/>
          <p:cNvGraphicFramePr>
            <a:graphicFrameLocks noChangeAspect="1"/>
          </p:cNvGraphicFramePr>
          <p:nvPr/>
        </p:nvGraphicFramePr>
        <p:xfrm>
          <a:off x="0" y="0"/>
          <a:ext cx="9144000" cy="6858000"/>
        </p:xfrm>
        <a:graphic>
          <a:graphicData uri="http://schemas.openxmlformats.org/presentationml/2006/ole">
            <p:oleObj spid="_x0000_s80904" name="位图图像" r:id="rId3" imgW="5334745" imgH="4153480" progId="PBrush">
              <p:embed/>
            </p:oleObj>
          </a:graphicData>
        </a:graphic>
      </p:graphicFrame>
    </p:spTree>
    <p:extLst>
      <p:ext uri="{BB962C8B-B14F-4D97-AF65-F5344CB8AC3E}">
        <p14:creationId xmlns:p14="http://schemas.microsoft.com/office/powerpoint/2010/main" xmlns="" val="4044152230"/>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4594" name="Object 2"/>
          <p:cNvGraphicFramePr>
            <a:graphicFrameLocks noChangeAspect="1"/>
          </p:cNvGraphicFramePr>
          <p:nvPr/>
        </p:nvGraphicFramePr>
        <p:xfrm>
          <a:off x="0" y="0"/>
          <a:ext cx="9144000" cy="6858000"/>
        </p:xfrm>
        <a:graphic>
          <a:graphicData uri="http://schemas.openxmlformats.org/presentationml/2006/ole">
            <p:oleObj spid="_x0000_s81928" name="位图图像" r:id="rId3" imgW="5219048" imgH="2505425" progId="PBrush">
              <p:embed/>
            </p:oleObj>
          </a:graphicData>
        </a:graphic>
      </p:graphicFrame>
      <p:sp>
        <p:nvSpPr>
          <p:cNvPr id="494595" name="Text Box 3"/>
          <p:cNvSpPr txBox="1">
            <a:spLocks noChangeArrowheads="1"/>
          </p:cNvSpPr>
          <p:nvPr/>
        </p:nvSpPr>
        <p:spPr bwMode="auto">
          <a:xfrm>
            <a:off x="539750" y="2997200"/>
            <a:ext cx="2111375"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      </a:t>
            </a:r>
            <a:r>
              <a:rPr kumimoji="1" lang="zh-CN" altLang="en-US" sz="1200">
                <a:latin typeface="Tahoma" pitchFamily="34" charset="0"/>
              </a:rPr>
              <a:t>由于方差分析的前提是各水平下的总体服从方差相等的正态分布，因此须对方差分析的前提进行检验。</a:t>
            </a:r>
          </a:p>
        </p:txBody>
      </p:sp>
      <p:sp>
        <p:nvSpPr>
          <p:cNvPr id="494596" name="Rectangle 4">
            <a:hlinkClick r:id="" action="ppaction://noaction"/>
          </p:cNvPr>
          <p:cNvSpPr>
            <a:spLocks noChangeArrowheads="1"/>
          </p:cNvSpPr>
          <p:nvPr/>
        </p:nvSpPr>
        <p:spPr bwMode="auto">
          <a:xfrm>
            <a:off x="7924800" y="762000"/>
            <a:ext cx="1066800" cy="685800"/>
          </a:xfrm>
          <a:prstGeom prst="rect">
            <a:avLst/>
          </a:prstGeom>
          <a:solidFill>
            <a:srgbClr val="000000">
              <a:alpha val="0"/>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94597" name="Rectangle 5">
            <a:hlinkClick r:id="" action="ppaction://hlinkshowjump?jump=nextslide" tooltip="options"/>
          </p:cNvPr>
          <p:cNvSpPr>
            <a:spLocks noChangeArrowheads="1"/>
          </p:cNvSpPr>
          <p:nvPr/>
        </p:nvSpPr>
        <p:spPr bwMode="auto">
          <a:xfrm>
            <a:off x="6553200" y="6019800"/>
            <a:ext cx="1447800" cy="685800"/>
          </a:xfrm>
          <a:prstGeom prst="rect">
            <a:avLst/>
          </a:prstGeom>
          <a:solidFill>
            <a:srgbClr val="000000">
              <a:alpha val="0"/>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Tree>
    <p:extLst>
      <p:ext uri="{BB962C8B-B14F-4D97-AF65-F5344CB8AC3E}">
        <p14:creationId xmlns:p14="http://schemas.microsoft.com/office/powerpoint/2010/main" xmlns="" val="67147507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ChangeArrowheads="1"/>
          </p:cNvSpPr>
          <p:nvPr/>
        </p:nvSpPr>
        <p:spPr bwMode="auto">
          <a:xfrm>
            <a:off x="1258888" y="981075"/>
            <a:ext cx="5832475"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atinLnBrk="1">
              <a:buClr>
                <a:srgbClr val="0000CC"/>
              </a:buClr>
              <a:buFont typeface="Wingdings" pitchFamily="2" charset="2"/>
              <a:buBlip>
                <a:blip r:embed="rId3"/>
              </a:buBlip>
            </a:pPr>
            <a:r>
              <a:rPr kumimoji="1" lang="zh-CN" altLang="en-US" sz="2400" b="1">
                <a:latin typeface="楷体_GB2312" pitchFamily="49" charset="-122"/>
                <a:ea typeface="楷体_GB2312" pitchFamily="49" charset="-122"/>
              </a:rPr>
              <a:t>假设基本形式</a:t>
            </a:r>
          </a:p>
          <a:p>
            <a:pPr latinLnBrk="1"/>
            <a:r>
              <a:rPr kumimoji="1" lang="zh-CN" altLang="en-US" sz="2400" b="1">
                <a:latin typeface="楷体_GB2312" pitchFamily="49" charset="-122"/>
                <a:ea typeface="楷体_GB2312" pitchFamily="49" charset="-122"/>
              </a:rPr>
              <a:t>    </a:t>
            </a:r>
            <a:r>
              <a:rPr kumimoji="1" lang="en-US" altLang="zh-CN" sz="2400" b="1">
                <a:latin typeface="楷体_GB2312" pitchFamily="49" charset="-122"/>
                <a:ea typeface="楷体_GB2312" pitchFamily="49" charset="-122"/>
              </a:rPr>
              <a:t>H</a:t>
            </a:r>
            <a:r>
              <a:rPr kumimoji="1" lang="en-US" altLang="zh-CN" sz="2400" b="1" baseline="-25000">
                <a:latin typeface="楷体_GB2312" pitchFamily="49" charset="-122"/>
                <a:ea typeface="楷体_GB2312" pitchFamily="49" charset="-122"/>
              </a:rPr>
              <a:t>0</a:t>
            </a:r>
            <a:r>
              <a:rPr kumimoji="1" lang="en-US" altLang="zh-CN" sz="2400" b="1">
                <a:latin typeface="楷体_GB2312" pitchFamily="49" charset="-122"/>
                <a:ea typeface="楷体_GB2312" pitchFamily="49" charset="-122"/>
              </a:rPr>
              <a:t>:</a:t>
            </a:r>
            <a:r>
              <a:rPr kumimoji="1" lang="zh-CN" altLang="en-US" sz="2400" b="1">
                <a:latin typeface="楷体_GB2312" pitchFamily="49" charset="-122"/>
                <a:ea typeface="楷体_GB2312" pitchFamily="49" charset="-122"/>
              </a:rPr>
              <a:t>原假设，</a:t>
            </a:r>
            <a:r>
              <a:rPr kumimoji="1" lang="en-US" altLang="zh-CN" sz="2400" b="1">
                <a:latin typeface="楷体_GB2312" pitchFamily="49" charset="-122"/>
                <a:ea typeface="楷体_GB2312" pitchFamily="49" charset="-122"/>
              </a:rPr>
              <a:t>H</a:t>
            </a:r>
            <a:r>
              <a:rPr kumimoji="1" lang="en-US" altLang="zh-CN" sz="2400" b="1" baseline="-25000">
                <a:latin typeface="楷体_GB2312" pitchFamily="49" charset="-122"/>
                <a:ea typeface="楷体_GB2312" pitchFamily="49" charset="-122"/>
              </a:rPr>
              <a:t>1</a:t>
            </a:r>
            <a:r>
              <a:rPr kumimoji="1" lang="en-US" altLang="zh-CN" sz="2400" b="1">
                <a:latin typeface="楷体_GB2312" pitchFamily="49" charset="-122"/>
                <a:ea typeface="楷体_GB2312" pitchFamily="49" charset="-122"/>
              </a:rPr>
              <a:t>:</a:t>
            </a:r>
            <a:r>
              <a:rPr kumimoji="1" lang="zh-CN" altLang="en-US" sz="2400" b="1">
                <a:latin typeface="楷体_GB2312" pitchFamily="49" charset="-122"/>
                <a:ea typeface="楷体_GB2312" pitchFamily="49" charset="-122"/>
              </a:rPr>
              <a:t>备择假设 </a:t>
            </a:r>
          </a:p>
        </p:txBody>
      </p:sp>
      <p:graphicFrame>
        <p:nvGraphicFramePr>
          <p:cNvPr id="411651" name="Object 3"/>
          <p:cNvGraphicFramePr>
            <a:graphicFrameLocks noChangeAspect="1"/>
          </p:cNvGraphicFramePr>
          <p:nvPr/>
        </p:nvGraphicFramePr>
        <p:xfrm>
          <a:off x="1692275" y="2420938"/>
          <a:ext cx="5256213" cy="1581150"/>
        </p:xfrm>
        <a:graphic>
          <a:graphicData uri="http://schemas.openxmlformats.org/presentationml/2006/ole">
            <p:oleObj spid="_x0000_s45064" name="Equation" r:id="rId4" imgW="2819400" imgH="850900" progId="Equation.DSMT4">
              <p:embed/>
            </p:oleObj>
          </a:graphicData>
        </a:graphic>
      </p:graphicFrame>
      <p:sp>
        <p:nvSpPr>
          <p:cNvPr id="411652" name="Rectangle 4"/>
          <p:cNvSpPr>
            <a:spLocks noChangeArrowheads="1"/>
          </p:cNvSpPr>
          <p:nvPr/>
        </p:nvSpPr>
        <p:spPr bwMode="auto">
          <a:xfrm>
            <a:off x="1476375" y="4365625"/>
            <a:ext cx="6335713"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7938">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latinLnBrk="1">
              <a:buClr>
                <a:srgbClr val="0000CC"/>
              </a:buClr>
              <a:buFont typeface="Wingdings" pitchFamily="2" charset="2"/>
              <a:buBlip>
                <a:blip r:embed="rId3"/>
              </a:buBlip>
            </a:pPr>
            <a:r>
              <a:rPr kumimoji="1" lang="zh-CN" altLang="en-US" sz="2400" b="1">
                <a:latin typeface="楷体_GB2312" pitchFamily="49" charset="-122"/>
                <a:ea typeface="楷体_GB2312" pitchFamily="49" charset="-122"/>
              </a:rPr>
              <a:t>假设检验：运用统计理论对上述假设进行检验，在原假设与备择假设中选择其一。 </a:t>
            </a:r>
          </a:p>
        </p:txBody>
      </p:sp>
    </p:spTree>
    <p:extLst>
      <p:ext uri="{BB962C8B-B14F-4D97-AF65-F5344CB8AC3E}">
        <p14:creationId xmlns:p14="http://schemas.microsoft.com/office/powerpoint/2010/main" xmlns="" val="29915936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5618" name="Object 2"/>
          <p:cNvGraphicFramePr>
            <a:graphicFrameLocks noChangeAspect="1"/>
          </p:cNvGraphicFramePr>
          <p:nvPr/>
        </p:nvGraphicFramePr>
        <p:xfrm>
          <a:off x="0" y="0"/>
          <a:ext cx="9144000" cy="6858000"/>
        </p:xfrm>
        <a:graphic>
          <a:graphicData uri="http://schemas.openxmlformats.org/presentationml/2006/ole">
            <p:oleObj spid="_x0000_s82952" name="位图图像" r:id="rId3" imgW="3352381" imgH="2133898" progId="PBrush">
              <p:embed/>
            </p:oleObj>
          </a:graphicData>
        </a:graphic>
      </p:graphicFrame>
      <p:sp>
        <p:nvSpPr>
          <p:cNvPr id="495619" name="Rectangle 3">
            <a:hlinkClick r:id="" action="ppaction://hlinkshowjump?jump=previousslide" tooltip="返回"/>
          </p:cNvPr>
          <p:cNvSpPr>
            <a:spLocks noChangeArrowheads="1"/>
          </p:cNvSpPr>
          <p:nvPr/>
        </p:nvSpPr>
        <p:spPr bwMode="auto">
          <a:xfrm>
            <a:off x="6705600" y="990600"/>
            <a:ext cx="1981200" cy="685800"/>
          </a:xfrm>
          <a:prstGeom prst="rect">
            <a:avLst/>
          </a:prstGeom>
          <a:solidFill>
            <a:srgbClr val="000000">
              <a:alpha val="0"/>
            </a:srgbClr>
          </a:solidFill>
          <a:ln w="9525">
            <a:solidFill>
              <a:srgbClr val="000000">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495620" name="Text Box 4"/>
          <p:cNvSpPr txBox="1">
            <a:spLocks noChangeArrowheads="1"/>
          </p:cNvSpPr>
          <p:nvPr/>
        </p:nvSpPr>
        <p:spPr bwMode="auto">
          <a:xfrm>
            <a:off x="2987675" y="1700213"/>
            <a:ext cx="24384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latin typeface="Tahoma" pitchFamily="34" charset="0"/>
              </a:rPr>
              <a:t>输出不同水平下的描述性统计量</a:t>
            </a:r>
          </a:p>
        </p:txBody>
      </p:sp>
      <p:sp>
        <p:nvSpPr>
          <p:cNvPr id="495621" name="Text Box 5"/>
          <p:cNvSpPr txBox="1">
            <a:spLocks noChangeArrowheads="1"/>
          </p:cNvSpPr>
          <p:nvPr/>
        </p:nvSpPr>
        <p:spPr bwMode="auto">
          <a:xfrm>
            <a:off x="5292725" y="2276475"/>
            <a:ext cx="1150938"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latin typeface="Tahoma" pitchFamily="34" charset="0"/>
              </a:rPr>
              <a:t>输出方差相等性的检验结果</a:t>
            </a:r>
          </a:p>
        </p:txBody>
      </p:sp>
      <p:sp>
        <p:nvSpPr>
          <p:cNvPr id="495622" name="Text Box 6"/>
          <p:cNvSpPr txBox="1">
            <a:spLocks noChangeArrowheads="1"/>
          </p:cNvSpPr>
          <p:nvPr/>
        </p:nvSpPr>
        <p:spPr bwMode="auto">
          <a:xfrm>
            <a:off x="2916238" y="3716338"/>
            <a:ext cx="23241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latin typeface="Tahoma" pitchFamily="34" charset="0"/>
              </a:rPr>
              <a:t>输出各水平下均值的折线图。</a:t>
            </a:r>
          </a:p>
        </p:txBody>
      </p:sp>
      <p:sp>
        <p:nvSpPr>
          <p:cNvPr id="495623" name="Text Box 7"/>
          <p:cNvSpPr txBox="1">
            <a:spLocks noChangeArrowheads="1"/>
          </p:cNvSpPr>
          <p:nvPr/>
        </p:nvSpPr>
        <p:spPr bwMode="auto">
          <a:xfrm>
            <a:off x="7308850" y="4868863"/>
            <a:ext cx="1296988" cy="915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latin typeface="Tahoma" pitchFamily="34" charset="0"/>
              </a:rPr>
              <a:t>计算中涉及的变量含有缺失值时暂时剔除观测</a:t>
            </a:r>
          </a:p>
        </p:txBody>
      </p:sp>
      <p:sp>
        <p:nvSpPr>
          <p:cNvPr id="495624" name="Text Box 8"/>
          <p:cNvSpPr txBox="1">
            <a:spLocks noChangeArrowheads="1"/>
          </p:cNvSpPr>
          <p:nvPr/>
        </p:nvSpPr>
        <p:spPr bwMode="auto">
          <a:xfrm>
            <a:off x="4859338" y="6021388"/>
            <a:ext cx="213360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zh-CN" altLang="en-US" sz="1200">
                <a:latin typeface="Tahoma" pitchFamily="34" charset="0"/>
              </a:rPr>
              <a:t>剔除所有含有缺失值的观测</a:t>
            </a:r>
          </a:p>
        </p:txBody>
      </p:sp>
    </p:spTree>
    <p:extLst>
      <p:ext uri="{BB962C8B-B14F-4D97-AF65-F5344CB8AC3E}">
        <p14:creationId xmlns:p14="http://schemas.microsoft.com/office/powerpoint/2010/main" xmlns="" val="1579427428"/>
      </p:ext>
    </p:extLst>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6642" name="Object 2"/>
          <p:cNvGraphicFramePr>
            <a:graphicFrameLocks noChangeAspect="1"/>
          </p:cNvGraphicFramePr>
          <p:nvPr/>
        </p:nvGraphicFramePr>
        <p:xfrm>
          <a:off x="1331913" y="1844675"/>
          <a:ext cx="6732587" cy="2882900"/>
        </p:xfrm>
        <a:graphic>
          <a:graphicData uri="http://schemas.openxmlformats.org/presentationml/2006/ole">
            <p:oleObj spid="_x0000_s83976" name="位图图像" r:id="rId3" imgW="2809524" imgH="971686" progId="PBrush">
              <p:embed/>
            </p:oleObj>
          </a:graphicData>
        </a:graphic>
      </p:graphicFrame>
      <p:sp>
        <p:nvSpPr>
          <p:cNvPr id="496643" name="Text Box 3"/>
          <p:cNvSpPr txBox="1">
            <a:spLocks noChangeArrowheads="1"/>
          </p:cNvSpPr>
          <p:nvPr/>
        </p:nvSpPr>
        <p:spPr bwMode="auto">
          <a:xfrm>
            <a:off x="1404938" y="4868863"/>
            <a:ext cx="6624637"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50000"/>
              </a:lnSpc>
              <a:spcBef>
                <a:spcPct val="50000"/>
              </a:spcBef>
            </a:pPr>
            <a:r>
              <a:rPr kumimoji="1" lang="en-US" altLang="zh-CN" sz="1200">
                <a:latin typeface="Tahoma" pitchFamily="34" charset="0"/>
              </a:rPr>
              <a:t>      </a:t>
            </a:r>
            <a:r>
              <a:rPr kumimoji="1" lang="zh-CN" altLang="en-US" sz="1200">
                <a:latin typeface="Tahoma" pitchFamily="34" charset="0"/>
              </a:rPr>
              <a:t>检验统计量</a:t>
            </a:r>
            <a:r>
              <a:rPr kumimoji="1" lang="en-US" altLang="zh-CN" sz="1200">
                <a:latin typeface="Tahoma" pitchFamily="34" charset="0"/>
              </a:rPr>
              <a:t>=0.255</a:t>
            </a:r>
            <a:r>
              <a:rPr kumimoji="1" lang="zh-CN" altLang="en-US" sz="1200">
                <a:latin typeface="Tahoma" pitchFamily="34" charset="0"/>
              </a:rPr>
              <a:t>相伴</a:t>
            </a:r>
            <a:r>
              <a:rPr kumimoji="1" lang="en-US" altLang="zh-CN" sz="1200">
                <a:latin typeface="Tahoma" pitchFamily="34" charset="0"/>
              </a:rPr>
              <a:t>P</a:t>
            </a:r>
            <a:r>
              <a:rPr kumimoji="1" lang="zh-CN" altLang="en-US" sz="1200">
                <a:latin typeface="Tahoma" pitchFamily="34" charset="0"/>
              </a:rPr>
              <a:t>值</a:t>
            </a:r>
            <a:r>
              <a:rPr kumimoji="1" lang="en-US" altLang="zh-CN" sz="1200">
                <a:latin typeface="Tahoma" pitchFamily="34" charset="0"/>
              </a:rPr>
              <a:t>=0.856 </a:t>
            </a:r>
            <a:r>
              <a:rPr kumimoji="1" lang="zh-CN" altLang="en-US" sz="1200">
                <a:latin typeface="Tahoma" pitchFamily="34" charset="0"/>
              </a:rPr>
              <a:t>＞ </a:t>
            </a:r>
            <a:r>
              <a:rPr kumimoji="1" lang="en-US" altLang="zh-CN" sz="1200">
                <a:latin typeface="Tahoma" pitchFamily="34" charset="0"/>
              </a:rPr>
              <a:t>0.05</a:t>
            </a:r>
            <a:r>
              <a:rPr kumimoji="1" lang="zh-CN" altLang="en-US" sz="1200">
                <a:latin typeface="Tahoma" pitchFamily="34" charset="0"/>
              </a:rPr>
              <a:t>故可以认为</a:t>
            </a:r>
            <a:r>
              <a:rPr kumimoji="1" lang="en-US" altLang="zh-CN" sz="1200">
                <a:latin typeface="Tahoma" pitchFamily="34" charset="0"/>
              </a:rPr>
              <a:t>4</a:t>
            </a:r>
            <a:r>
              <a:rPr kumimoji="1" lang="zh-CN" altLang="en-US" sz="1200">
                <a:latin typeface="Tahoma" pitchFamily="34" charset="0"/>
              </a:rPr>
              <a:t>种水平下各总体的方差无显著差异，满足单因素方差分析中的方差相等性要求。</a:t>
            </a:r>
          </a:p>
        </p:txBody>
      </p:sp>
      <p:sp>
        <p:nvSpPr>
          <p:cNvPr id="496644" name="AutoShape 4" descr="画布">
            <a:hlinkClick r:id="" action="ppaction://noaction" highlightClick="1"/>
          </p:cNvPr>
          <p:cNvSpPr>
            <a:spLocks noChangeArrowheads="1"/>
          </p:cNvSpPr>
          <p:nvPr/>
        </p:nvSpPr>
        <p:spPr bwMode="auto">
          <a:xfrm>
            <a:off x="8101013" y="0"/>
            <a:ext cx="1042987" cy="188913"/>
          </a:xfrm>
          <a:prstGeom prst="bevel">
            <a:avLst>
              <a:gd name="adj" fmla="val 6667"/>
            </a:avLst>
          </a:prstGeom>
          <a:blipFill dpi="0" rotWithShape="1">
            <a:blip r:embed="rId4"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单因素方差分析</a:t>
            </a:r>
          </a:p>
        </p:txBody>
      </p:sp>
    </p:spTree>
    <p:extLst>
      <p:ext uri="{BB962C8B-B14F-4D97-AF65-F5344CB8AC3E}">
        <p14:creationId xmlns:p14="http://schemas.microsoft.com/office/powerpoint/2010/main" xmlns="" val="2994956358"/>
      </p:ext>
    </p:extLst>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7666" name="Object 2"/>
          <p:cNvGraphicFramePr>
            <a:graphicFrameLocks noChangeAspect="1"/>
          </p:cNvGraphicFramePr>
          <p:nvPr/>
        </p:nvGraphicFramePr>
        <p:xfrm>
          <a:off x="1763713" y="908050"/>
          <a:ext cx="6084887" cy="4564063"/>
        </p:xfrm>
        <a:graphic>
          <a:graphicData uri="http://schemas.openxmlformats.org/presentationml/2006/ole">
            <p:oleObj spid="_x0000_s85000" name="位图图像" r:id="rId3" imgW="6516010" imgH="4761905" progId="PBrush">
              <p:embed/>
            </p:oleObj>
          </a:graphicData>
        </a:graphic>
      </p:graphicFrame>
      <p:sp>
        <p:nvSpPr>
          <p:cNvPr id="497667" name="Text Box 3"/>
          <p:cNvSpPr txBox="1">
            <a:spLocks noChangeArrowheads="1"/>
          </p:cNvSpPr>
          <p:nvPr/>
        </p:nvSpPr>
        <p:spPr bwMode="auto">
          <a:xfrm>
            <a:off x="2051050" y="5661025"/>
            <a:ext cx="3529013"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spcBef>
                <a:spcPct val="50000"/>
              </a:spcBef>
            </a:pPr>
            <a:r>
              <a:rPr kumimoji="1" lang="zh-CN" altLang="en-US" sz="1200">
                <a:latin typeface="Tahoma" pitchFamily="34" charset="0"/>
              </a:rPr>
              <a:t>样本数据所显示的四种颜色饮料销售量的差异。</a:t>
            </a:r>
          </a:p>
        </p:txBody>
      </p:sp>
      <p:sp>
        <p:nvSpPr>
          <p:cNvPr id="497668" name="Rectangle 4" descr="画布">
            <a:hlinkClick r:id="" action="ppaction://noaction"/>
          </p:cNvPr>
          <p:cNvSpPr>
            <a:spLocks noChangeArrowheads="1"/>
          </p:cNvSpPr>
          <p:nvPr/>
        </p:nvSpPr>
        <p:spPr bwMode="auto">
          <a:xfrm>
            <a:off x="0" y="0"/>
            <a:ext cx="755650" cy="765175"/>
          </a:xfrm>
          <a:prstGeom prst="rect">
            <a:avLst/>
          </a:prstGeom>
          <a:blipFill dpi="0" rotWithShape="1">
            <a:blip r:embed="rId4" cstate="print"/>
            <a:srcRect/>
            <a:tile tx="0" ty="0" sx="100000" sy="100000" flip="none" algn="tl"/>
          </a:blip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spAutoFit/>
          </a:bodyPr>
          <a:lstStyle/>
          <a:p>
            <a:endParaRPr lang="zh-CN" altLang="en-US"/>
          </a:p>
        </p:txBody>
      </p:sp>
      <p:sp>
        <p:nvSpPr>
          <p:cNvPr id="497669" name="AutoShape 5" descr="画布">
            <a:hlinkClick r:id="" action="ppaction://noaction" highlightClick="1"/>
          </p:cNvPr>
          <p:cNvSpPr>
            <a:spLocks noChangeArrowheads="1"/>
          </p:cNvSpPr>
          <p:nvPr/>
        </p:nvSpPr>
        <p:spPr bwMode="auto">
          <a:xfrm>
            <a:off x="8101013" y="0"/>
            <a:ext cx="1042987" cy="188913"/>
          </a:xfrm>
          <a:prstGeom prst="bevel">
            <a:avLst>
              <a:gd name="adj" fmla="val 6667"/>
            </a:avLst>
          </a:prstGeom>
          <a:blipFill dpi="0" rotWithShape="1">
            <a:blip r:embed="rId4" cstate="print"/>
            <a:srcRect/>
            <a:tile tx="0" ty="0" sx="100000" sy="100000" flip="none" algn="tl"/>
          </a:blipFill>
          <a:ln w="9525">
            <a:solidFill>
              <a:srgbClr val="FFFFFF">
                <a:alpha val="0"/>
              </a:srgbClr>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kumimoji="1" lang="zh-CN" altLang="en-US" sz="1200">
                <a:latin typeface="Tahoma" pitchFamily="34" charset="0"/>
              </a:rPr>
              <a:t>单因素方差分析</a:t>
            </a:r>
          </a:p>
        </p:txBody>
      </p:sp>
    </p:spTree>
    <p:extLst>
      <p:ext uri="{BB962C8B-B14F-4D97-AF65-F5344CB8AC3E}">
        <p14:creationId xmlns:p14="http://schemas.microsoft.com/office/powerpoint/2010/main" xmlns="" val="2883759548"/>
      </p:ext>
    </p:extLst>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78" name="Rectangle 2"/>
          <p:cNvSpPr>
            <a:spLocks noGrp="1" noRot="1" noChangeArrowheads="1"/>
          </p:cNvSpPr>
          <p:nvPr>
            <p:ph type="title"/>
          </p:nvPr>
        </p:nvSpPr>
        <p:spPr/>
        <p:txBody>
          <a:bodyPr/>
          <a:lstStyle/>
          <a:p>
            <a:endParaRPr lang="zh-CN" altLang="zh-CN"/>
          </a:p>
        </p:txBody>
      </p:sp>
      <p:sp>
        <p:nvSpPr>
          <p:cNvPr id="562179" name="Rectangle 3"/>
          <p:cNvSpPr>
            <a:spLocks noGrp="1" noRot="1" noChangeArrowheads="1"/>
          </p:cNvSpPr>
          <p:nvPr>
            <p:ph type="body" idx="1"/>
          </p:nvPr>
        </p:nvSpPr>
        <p:spPr/>
        <p:txBody>
          <a:bodyPr/>
          <a:lstStyle/>
          <a:p>
            <a:endParaRPr lang="zh-CN" altLang="zh-CN"/>
          </a:p>
        </p:txBody>
      </p:sp>
    </p:spTree>
    <p:extLst>
      <p:ext uri="{BB962C8B-B14F-4D97-AF65-F5344CB8AC3E}">
        <p14:creationId xmlns:p14="http://schemas.microsoft.com/office/powerpoint/2010/main" xmlns="" val="370982396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2" name="Rectangle 2"/>
          <p:cNvSpPr>
            <a:spLocks noGrp="1" noRot="1" noChangeArrowheads="1"/>
          </p:cNvSpPr>
          <p:nvPr>
            <p:ph type="title"/>
          </p:nvPr>
        </p:nvSpPr>
        <p:spPr/>
        <p:txBody>
          <a:bodyPr/>
          <a:lstStyle/>
          <a:p>
            <a:endParaRPr lang="zh-CN" altLang="zh-CN"/>
          </a:p>
        </p:txBody>
      </p:sp>
      <p:sp>
        <p:nvSpPr>
          <p:cNvPr id="563203" name="Rectangle 3"/>
          <p:cNvSpPr>
            <a:spLocks noGrp="1" noRot="1" noChangeArrowheads="1"/>
          </p:cNvSpPr>
          <p:nvPr>
            <p:ph type="body" idx="1"/>
          </p:nvPr>
        </p:nvSpPr>
        <p:spPr/>
        <p:txBody>
          <a:bodyPr/>
          <a:lstStyle/>
          <a:p>
            <a:endParaRPr lang="zh-CN" altLang="zh-CN"/>
          </a:p>
        </p:txBody>
      </p:sp>
    </p:spTree>
    <p:extLst>
      <p:ext uri="{BB962C8B-B14F-4D97-AF65-F5344CB8AC3E}">
        <p14:creationId xmlns:p14="http://schemas.microsoft.com/office/powerpoint/2010/main" xmlns="" val="47901491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Rectangle 2"/>
          <p:cNvSpPr>
            <a:spLocks noGrp="1" noRot="1" noChangeArrowheads="1"/>
          </p:cNvSpPr>
          <p:nvPr>
            <p:ph type="title"/>
          </p:nvPr>
        </p:nvSpPr>
        <p:spPr/>
        <p:txBody>
          <a:bodyPr/>
          <a:lstStyle/>
          <a:p>
            <a:r>
              <a:rPr lang="zh-CN" altLang="en-US"/>
              <a:t>第</a:t>
            </a:r>
            <a:r>
              <a:rPr lang="en-US" altLang="zh-CN"/>
              <a:t>8</a:t>
            </a:r>
            <a:r>
              <a:rPr lang="zh-CN" altLang="en-US"/>
              <a:t>章  </a:t>
            </a:r>
            <a:r>
              <a:rPr lang="zh-CN" altLang="en-US" b="1"/>
              <a:t>非参数检验</a:t>
            </a:r>
            <a:r>
              <a:rPr lang="zh-CN" altLang="en-US"/>
              <a:t> </a:t>
            </a:r>
          </a:p>
        </p:txBody>
      </p:sp>
      <p:sp>
        <p:nvSpPr>
          <p:cNvPr id="253955" name="Rectangle 3"/>
          <p:cNvSpPr>
            <a:spLocks noGrp="1" noRot="1" noChangeArrowheads="1"/>
          </p:cNvSpPr>
          <p:nvPr>
            <p:ph type="body" idx="1"/>
          </p:nvPr>
        </p:nvSpPr>
        <p:spPr/>
        <p:txBody>
          <a:bodyPr/>
          <a:lstStyle/>
          <a:p>
            <a:r>
              <a:rPr lang="zh-CN" altLang="en-US" sz="2000"/>
              <a:t>前面进行的假设检验和方差分析，大都是在数据服从正态分布或近似地服从正态分布的条件下进行的。但是如果总体的分布未知，如何进行总体参数的检验，或者如何检验总体服从一个指定的分布，都可以归结为非参数检验方法。非参数检验包括下列内容：</a:t>
            </a:r>
          </a:p>
          <a:p>
            <a:r>
              <a:rPr lang="zh-CN" altLang="en-US" sz="2000"/>
              <a:t>	本章主要内容： </a:t>
            </a:r>
          </a:p>
          <a:p>
            <a:r>
              <a:rPr lang="en-US" altLang="zh-CN" sz="2000"/>
              <a:t>1</a:t>
            </a:r>
            <a:r>
              <a:rPr lang="zh-CN" altLang="en-US" sz="2000"/>
              <a:t>、总体分布的假设检验； </a:t>
            </a:r>
          </a:p>
          <a:p>
            <a:r>
              <a:rPr lang="en-US" altLang="zh-CN" sz="2000"/>
              <a:t>2</a:t>
            </a:r>
            <a:r>
              <a:rPr lang="zh-CN" altLang="en-US" sz="2000"/>
              <a:t>、两种以上的现象之间的关联性检验（见列联分析）；</a:t>
            </a:r>
          </a:p>
          <a:p>
            <a:r>
              <a:rPr lang="en-US" altLang="zh-CN" sz="2000"/>
              <a:t>3</a:t>
            </a:r>
            <a:r>
              <a:rPr lang="zh-CN" altLang="en-US" sz="2000"/>
              <a:t>、总体分布未知时，关于单个总体均值的检验；两个总体均值或分布的差异是否显著的检验，以及多个未知总体的单因素方差分析。</a:t>
            </a:r>
          </a:p>
          <a:p>
            <a:r>
              <a:rPr lang="en-US" altLang="zh-CN" sz="2000"/>
              <a:t>4</a:t>
            </a:r>
            <a:r>
              <a:rPr lang="zh-CN" altLang="en-US" sz="2000"/>
              <a:t>、某种现象的出现的随机性检验；</a:t>
            </a:r>
          </a:p>
          <a:p>
            <a:r>
              <a:rPr lang="zh-CN" altLang="en-US" sz="2000"/>
              <a:t>在</a:t>
            </a:r>
            <a:r>
              <a:rPr lang="en-US" altLang="zh-CN" sz="2000"/>
              <a:t>SPSS</a:t>
            </a:r>
            <a:r>
              <a:rPr lang="zh-CN" altLang="en-US" sz="2000"/>
              <a:t>分析软件中，非参数检验在菜单</a:t>
            </a:r>
            <a:r>
              <a:rPr lang="en-US" altLang="zh-CN" sz="2000"/>
              <a:t>Analyze ®Nonparametric Test </a:t>
            </a:r>
            <a:r>
              <a:rPr lang="zh-CN" altLang="en-US" sz="2000"/>
              <a:t>中显示，共有</a:t>
            </a:r>
            <a:r>
              <a:rPr lang="en-US" altLang="zh-CN" sz="2000"/>
              <a:t>8</a:t>
            </a:r>
            <a:r>
              <a:rPr lang="zh-CN" altLang="en-US" sz="2000"/>
              <a:t>种检验方法。</a:t>
            </a:r>
          </a:p>
          <a:p>
            <a:endParaRPr lang="en-US" altLang="zh-CN" sz="2000"/>
          </a:p>
        </p:txBody>
      </p:sp>
    </p:spTree>
    <p:extLst>
      <p:ext uri="{BB962C8B-B14F-4D97-AF65-F5344CB8AC3E}">
        <p14:creationId xmlns:p14="http://schemas.microsoft.com/office/powerpoint/2010/main" xmlns="" val="279082939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Rot="1" noChangeArrowheads="1"/>
          </p:cNvSpPr>
          <p:nvPr>
            <p:ph type="title"/>
          </p:nvPr>
        </p:nvSpPr>
        <p:spPr>
          <a:xfrm>
            <a:off x="301625" y="228600"/>
            <a:ext cx="5710238" cy="463550"/>
          </a:xfrm>
        </p:spPr>
        <p:txBody>
          <a:bodyPr/>
          <a:lstStyle/>
          <a:p>
            <a:r>
              <a:rPr lang="zh-CN" altLang="en-US" sz="4000"/>
              <a:t>这</a:t>
            </a:r>
            <a:r>
              <a:rPr lang="en-US" altLang="zh-CN" sz="4000"/>
              <a:t>8</a:t>
            </a:r>
            <a:r>
              <a:rPr lang="zh-CN" altLang="en-US" sz="4000"/>
              <a:t>种检验方法依次是： </a:t>
            </a:r>
          </a:p>
        </p:txBody>
      </p:sp>
      <p:sp>
        <p:nvSpPr>
          <p:cNvPr id="254979" name="Rectangle 3"/>
          <p:cNvSpPr>
            <a:spLocks noGrp="1" noRot="1" noChangeArrowheads="1"/>
          </p:cNvSpPr>
          <p:nvPr>
            <p:ph type="body" idx="1"/>
          </p:nvPr>
        </p:nvSpPr>
        <p:spPr>
          <a:xfrm>
            <a:off x="323850" y="981075"/>
            <a:ext cx="3694113" cy="5146675"/>
          </a:xfrm>
        </p:spPr>
        <p:txBody>
          <a:bodyPr/>
          <a:lstStyle/>
          <a:p>
            <a:pPr>
              <a:lnSpc>
                <a:spcPct val="120000"/>
              </a:lnSpc>
            </a:pPr>
            <a:r>
              <a:rPr lang="en-US" altLang="zh-CN" sz="1800">
                <a:solidFill>
                  <a:srgbClr val="000000"/>
                </a:solidFill>
              </a:rPr>
              <a:t>Chi-square</a:t>
            </a:r>
            <a:r>
              <a:rPr lang="zh-CN" altLang="en-US" sz="1800">
                <a:solidFill>
                  <a:srgbClr val="000000"/>
                </a:solidFill>
              </a:rPr>
              <a:t>卡方检验</a:t>
            </a:r>
          </a:p>
          <a:p>
            <a:pPr>
              <a:lnSpc>
                <a:spcPct val="120000"/>
              </a:lnSpc>
            </a:pPr>
            <a:r>
              <a:rPr lang="en-US" altLang="zh-CN" sz="1800">
                <a:solidFill>
                  <a:srgbClr val="000000"/>
                </a:solidFill>
              </a:rPr>
              <a:t>Binomial</a:t>
            </a:r>
            <a:r>
              <a:rPr lang="zh-CN" altLang="en-US" sz="1800">
                <a:solidFill>
                  <a:srgbClr val="000000"/>
                </a:solidFill>
              </a:rPr>
              <a:t>二项分布检验 </a:t>
            </a:r>
          </a:p>
          <a:p>
            <a:pPr>
              <a:lnSpc>
                <a:spcPct val="120000"/>
              </a:lnSpc>
            </a:pPr>
            <a:r>
              <a:rPr lang="en-US" altLang="zh-CN" sz="1800">
                <a:solidFill>
                  <a:srgbClr val="000000"/>
                </a:solidFill>
              </a:rPr>
              <a:t>Runs</a:t>
            </a:r>
            <a:r>
              <a:rPr lang="zh-CN" altLang="en-US" sz="1800">
                <a:solidFill>
                  <a:srgbClr val="000000"/>
                </a:solidFill>
              </a:rPr>
              <a:t>游程检验</a:t>
            </a:r>
          </a:p>
          <a:p>
            <a:pPr>
              <a:lnSpc>
                <a:spcPct val="120000"/>
              </a:lnSpc>
            </a:pPr>
            <a:r>
              <a:rPr lang="en-US" altLang="zh-CN" sz="1800">
                <a:solidFill>
                  <a:srgbClr val="000000"/>
                </a:solidFill>
              </a:rPr>
              <a:t>1-Sample K-S </a:t>
            </a:r>
            <a:r>
              <a:rPr lang="zh-CN" altLang="en-US" sz="1800">
                <a:solidFill>
                  <a:srgbClr val="000000"/>
                </a:solidFill>
              </a:rPr>
              <a:t>单个样本柯尔莫哥洛夫</a:t>
            </a:r>
            <a:r>
              <a:rPr lang="en-US" altLang="zh-CN" sz="1800">
                <a:solidFill>
                  <a:srgbClr val="000000"/>
                </a:solidFill>
              </a:rPr>
              <a:t>-</a:t>
            </a:r>
            <a:r>
              <a:rPr lang="zh-CN" altLang="en-US" sz="1800">
                <a:solidFill>
                  <a:srgbClr val="000000"/>
                </a:solidFill>
              </a:rPr>
              <a:t>斯米诺夫检验</a:t>
            </a:r>
          </a:p>
          <a:p>
            <a:pPr>
              <a:lnSpc>
                <a:spcPct val="120000"/>
              </a:lnSpc>
            </a:pPr>
            <a:r>
              <a:rPr lang="en-US" altLang="zh-CN" sz="1800">
                <a:solidFill>
                  <a:srgbClr val="000000"/>
                </a:solidFill>
              </a:rPr>
              <a:t>2 Independent sample  </a:t>
            </a:r>
            <a:r>
              <a:rPr lang="zh-CN" altLang="en-US" sz="1800">
                <a:solidFill>
                  <a:srgbClr val="000000"/>
                </a:solidFill>
              </a:rPr>
              <a:t>两个独立样本检验</a:t>
            </a:r>
          </a:p>
          <a:p>
            <a:pPr>
              <a:lnSpc>
                <a:spcPct val="120000"/>
              </a:lnSpc>
            </a:pPr>
            <a:r>
              <a:rPr lang="en-US" altLang="zh-CN" sz="1800">
                <a:solidFill>
                  <a:srgbClr val="000000"/>
                </a:solidFill>
              </a:rPr>
              <a:t>K Independent sample K</a:t>
            </a:r>
            <a:r>
              <a:rPr lang="zh-CN" altLang="en-US" sz="1800">
                <a:solidFill>
                  <a:srgbClr val="000000"/>
                </a:solidFill>
              </a:rPr>
              <a:t>个独立样本检验</a:t>
            </a:r>
          </a:p>
          <a:p>
            <a:pPr>
              <a:lnSpc>
                <a:spcPct val="120000"/>
              </a:lnSpc>
            </a:pPr>
            <a:r>
              <a:rPr lang="en-US" altLang="zh-CN" sz="1800">
                <a:solidFill>
                  <a:srgbClr val="000000"/>
                </a:solidFill>
              </a:rPr>
              <a:t>2 Related Independent sample</a:t>
            </a:r>
            <a:r>
              <a:rPr lang="zh-CN" altLang="en-US" sz="1800">
                <a:solidFill>
                  <a:srgbClr val="000000"/>
                </a:solidFill>
              </a:rPr>
              <a:t>两个相关样本检验</a:t>
            </a:r>
          </a:p>
          <a:p>
            <a:pPr>
              <a:lnSpc>
                <a:spcPct val="120000"/>
              </a:lnSpc>
            </a:pPr>
            <a:r>
              <a:rPr lang="en-US" altLang="zh-CN" sz="1800">
                <a:solidFill>
                  <a:srgbClr val="000000"/>
                </a:solidFill>
              </a:rPr>
              <a:t>K Related Independent sample K</a:t>
            </a:r>
            <a:r>
              <a:rPr lang="zh-CN" altLang="en-US" sz="1800">
                <a:solidFill>
                  <a:srgbClr val="000000"/>
                </a:solidFill>
              </a:rPr>
              <a:t>个相关样本检验</a:t>
            </a:r>
          </a:p>
        </p:txBody>
      </p:sp>
      <p:pic>
        <p:nvPicPr>
          <p:cNvPr id="254980"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67175" y="1125538"/>
            <a:ext cx="4668838" cy="5183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56414842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Rot="1" noChangeArrowheads="1"/>
          </p:cNvSpPr>
          <p:nvPr>
            <p:ph type="title"/>
          </p:nvPr>
        </p:nvSpPr>
        <p:spPr/>
        <p:txBody>
          <a:bodyPr/>
          <a:lstStyle/>
          <a:p>
            <a:r>
              <a:rPr lang="en-US" altLang="zh-CN"/>
              <a:t>8.1  Chi-Square Test </a:t>
            </a:r>
            <a:r>
              <a:rPr lang="zh-CN" altLang="en-US"/>
              <a:t>卡方检验</a:t>
            </a:r>
          </a:p>
        </p:txBody>
      </p:sp>
      <p:sp>
        <p:nvSpPr>
          <p:cNvPr id="256003" name="Rectangle 3"/>
          <p:cNvSpPr>
            <a:spLocks noGrp="1" noRot="1" noChangeArrowheads="1"/>
          </p:cNvSpPr>
          <p:nvPr>
            <p:ph type="body" idx="1"/>
          </p:nvPr>
        </p:nvSpPr>
        <p:spPr>
          <a:xfrm>
            <a:off x="323850" y="1628775"/>
            <a:ext cx="8540750" cy="4498975"/>
          </a:xfrm>
        </p:spPr>
        <p:txBody>
          <a:bodyPr/>
          <a:lstStyle/>
          <a:p>
            <a:r>
              <a:rPr lang="zh-CN" altLang="en-US" sz="2000"/>
              <a:t>卡方检验是一种常用的检验总体分布是否服从指定的分布的一种非参数检验方法。其检验思想是：将总体的取值范围分成有限个互不相容的子集，从总体中抽取一个样本，考察样本观察值落到每个子集中的实际频数，并按假设的总体分布计算每个子集的理论频数，最后根据实际频数和理论频数的差构造卡方统计量，当原假设成立时，统计量服从卡方分布。以此来检验假设总体的分布是否成立。下面通过例题来说明具体的检验方法。</a:t>
            </a:r>
          </a:p>
          <a:p>
            <a:pPr>
              <a:buFont typeface="Wingdings 2" pitchFamily="18" charset="2"/>
              <a:buNone/>
            </a:pPr>
            <a:endParaRPr lang="en-US" altLang="zh-CN" sz="2000"/>
          </a:p>
        </p:txBody>
      </p:sp>
      <p:sp>
        <p:nvSpPr>
          <p:cNvPr id="256004" name="Rectangle 4"/>
          <p:cNvSpPr>
            <a:spLocks noChangeArrowheads="1"/>
          </p:cNvSpPr>
          <p:nvPr/>
        </p:nvSpPr>
        <p:spPr bwMode="auto">
          <a:xfrm>
            <a:off x="323850" y="3933825"/>
            <a:ext cx="8316913" cy="1016000"/>
          </a:xfrm>
          <a:prstGeom prst="rect">
            <a:avLst/>
          </a:prstGeom>
          <a:noFill/>
          <a:ln w="9525">
            <a:solidFill>
              <a:srgbClr val="FF33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zh-CN" altLang="en-US" sz="2000" b="1">
                <a:solidFill>
                  <a:srgbClr val="0000FF"/>
                </a:solidFill>
              </a:rPr>
              <a:t>例</a:t>
            </a:r>
            <a:r>
              <a:rPr lang="en-US" altLang="zh-CN" sz="2000" b="1">
                <a:solidFill>
                  <a:srgbClr val="0000FF"/>
                </a:solidFill>
              </a:rPr>
              <a:t>10.1  </a:t>
            </a:r>
            <a:r>
              <a:rPr lang="zh-CN" altLang="en-US" sz="2000">
                <a:solidFill>
                  <a:srgbClr val="0000FF"/>
                </a:solidFill>
              </a:rPr>
              <a:t>掷一个骰子</a:t>
            </a:r>
            <a:r>
              <a:rPr lang="en-US" altLang="zh-CN" sz="2000">
                <a:solidFill>
                  <a:srgbClr val="0000FF"/>
                </a:solidFill>
              </a:rPr>
              <a:t>300</a:t>
            </a:r>
            <a:r>
              <a:rPr lang="zh-CN" altLang="en-US" sz="2000">
                <a:solidFill>
                  <a:srgbClr val="0000FF"/>
                </a:solidFill>
              </a:rPr>
              <a:t>次，每个面出现的次数（取变量名为</a:t>
            </a:r>
            <a:r>
              <a:rPr lang="en-US" altLang="zh-CN" sz="2000">
                <a:solidFill>
                  <a:srgbClr val="0000FF"/>
                </a:solidFill>
              </a:rPr>
              <a:t>Shi</a:t>
            </a:r>
            <a:r>
              <a:rPr lang="zh-CN" altLang="en-US" sz="2000">
                <a:solidFill>
                  <a:srgbClr val="0000FF"/>
                </a:solidFill>
              </a:rPr>
              <a:t>）见表，用数字</a:t>
            </a:r>
            <a:r>
              <a:rPr lang="en-US" altLang="zh-CN" sz="2000">
                <a:solidFill>
                  <a:srgbClr val="0000FF"/>
                </a:solidFill>
              </a:rPr>
              <a:t>1</a:t>
            </a:r>
            <a:r>
              <a:rPr lang="zh-CN" altLang="en-US" sz="2000">
                <a:solidFill>
                  <a:srgbClr val="0000FF"/>
                </a:solidFill>
              </a:rPr>
              <a:t>，</a:t>
            </a:r>
            <a:r>
              <a:rPr lang="en-US" altLang="zh-CN" sz="2000">
                <a:solidFill>
                  <a:srgbClr val="0000FF"/>
                </a:solidFill>
              </a:rPr>
              <a:t>2</a:t>
            </a:r>
            <a:r>
              <a:rPr lang="zh-CN" altLang="en-US" sz="2000">
                <a:solidFill>
                  <a:srgbClr val="0000FF"/>
                </a:solidFill>
              </a:rPr>
              <a:t>，</a:t>
            </a:r>
            <a:r>
              <a:rPr lang="en-US" altLang="zh-CN" sz="2000">
                <a:solidFill>
                  <a:srgbClr val="0000FF"/>
                </a:solidFill>
              </a:rPr>
              <a:t>3</a:t>
            </a:r>
            <a:r>
              <a:rPr lang="zh-CN" altLang="en-US" sz="2000">
                <a:solidFill>
                  <a:srgbClr val="0000FF"/>
                </a:solidFill>
              </a:rPr>
              <a:t>，</a:t>
            </a:r>
            <a:r>
              <a:rPr lang="en-US" altLang="zh-CN" sz="2000">
                <a:solidFill>
                  <a:srgbClr val="0000FF"/>
                </a:solidFill>
              </a:rPr>
              <a:t>4</a:t>
            </a:r>
            <a:r>
              <a:rPr lang="zh-CN" altLang="en-US" sz="2000">
                <a:solidFill>
                  <a:srgbClr val="0000FF"/>
                </a:solidFill>
              </a:rPr>
              <a:t>，</a:t>
            </a:r>
            <a:r>
              <a:rPr lang="en-US" altLang="zh-CN" sz="2000">
                <a:solidFill>
                  <a:srgbClr val="0000FF"/>
                </a:solidFill>
              </a:rPr>
              <a:t>5</a:t>
            </a:r>
            <a:r>
              <a:rPr lang="zh-CN" altLang="en-US" sz="2000">
                <a:solidFill>
                  <a:srgbClr val="0000FF"/>
                </a:solidFill>
              </a:rPr>
              <a:t>，</a:t>
            </a:r>
            <a:r>
              <a:rPr lang="en-US" altLang="zh-CN" sz="2000">
                <a:solidFill>
                  <a:srgbClr val="0000FF"/>
                </a:solidFill>
              </a:rPr>
              <a:t>6</a:t>
            </a:r>
            <a:r>
              <a:rPr lang="zh-CN" altLang="en-US" sz="2000">
                <a:solidFill>
                  <a:srgbClr val="0000FF"/>
                </a:solidFill>
              </a:rPr>
              <a:t>分别表示六个面的点数，试在显著性水平</a:t>
            </a:r>
            <a:r>
              <a:rPr lang="en-US" altLang="zh-CN" sz="2000">
                <a:solidFill>
                  <a:srgbClr val="0000FF"/>
                </a:solidFill>
              </a:rPr>
              <a:t>0.05</a:t>
            </a:r>
            <a:r>
              <a:rPr lang="zh-CN" altLang="en-US" sz="2000">
                <a:solidFill>
                  <a:srgbClr val="0000FF"/>
                </a:solidFill>
              </a:rPr>
              <a:t>下检验颗骰子是否是均匀的？</a:t>
            </a:r>
          </a:p>
        </p:txBody>
      </p:sp>
      <p:pic>
        <p:nvPicPr>
          <p:cNvPr id="256093" name="Picture 9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650" y="5445125"/>
            <a:ext cx="7705725" cy="730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0041734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1" name="Rectangle 3"/>
          <p:cNvSpPr>
            <a:spLocks noGrp="1" noRot="1" noChangeArrowheads="1"/>
          </p:cNvSpPr>
          <p:nvPr>
            <p:ph type="body" idx="1"/>
          </p:nvPr>
        </p:nvSpPr>
        <p:spPr>
          <a:xfrm>
            <a:off x="395288" y="0"/>
            <a:ext cx="8540750" cy="2924175"/>
          </a:xfrm>
        </p:spPr>
        <p:txBody>
          <a:bodyPr/>
          <a:lstStyle/>
          <a:p>
            <a:r>
              <a:rPr lang="zh-CN" altLang="en-US" sz="2000"/>
              <a:t>解：如果这个骰子是均匀的，则每次试验出现六个点数的可能性是相等的。</a:t>
            </a:r>
          </a:p>
          <a:p>
            <a:r>
              <a:rPr lang="zh-CN" altLang="en-US" sz="2000"/>
              <a:t>建立原假设</a:t>
            </a:r>
            <a:r>
              <a:rPr lang="en-US" altLang="zh-CN" sz="2000"/>
              <a:t>H</a:t>
            </a:r>
            <a:r>
              <a:rPr lang="en-US" altLang="zh-CN" sz="2000" baseline="-25000"/>
              <a:t>0</a:t>
            </a:r>
            <a:r>
              <a:rPr lang="zh-CN" altLang="en-US" sz="2000"/>
              <a:t>：每个点出现的概率等于</a:t>
            </a:r>
            <a:r>
              <a:rPr lang="en-US" altLang="zh-CN" sz="2000"/>
              <a:t>1/6</a:t>
            </a:r>
            <a:r>
              <a:rPr lang="zh-CN" altLang="en-US" sz="2000"/>
              <a:t>；</a:t>
            </a:r>
          </a:p>
          <a:p>
            <a:r>
              <a:rPr lang="zh-CN" altLang="en-US" sz="2000"/>
              <a:t>     备择假设</a:t>
            </a:r>
            <a:r>
              <a:rPr lang="en-US" altLang="zh-CN" sz="2000"/>
              <a:t>H</a:t>
            </a:r>
            <a:r>
              <a:rPr lang="en-US" altLang="zh-CN" sz="2000" baseline="-25000"/>
              <a:t>1</a:t>
            </a:r>
            <a:r>
              <a:rPr lang="zh-CN" altLang="en-US" sz="2000"/>
              <a:t>：每个点出现的概率不等于</a:t>
            </a:r>
            <a:r>
              <a:rPr lang="en-US" altLang="zh-CN" sz="2000"/>
              <a:t>1/6</a:t>
            </a:r>
            <a:r>
              <a:rPr lang="zh-CN" altLang="en-US" sz="2000"/>
              <a:t>。</a:t>
            </a:r>
          </a:p>
          <a:p>
            <a:r>
              <a:rPr lang="zh-CN" altLang="en-US" sz="2000"/>
              <a:t>具体操作步骤：</a:t>
            </a:r>
          </a:p>
          <a:p>
            <a:r>
              <a:rPr lang="en-US" altLang="zh-CN" sz="2000"/>
              <a:t>1</a:t>
            </a:r>
            <a:r>
              <a:rPr lang="zh-CN" altLang="en-US" sz="2000"/>
              <a:t>、首先建立数据文件，注意变量</a:t>
            </a:r>
            <a:r>
              <a:rPr lang="en-US" altLang="zh-CN" sz="2000"/>
              <a:t>Shi</a:t>
            </a:r>
            <a:r>
              <a:rPr lang="zh-CN" altLang="en-US" sz="2000"/>
              <a:t>的变量值是</a:t>
            </a:r>
            <a:r>
              <a:rPr lang="en-US" altLang="zh-CN" sz="2000"/>
              <a:t>300</a:t>
            </a:r>
            <a:r>
              <a:rPr lang="zh-CN" altLang="en-US" sz="2000"/>
              <a:t>次试验的所有结果。然后单击</a:t>
            </a:r>
            <a:r>
              <a:rPr lang="en-US" altLang="zh-CN" sz="2000"/>
              <a:t>Analyze </a:t>
            </a:r>
            <a:r>
              <a:rPr lang="en-US" altLang="zh-CN" sz="2000">
                <a:sym typeface="Symbol" pitchFamily="18" charset="2"/>
              </a:rPr>
              <a:t></a:t>
            </a:r>
            <a:r>
              <a:rPr lang="en-US" altLang="zh-CN" sz="2000"/>
              <a:t>Nonparametric Test</a:t>
            </a:r>
            <a:r>
              <a:rPr lang="en-US" altLang="zh-CN" sz="2000">
                <a:sym typeface="Symbol" pitchFamily="18" charset="2"/>
              </a:rPr>
              <a:t></a:t>
            </a:r>
            <a:r>
              <a:rPr lang="en-US" altLang="zh-CN" sz="2000"/>
              <a:t> Chi-Square Test </a:t>
            </a:r>
            <a:r>
              <a:rPr lang="zh-CN" altLang="en-US" sz="2000"/>
              <a:t>，</a:t>
            </a:r>
            <a:r>
              <a:rPr lang="en-US" altLang="zh-CN" sz="2000"/>
              <a:t>Chi-Square Test</a:t>
            </a:r>
            <a:r>
              <a:rPr lang="zh-CN" altLang="en-US" sz="2000"/>
              <a:t>打开对话框如图所示。</a:t>
            </a:r>
          </a:p>
        </p:txBody>
      </p:sp>
      <p:sp>
        <p:nvSpPr>
          <p:cNvPr id="258053" name="Rectangle 5"/>
          <p:cNvSpPr>
            <a:spLocks noChangeArrowheads="1"/>
          </p:cNvSpPr>
          <p:nvPr/>
        </p:nvSpPr>
        <p:spPr bwMode="auto">
          <a:xfrm>
            <a:off x="250825" y="3213100"/>
            <a:ext cx="2627313"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en-US" altLang="zh-CN" sz="2000"/>
              <a:t>2</a:t>
            </a:r>
            <a:r>
              <a:rPr lang="zh-CN" altLang="en-US" sz="2000"/>
              <a:t>、指定检验统计量，本例中选择变量</a:t>
            </a:r>
            <a:r>
              <a:rPr lang="en-US" altLang="zh-CN" sz="2000"/>
              <a:t>Shi</a:t>
            </a:r>
            <a:r>
              <a:rPr lang="zh-CN" altLang="en-US" sz="2000"/>
              <a:t>进入检验框中。 </a:t>
            </a:r>
          </a:p>
        </p:txBody>
      </p:sp>
      <p:sp>
        <p:nvSpPr>
          <p:cNvPr id="258054" name="Rectangle 6"/>
          <p:cNvSpPr>
            <a:spLocks noChangeArrowheads="1"/>
          </p:cNvSpPr>
          <p:nvPr/>
        </p:nvSpPr>
        <p:spPr bwMode="auto">
          <a:xfrm>
            <a:off x="179388" y="4521200"/>
            <a:ext cx="2376487"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r>
              <a:rPr lang="en-US" altLang="zh-CN" sz="2000"/>
              <a:t>3</a:t>
            </a:r>
            <a:r>
              <a:rPr lang="zh-CN" altLang="en-US" sz="2000"/>
              <a:t>、在</a:t>
            </a:r>
            <a:r>
              <a:rPr lang="en-US" altLang="zh-CN" sz="2000"/>
              <a:t>Expect Values</a:t>
            </a:r>
            <a:r>
              <a:rPr lang="zh-CN" altLang="en-US" sz="2000"/>
              <a:t>栏内指定期望分布的频数值，有两个选择项 。</a:t>
            </a:r>
          </a:p>
        </p:txBody>
      </p:sp>
      <p:pic>
        <p:nvPicPr>
          <p:cNvPr id="258057" name="Picture 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03575" y="2781300"/>
            <a:ext cx="5257800" cy="338931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4050601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5" name="Rectangle 3"/>
          <p:cNvSpPr>
            <a:spLocks noGrp="1" noRot="1" noChangeArrowheads="1"/>
          </p:cNvSpPr>
          <p:nvPr>
            <p:ph type="body" idx="1"/>
          </p:nvPr>
        </p:nvSpPr>
        <p:spPr>
          <a:xfrm>
            <a:off x="250825" y="333375"/>
            <a:ext cx="8540750" cy="4498975"/>
          </a:xfrm>
        </p:spPr>
        <p:txBody>
          <a:bodyPr/>
          <a:lstStyle/>
          <a:p>
            <a:r>
              <a:rPr lang="en-US" altLang="zh-CN" sz="2000">
                <a:solidFill>
                  <a:srgbClr val="0000FF"/>
                </a:solidFill>
              </a:rPr>
              <a:t>4</a:t>
            </a:r>
            <a:r>
              <a:rPr lang="zh-CN" altLang="en-US" sz="2000">
                <a:solidFill>
                  <a:srgbClr val="0000FF"/>
                </a:solidFill>
              </a:rPr>
              <a:t>、在</a:t>
            </a:r>
            <a:r>
              <a:rPr lang="en-US" altLang="zh-CN" sz="2000">
                <a:solidFill>
                  <a:srgbClr val="0000FF"/>
                </a:solidFill>
              </a:rPr>
              <a:t>Expect Range</a:t>
            </a:r>
            <a:r>
              <a:rPr lang="en-US" altLang="zh-CN" sz="2000"/>
              <a:t> </a:t>
            </a:r>
            <a:r>
              <a:rPr lang="zh-CN" altLang="en-US" sz="2000"/>
              <a:t>栏中指定检验值的范围。</a:t>
            </a:r>
          </a:p>
          <a:p>
            <a:r>
              <a:rPr lang="zh-CN" altLang="en-US" sz="2000"/>
              <a:t>系统默认从数据中得到的最小值和最大值作为取值范围，也可选择自定义取值范围。本例中选择系统默认项。</a:t>
            </a:r>
          </a:p>
          <a:p>
            <a:r>
              <a:rPr lang="en-US" altLang="zh-CN" sz="2000">
                <a:solidFill>
                  <a:srgbClr val="0000FF"/>
                </a:solidFill>
              </a:rPr>
              <a:t>5</a:t>
            </a:r>
            <a:r>
              <a:rPr lang="zh-CN" altLang="en-US" sz="2000">
                <a:solidFill>
                  <a:srgbClr val="0000FF"/>
                </a:solidFill>
              </a:rPr>
              <a:t>、单击</a:t>
            </a:r>
            <a:r>
              <a:rPr lang="en-US" altLang="zh-CN" sz="2000">
                <a:solidFill>
                  <a:srgbClr val="0000FF"/>
                </a:solidFill>
              </a:rPr>
              <a:t>Option</a:t>
            </a:r>
            <a:r>
              <a:rPr lang="zh-CN" altLang="en-US" sz="2000">
                <a:solidFill>
                  <a:srgbClr val="0000FF"/>
                </a:solidFill>
              </a:rPr>
              <a:t>按钮</a:t>
            </a:r>
            <a:r>
              <a:rPr lang="zh-CN" altLang="en-US" sz="2000"/>
              <a:t>，打开对话框如下图所示，对话框中有两个选择栏：</a:t>
            </a:r>
          </a:p>
          <a:p>
            <a:r>
              <a:rPr lang="en-US" altLang="zh-CN" sz="2000"/>
              <a:t>Statistics</a:t>
            </a:r>
            <a:r>
              <a:rPr lang="zh-CN" altLang="en-US" sz="2000"/>
              <a:t>栏</a:t>
            </a:r>
            <a:r>
              <a:rPr lang="en-US" altLang="zh-CN" sz="2000"/>
              <a:t>, </a:t>
            </a:r>
            <a:r>
              <a:rPr lang="zh-CN" altLang="en-US" sz="2000"/>
              <a:t>选择输出的统计量：</a:t>
            </a:r>
          </a:p>
          <a:p>
            <a:r>
              <a:rPr lang="zh-CN" altLang="en-US" sz="2000"/>
              <a:t>有统计描述和四分位数两个选项，基本统计描述输出变量的均值、标准差、最大值和最小值，缺失值数量等。</a:t>
            </a:r>
          </a:p>
        </p:txBody>
      </p:sp>
      <p:pic>
        <p:nvPicPr>
          <p:cNvPr id="259076"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79838" y="2924175"/>
            <a:ext cx="5148262" cy="2552700"/>
          </a:xfrm>
          <a:prstGeom prst="rect">
            <a:avLst/>
          </a:prstGeom>
          <a:noFill/>
          <a:ln>
            <a:noFill/>
          </a:ln>
          <a:effectLst/>
          <a:extLst>
            <a:ext uri="{909E8E84-426E-40DD-AFC4-6F175D3DCCD1}">
              <a14:hiddenFill xmlns:a14="http://schemas.microsoft.com/office/drawing/2010/main" xmlns="">
                <a:solidFill>
                  <a:srgbClr val="6666FF"/>
                </a:solidFill>
              </a14:hiddenFill>
            </a:ext>
            <a:ext uri="{91240B29-F687-4F45-9708-019B960494DF}">
              <a14:hiddenLine xmlns:a14="http://schemas.microsoft.com/office/drawing/2010/main" xmlns="" w="9525">
                <a:solidFill>
                  <a:srgbClr val="FFFFFF"/>
                </a:solidFill>
                <a:miter lim="800000"/>
                <a:headEnd/>
                <a:tailEnd/>
              </a14:hiddenLine>
            </a:ext>
            <a:ext uri="{AF507438-7753-43E0-B8FC-AC1667EBCBE1}">
              <a14:hiddenEffects xmlns:a14="http://schemas.microsoft.com/office/drawing/2010/main" xmlns="">
                <a:effectLst>
                  <a:outerShdw dist="35921" dir="2700000" algn="ctr" rotWithShape="0">
                    <a:srgbClr val="5B5B89"/>
                  </a:outerShdw>
                </a:effectLst>
              </a14:hiddenEffects>
            </a:ext>
          </a:extLst>
        </p:spPr>
      </p:pic>
      <p:sp>
        <p:nvSpPr>
          <p:cNvPr id="259077" name="Rectangle 5"/>
          <p:cNvSpPr>
            <a:spLocks noChangeArrowheads="1"/>
          </p:cNvSpPr>
          <p:nvPr/>
        </p:nvSpPr>
        <p:spPr bwMode="auto">
          <a:xfrm>
            <a:off x="684213" y="3240088"/>
            <a:ext cx="2735262" cy="1616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tabLst>
                <a:tab pos="342900" algn="l"/>
                <a:tab pos="1444625" algn="ctr"/>
              </a:tabLst>
            </a:pPr>
            <a:r>
              <a:rPr lang="en-US" altLang="zh-CN" sz="2000"/>
              <a:t>Missing Value</a:t>
            </a:r>
            <a:r>
              <a:rPr lang="zh-CN" altLang="en-US" sz="2000"/>
              <a:t>栏，选择处理缺失值的方式。 </a:t>
            </a:r>
          </a:p>
          <a:p>
            <a:pPr>
              <a:tabLst>
                <a:tab pos="342900" algn="l"/>
                <a:tab pos="1444625" algn="ctr"/>
              </a:tabLst>
            </a:pPr>
            <a:r>
              <a:rPr lang="zh-CN" altLang="en-US" sz="2000"/>
              <a:t>本例中选择系统默认项，将剔除参与对比的缺失值</a:t>
            </a:r>
            <a:r>
              <a:rPr lang="zh-CN" altLang="en-US"/>
              <a:t> </a:t>
            </a:r>
          </a:p>
        </p:txBody>
      </p:sp>
    </p:spTree>
    <p:extLst>
      <p:ext uri="{BB962C8B-B14F-4D97-AF65-F5344CB8AC3E}">
        <p14:creationId xmlns:p14="http://schemas.microsoft.com/office/powerpoint/2010/main" xmlns="" val="419953255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SPSS课程">
  <a:themeElements>
    <a:clrScheme name="">
      <a:dk1>
        <a:srgbClr val="000000"/>
      </a:dk1>
      <a:lt1>
        <a:srgbClr val="FFFFFF"/>
      </a:lt1>
      <a:dk2>
        <a:srgbClr val="FFFFFF"/>
      </a:dk2>
      <a:lt2>
        <a:srgbClr val="000000"/>
      </a:lt2>
      <a:accent1>
        <a:srgbClr val="969696"/>
      </a:accent1>
      <a:accent2>
        <a:srgbClr val="CC0000"/>
      </a:accent2>
      <a:accent3>
        <a:srgbClr val="FFFFFF"/>
      </a:accent3>
      <a:accent4>
        <a:srgbClr val="000000"/>
      </a:accent4>
      <a:accent5>
        <a:srgbClr val="C9C9C9"/>
      </a:accent5>
      <a:accent6>
        <a:srgbClr val="B90000"/>
      </a:accent6>
      <a:hlink>
        <a:srgbClr val="000000"/>
      </a:hlink>
      <a:folHlink>
        <a:srgbClr val="009CA8"/>
      </a:folHlink>
    </a:clrScheme>
    <a:fontScheme name="1_Redesigned SPSS PPT Template 4-2006 4">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0000" tIns="45720" rIns="91440" bIns="45720" numCol="1" anchor="t" anchorCtr="0" compatLnSpc="1">
        <a:prstTxWarp prst="textNoShape">
          <a:avLst/>
        </a:prstTxWarp>
      </a:bodyPr>
      <a:lstStyle>
        <a:defPPr marL="533400" marR="0" indent="-533400" algn="l" defTabSz="914400" rtl="0" eaLnBrk="1" fontAlgn="base" latinLnBrk="0" hangingPunct="1">
          <a:lnSpc>
            <a:spcPct val="150000"/>
          </a:lnSpc>
          <a:spcBef>
            <a:spcPct val="50000"/>
          </a:spcBef>
          <a:spcAft>
            <a:spcPct val="0"/>
          </a:spcAft>
          <a:buClr>
            <a:srgbClr val="E41712"/>
          </a:buClr>
          <a:buSzPct val="80000"/>
          <a:buFont typeface="Wingdings" pitchFamily="2" charset="2"/>
          <a:buChar char="§"/>
          <a:tabLst/>
          <a:defRPr kumimoji="0" lang="zh-CN" altLang="en-US" sz="1800" b="0" i="0" u="sng" strike="noStrike" cap="none" normalizeH="0" baseline="0" smtClean="0">
            <a:ln>
              <a:noFill/>
            </a:ln>
            <a:solidFill>
              <a:schemeClr val="tx1"/>
            </a:solidFill>
            <a:effectLst/>
            <a:latin typeface="微软雅黑" pitchFamily="34" charset="-122"/>
            <a:ea typeface="微软雅黑" pitchFamily="34"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0000" tIns="45720" rIns="91440" bIns="45720" numCol="1" anchor="t" anchorCtr="0" compatLnSpc="1">
        <a:prstTxWarp prst="textNoShape">
          <a:avLst/>
        </a:prstTxWarp>
      </a:bodyPr>
      <a:lstStyle>
        <a:defPPr marL="533400" marR="0" indent="-533400" algn="l" defTabSz="914400" rtl="0" eaLnBrk="1" fontAlgn="base" latinLnBrk="0" hangingPunct="1">
          <a:lnSpc>
            <a:spcPct val="150000"/>
          </a:lnSpc>
          <a:spcBef>
            <a:spcPct val="50000"/>
          </a:spcBef>
          <a:spcAft>
            <a:spcPct val="0"/>
          </a:spcAft>
          <a:buClr>
            <a:srgbClr val="E41712"/>
          </a:buClr>
          <a:buSzPct val="80000"/>
          <a:buFont typeface="Wingdings" pitchFamily="2" charset="2"/>
          <a:buChar char="§"/>
          <a:tabLst/>
          <a:defRPr kumimoji="0" lang="zh-CN" altLang="en-US" sz="1800" b="0" i="0" u="sng" strike="noStrike" cap="none" normalizeH="0" baseline="0" smtClean="0">
            <a:ln>
              <a:noFill/>
            </a:ln>
            <a:solidFill>
              <a:schemeClr val="tx1"/>
            </a:solidFill>
            <a:effectLst/>
            <a:latin typeface="微软雅黑" pitchFamily="34" charset="-122"/>
            <a:ea typeface="微软雅黑" pitchFamily="34" charset="-122"/>
          </a:defRPr>
        </a:defPPr>
      </a:lstStyle>
    </a:lnDef>
  </a:objectDefaults>
  <a:extraClrSchemeLst>
    <a:extraClrScheme>
      <a:clrScheme name="1_Redesigned SPSS PPT Template 4-2006 4 1">
        <a:dk1>
          <a:srgbClr val="000000"/>
        </a:dk1>
        <a:lt1>
          <a:srgbClr val="FFFFFF"/>
        </a:lt1>
        <a:dk2>
          <a:srgbClr val="000000"/>
        </a:dk2>
        <a:lt2>
          <a:srgbClr val="000000"/>
        </a:lt2>
        <a:accent1>
          <a:srgbClr val="969696"/>
        </a:accent1>
        <a:accent2>
          <a:srgbClr val="33CCFF"/>
        </a:accent2>
        <a:accent3>
          <a:srgbClr val="FFFFFF"/>
        </a:accent3>
        <a:accent4>
          <a:srgbClr val="000000"/>
        </a:accent4>
        <a:accent5>
          <a:srgbClr val="C9C9C9"/>
        </a:accent5>
        <a:accent6>
          <a:srgbClr val="2DB9E7"/>
        </a:accent6>
        <a:hlink>
          <a:srgbClr val="000000"/>
        </a:hlink>
        <a:folHlink>
          <a:srgbClr val="33CC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FFFFFF"/>
    </a:dk2>
    <a:lt2>
      <a:srgbClr val="000000"/>
    </a:lt2>
    <a:accent1>
      <a:srgbClr val="B2B2B2"/>
    </a:accent1>
    <a:accent2>
      <a:srgbClr val="CC0000"/>
    </a:accent2>
    <a:accent3>
      <a:srgbClr val="FFFFFF"/>
    </a:accent3>
    <a:accent4>
      <a:srgbClr val="000000"/>
    </a:accent4>
    <a:accent5>
      <a:srgbClr val="D5D5D5"/>
    </a:accent5>
    <a:accent6>
      <a:srgbClr val="B90000"/>
    </a:accent6>
    <a:hlink>
      <a:srgbClr val="000000"/>
    </a:hlink>
    <a:folHlink>
      <a:srgbClr val="00808A"/>
    </a:folHlink>
  </a:clrScheme>
</a:themeOverride>
</file>

<file path=docProps/app.xml><?xml version="1.0" encoding="utf-8"?>
<Properties xmlns="http://schemas.openxmlformats.org/officeDocument/2006/extended-properties" xmlns:vt="http://schemas.openxmlformats.org/officeDocument/2006/docPropsVTypes">
  <Template>SPSS课程</Template>
  <TotalTime>15</TotalTime>
  <Words>13786</Words>
  <Application>Microsoft Office PowerPoint</Application>
  <PresentationFormat>全屏显示(4:3)</PresentationFormat>
  <Paragraphs>1344</Paragraphs>
  <Slides>183</Slides>
  <Notes>16</Notes>
  <HiddenSlides>0</HiddenSlides>
  <MMClips>0</MMClips>
  <ScaleCrop>false</ScaleCrop>
  <HeadingPairs>
    <vt:vector size="6" baseType="variant">
      <vt:variant>
        <vt:lpstr>主题</vt:lpstr>
      </vt:variant>
      <vt:variant>
        <vt:i4>1</vt:i4>
      </vt:variant>
      <vt:variant>
        <vt:lpstr>嵌入 OLE 服务器</vt:lpstr>
      </vt:variant>
      <vt:variant>
        <vt:i4>5</vt:i4>
      </vt:variant>
      <vt:variant>
        <vt:lpstr>幻灯片标题</vt:lpstr>
      </vt:variant>
      <vt:variant>
        <vt:i4>183</vt:i4>
      </vt:variant>
    </vt:vector>
  </HeadingPairs>
  <TitlesOfParts>
    <vt:vector size="189" baseType="lpstr">
      <vt:lpstr>SPSS课程</vt:lpstr>
      <vt:lpstr>Equation</vt:lpstr>
      <vt:lpstr>公式</vt:lpstr>
      <vt:lpstr>位图图像</vt:lpstr>
      <vt:lpstr>图片</vt:lpstr>
      <vt:lpstr>文档</vt:lpstr>
      <vt:lpstr>第7章 均值比较与方差检验</vt:lpstr>
      <vt:lpstr>7.1假设检验的基本问题</vt:lpstr>
      <vt:lpstr>幻灯片 3</vt:lpstr>
      <vt:lpstr>幻灯片 4</vt:lpstr>
      <vt:lpstr>幻灯片 5</vt:lpstr>
      <vt:lpstr>幻灯片 6</vt:lpstr>
      <vt:lpstr>幻灯片 7</vt:lpstr>
      <vt:lpstr>幻灯片 8</vt:lpstr>
      <vt:lpstr>幻灯片 9</vt:lpstr>
      <vt:lpstr>幻灯片 10</vt:lpstr>
      <vt:lpstr>假设检验的另一种方法： p-值的应用 </vt:lpstr>
      <vt:lpstr>幻灯片 12</vt:lpstr>
      <vt:lpstr>幻灯片 13</vt:lpstr>
      <vt:lpstr>幻灯片 14</vt:lpstr>
      <vt:lpstr>三、假设检验的两类错误 </vt:lpstr>
      <vt:lpstr>7.2  正态总体参数的假设检验</vt:lpstr>
      <vt:lpstr>幻灯片 17</vt:lpstr>
      <vt:lpstr>幻灯片 18</vt:lpstr>
      <vt:lpstr>7.2.1一个正态总体的参数检验</vt:lpstr>
      <vt:lpstr>（一）总体标准差是否已知</vt:lpstr>
      <vt:lpstr>（二）样本量</vt:lpstr>
      <vt:lpstr>二、总体均值的检验</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7.2.2 两个总体参数的检验</vt:lpstr>
      <vt:lpstr>幻灯片 35</vt:lpstr>
      <vt:lpstr>幻灯片 36</vt:lpstr>
      <vt:lpstr>幻灯片 37</vt:lpstr>
      <vt:lpstr>幻灯片 38</vt:lpstr>
      <vt:lpstr>幻灯片 39</vt:lpstr>
      <vt:lpstr>幻灯片 40</vt:lpstr>
      <vt:lpstr>幻灯片 41</vt:lpstr>
      <vt:lpstr>二、两个总体比率之差的检验</vt:lpstr>
      <vt:lpstr>幻灯片 43</vt:lpstr>
      <vt:lpstr>7.3 .1单个总体的 t 检验 （One-Sample T Test）分析 </vt:lpstr>
      <vt:lpstr>1、单击Analyze Compare Means One-Sample T Test，打开One-Sample T Test 主对话框，如图所示。 </vt:lpstr>
      <vt:lpstr>4、单击Options按钮，得到Options对话框，选项分别是置信度（默认项是95％）和缺失值的处理方式。选择后默认值后返回主对话框。</vt:lpstr>
      <vt:lpstr>幻灯片 47</vt:lpstr>
      <vt:lpstr>幻灯片 48</vt:lpstr>
      <vt:lpstr>7.3.2  两个总体的 t 检验</vt:lpstr>
      <vt:lpstr>幻灯片 50</vt:lpstr>
      <vt:lpstr>幻灯片 51</vt:lpstr>
      <vt:lpstr>幻灯片 52</vt:lpstr>
      <vt:lpstr>幻灯片 53</vt:lpstr>
      <vt:lpstr>7.3.3  两个有联系总体间的均值比较 （Paired-Sample T Test） </vt:lpstr>
      <vt:lpstr>幻灯片 55</vt:lpstr>
      <vt:lpstr>幻灯片 56</vt:lpstr>
      <vt:lpstr>幻灯片 57</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lpstr>幻灯片 68</vt:lpstr>
      <vt:lpstr>幻灯片 69</vt:lpstr>
      <vt:lpstr>幻灯片 70</vt:lpstr>
      <vt:lpstr>幻灯片 71</vt:lpstr>
      <vt:lpstr>幻灯片 72</vt:lpstr>
      <vt:lpstr>幻灯片 73</vt:lpstr>
      <vt:lpstr>幻灯片 74</vt:lpstr>
      <vt:lpstr>7.4.1 单因素方差分析-spss </vt:lpstr>
      <vt:lpstr>幻灯片 76</vt:lpstr>
      <vt:lpstr>幻灯片 77</vt:lpstr>
      <vt:lpstr>幻灯片 78</vt:lpstr>
      <vt:lpstr>幻灯片 79</vt:lpstr>
      <vt:lpstr>幻灯片 80</vt:lpstr>
      <vt:lpstr>幻灯片 81</vt:lpstr>
      <vt:lpstr>幻灯片 82</vt:lpstr>
      <vt:lpstr>幻灯片 83</vt:lpstr>
      <vt:lpstr>幻灯片 84</vt:lpstr>
      <vt:lpstr>幻灯片 85</vt:lpstr>
      <vt:lpstr>幻灯片 86</vt:lpstr>
      <vt:lpstr>幻灯片 87</vt:lpstr>
      <vt:lpstr>幻灯片 88</vt:lpstr>
      <vt:lpstr>幻灯片 89</vt:lpstr>
      <vt:lpstr>幻灯片 90</vt:lpstr>
      <vt:lpstr>幻灯片 91</vt:lpstr>
      <vt:lpstr>幻灯片 92</vt:lpstr>
      <vt:lpstr>幻灯片 93</vt:lpstr>
      <vt:lpstr>幻灯片 94</vt:lpstr>
      <vt:lpstr>第8章  非参数检验 </vt:lpstr>
      <vt:lpstr>这8种检验方法依次是： </vt:lpstr>
      <vt:lpstr>8.1  Chi-Square Test 卡方检验</vt:lpstr>
      <vt:lpstr>幻灯片 98</vt:lpstr>
      <vt:lpstr>幻灯片 99</vt:lpstr>
      <vt:lpstr>幻灯片 100</vt:lpstr>
      <vt:lpstr>8.2  一个样本的K-S检验</vt:lpstr>
      <vt:lpstr>幻灯片 102</vt:lpstr>
      <vt:lpstr>幻灯片 103</vt:lpstr>
      <vt:lpstr>幻灯片 104</vt:lpstr>
      <vt:lpstr>幻灯片 105</vt:lpstr>
      <vt:lpstr>8.3  两个独立样本的检验（Test for Two Independent Sample） </vt:lpstr>
      <vt:lpstr>幻灯片 107</vt:lpstr>
      <vt:lpstr>幻灯片 108</vt:lpstr>
      <vt:lpstr>幻灯片 109</vt:lpstr>
      <vt:lpstr>幻灯片 110</vt:lpstr>
      <vt:lpstr>8.4  两个有联系样本检验 （Test for Two related samples）</vt:lpstr>
      <vt:lpstr>幻灯片 112</vt:lpstr>
      <vt:lpstr>幻灯片 113</vt:lpstr>
      <vt:lpstr>8.5  多个样本的非参数检验 （K Samples Test） </vt:lpstr>
      <vt:lpstr>幻灯片 115</vt:lpstr>
      <vt:lpstr>幻灯片 116</vt:lpstr>
      <vt:lpstr>二、多个有联系样本的方差分析 （K Related Samples Test）</vt:lpstr>
      <vt:lpstr>幻灯片 118</vt:lpstr>
      <vt:lpstr>幻灯片 119</vt:lpstr>
      <vt:lpstr>幻灯片 120</vt:lpstr>
      <vt:lpstr>幻灯片 121</vt:lpstr>
      <vt:lpstr>8.6  游程检验（Runs Test） </vt:lpstr>
      <vt:lpstr>幻灯片 123</vt:lpstr>
      <vt:lpstr>幻灯片 124</vt:lpstr>
      <vt:lpstr>第十六章  卡方检验 --两个定性变量之间的关系</vt:lpstr>
      <vt:lpstr>统计学回顾</vt:lpstr>
      <vt:lpstr>Crosstabs过程</vt:lpstr>
      <vt:lpstr>方法原理</vt:lpstr>
      <vt:lpstr>方法原理</vt:lpstr>
      <vt:lpstr>方法原理</vt:lpstr>
      <vt:lpstr>方法原理</vt:lpstr>
      <vt:lpstr>方法原理</vt:lpstr>
      <vt:lpstr>结果解释</vt:lpstr>
      <vt:lpstr>四格表2值的校正</vt:lpstr>
      <vt:lpstr>Crosstabs 过程</vt:lpstr>
      <vt:lpstr>配对卡方检验</vt:lpstr>
      <vt:lpstr>配对卡方检验</vt:lpstr>
      <vt:lpstr>方法原理</vt:lpstr>
      <vt:lpstr>方法原理</vt:lpstr>
      <vt:lpstr>分层卡方检验</vt:lpstr>
      <vt:lpstr>第17章   相关分析与回归模型的建立与分析 </vt:lpstr>
      <vt:lpstr>9.1  相关分析 </vt:lpstr>
      <vt:lpstr>幻灯片 143</vt:lpstr>
      <vt:lpstr>幻灯片 144</vt:lpstr>
      <vt:lpstr>9.1.1.2  简单相关分析操作</vt:lpstr>
      <vt:lpstr>幻灯片 146</vt:lpstr>
      <vt:lpstr>幻灯片 147</vt:lpstr>
      <vt:lpstr>9.1.2  偏相关分析</vt:lpstr>
      <vt:lpstr>幻灯片 149</vt:lpstr>
      <vt:lpstr>幻灯片 150</vt:lpstr>
      <vt:lpstr>幻灯片 151</vt:lpstr>
      <vt:lpstr>9.2  线性回归分析 </vt:lpstr>
      <vt:lpstr>幻灯片 153</vt:lpstr>
      <vt:lpstr>幻灯片 154</vt:lpstr>
      <vt:lpstr>9.2.2  线性回归分析的具体步骤 SPSS软件中进行线性回归分析的选择项为Analyze→Regression→Linear。</vt:lpstr>
      <vt:lpstr>例3. 仍然用例2的数据，考察火柴销售量与各影响因素之间的相关关系，建立火柴销售量对于相关因素煤气户数、卷烟销量、蚊香销量、打火石销量的线性回归模型，通过对模型的分析，找出合适的线性回归方程。</vt:lpstr>
      <vt:lpstr>幻灯片 157</vt:lpstr>
      <vt:lpstr>幻灯片 158</vt:lpstr>
      <vt:lpstr>4、如果需要观察图形，可单击Plots按纽，打开Linear Regression：Plots对话框如图所示。在此对话框中可以选择所需要的图形。</vt:lpstr>
      <vt:lpstr>Standardized Residual Plots栏，标准化残差图类型，有选择项： Histogram: 标准化残差直方图 Normal probability plot 标准化残差序列的正态分布概率图. Produce all partial plots 依次绘制因变量和所有自变量的散布图 本例中选择因变量Dependent与标准化残差ZRESID的残差图。</vt:lpstr>
      <vt:lpstr>6、如果要保存预测值等数据，可单击Save按纽打开Linear Regression：Save对话框。选择需要保存的数据种类作为新变量存在数据编辑窗口。其中有预测值、残差，预测区间等。本例中不做选择。 7、当所有选择完成后，单击OK得到分析结果。主要的分析结果见表。</vt:lpstr>
      <vt:lpstr>幻灯片 162</vt:lpstr>
      <vt:lpstr>幻灯片 163</vt:lpstr>
      <vt:lpstr>幻灯片 164</vt:lpstr>
      <vt:lpstr>幻灯片 165</vt:lpstr>
      <vt:lpstr>幻灯片 166</vt:lpstr>
      <vt:lpstr>第十九章  实战案例</vt:lpstr>
      <vt:lpstr>咖啡屋需求调查案例</vt:lpstr>
      <vt:lpstr>研究目的</vt:lpstr>
      <vt:lpstr>问卷结构</vt:lpstr>
      <vt:lpstr>预分析</vt:lpstr>
      <vt:lpstr>受访者对现有酒吧的U&amp;A</vt:lpstr>
      <vt:lpstr>受访者在酒吧消费的情况</vt:lpstr>
      <vt:lpstr>酒吧/咖啡吧相关的信息来源</vt:lpstr>
      <vt:lpstr>加入背景资料进行结果验证</vt:lpstr>
      <vt:lpstr>研究结论</vt:lpstr>
      <vt:lpstr>牙膏新品购买倾向研究案例</vt:lpstr>
      <vt:lpstr>研究背景</vt:lpstr>
      <vt:lpstr>研究设计</vt:lpstr>
      <vt:lpstr>分析思路</vt:lpstr>
      <vt:lpstr>统计描述（预分析）</vt:lpstr>
      <vt:lpstr>数据建模</vt:lpstr>
      <vt:lpstr>分析结论</vt:lpstr>
    </vt:vector>
  </TitlesOfParts>
  <Company>StatStar Studio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SPSS统计分析基础教程</dc:title>
  <dc:creator>Wintone Zhang</dc:creator>
  <cp:lastModifiedBy>微软用户</cp:lastModifiedBy>
  <cp:revision>6</cp:revision>
  <dcterms:created xsi:type="dcterms:W3CDTF">2012-06-14T06:39:15Z</dcterms:created>
  <dcterms:modified xsi:type="dcterms:W3CDTF">2012-07-27T08:01:40Z</dcterms:modified>
</cp:coreProperties>
</file>